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2" r:id="rId2"/>
    <p:sldId id="263" r:id="rId3"/>
    <p:sldId id="264" r:id="rId4"/>
    <p:sldId id="265" r:id="rId5"/>
    <p:sldId id="504" r:id="rId6"/>
    <p:sldId id="479" r:id="rId7"/>
    <p:sldId id="436" r:id="rId8"/>
    <p:sldId id="439" r:id="rId9"/>
    <p:sldId id="495" r:id="rId10"/>
    <p:sldId id="440" r:id="rId11"/>
    <p:sldId id="461" r:id="rId12"/>
    <p:sldId id="441" r:id="rId13"/>
    <p:sldId id="485" r:id="rId14"/>
    <p:sldId id="492" r:id="rId15"/>
    <p:sldId id="493" r:id="rId16"/>
    <p:sldId id="494" r:id="rId17"/>
    <p:sldId id="497" r:id="rId18"/>
    <p:sldId id="499" r:id="rId19"/>
    <p:sldId id="501" r:id="rId20"/>
    <p:sldId id="503" r:id="rId21"/>
    <p:sldId id="444" r:id="rId22"/>
    <p:sldId id="267" r:id="rId23"/>
    <p:sldId id="445" r:id="rId24"/>
    <p:sldId id="446" r:id="rId25"/>
    <p:sldId id="447" r:id="rId26"/>
    <p:sldId id="448" r:id="rId27"/>
    <p:sldId id="449" r:id="rId28"/>
    <p:sldId id="450" r:id="rId29"/>
    <p:sldId id="451" r:id="rId30"/>
    <p:sldId id="508" r:id="rId31"/>
    <p:sldId id="452" r:id="rId32"/>
    <p:sldId id="462" r:id="rId33"/>
    <p:sldId id="453" r:id="rId34"/>
    <p:sldId id="454" r:id="rId35"/>
    <p:sldId id="456" r:id="rId36"/>
    <p:sldId id="457" r:id="rId37"/>
    <p:sldId id="458" r:id="rId38"/>
    <p:sldId id="460" r:id="rId39"/>
    <p:sldId id="459" r:id="rId40"/>
    <p:sldId id="463" r:id="rId41"/>
    <p:sldId id="474" r:id="rId42"/>
    <p:sldId id="473" r:id="rId43"/>
    <p:sldId id="475" r:id="rId44"/>
    <p:sldId id="477" r:id="rId45"/>
    <p:sldId id="480" r:id="rId46"/>
    <p:sldId id="482" r:id="rId47"/>
    <p:sldId id="484" r:id="rId48"/>
    <p:sldId id="506" r:id="rId49"/>
    <p:sldId id="465" r:id="rId50"/>
    <p:sldId id="466" r:id="rId51"/>
    <p:sldId id="467" r:id="rId52"/>
    <p:sldId id="507" r:id="rId53"/>
    <p:sldId id="510" r:id="rId54"/>
    <p:sldId id="511" r:id="rId55"/>
    <p:sldId id="512"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ACA"/>
    <a:srgbClr val="FFC7CE"/>
    <a:srgbClr val="FFBEC1"/>
    <a:srgbClr val="FFCFE7"/>
    <a:srgbClr val="FF8D83"/>
    <a:srgbClr val="FFD1DE"/>
    <a:srgbClr val="F4B2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53"/>
    <p:restoredTop sz="95909"/>
  </p:normalViewPr>
  <p:slideViewPr>
    <p:cSldViewPr snapToGrid="0">
      <p:cViewPr varScale="1">
        <p:scale>
          <a:sx n="68" d="100"/>
          <a:sy n="68" d="100"/>
        </p:scale>
        <p:origin x="744"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05867-1940-4D38-B206-858B7A26E441}" type="doc">
      <dgm:prSet loTypeId="urn:microsoft.com/office/officeart/2018/2/layout/IconVerticalSolidList" loCatId="icon" qsTypeId="urn:microsoft.com/office/officeart/2005/8/quickstyle/3d4" qsCatId="3D" csTypeId="urn:microsoft.com/office/officeart/2005/8/colors/accent2_2" csCatId="accent2" phldr="1"/>
      <dgm:spPr/>
      <dgm:t>
        <a:bodyPr/>
        <a:lstStyle/>
        <a:p>
          <a:endParaRPr lang="en-US"/>
        </a:p>
      </dgm:t>
    </dgm:pt>
    <dgm:pt modelId="{77B11BF3-C204-44DB-8CCE-B6C8038ECA47}">
      <dgm:prSet/>
      <dgm:spPr/>
      <dgm:t>
        <a:bodyPr/>
        <a:lstStyle/>
        <a:p>
          <a:pPr>
            <a:lnSpc>
              <a:spcPct val="100000"/>
            </a:lnSpc>
          </a:pPr>
          <a:r>
            <a:rPr lang="en-US" dirty="0">
              <a:latin typeface="Cambria" panose="02040503050406030204" pitchFamily="18" charset="0"/>
            </a:rPr>
            <a:t>A microscope is employed for observing colloidal particles within a chamber called an electrophoresis cell. </a:t>
          </a:r>
        </a:p>
      </dgm:t>
    </dgm:pt>
    <dgm:pt modelId="{18E97B71-D314-4C40-AD71-AF96D10D1203}" type="parTrans" cxnId="{AED5D00D-BE17-4593-958A-48EA5820DC5A}">
      <dgm:prSet/>
      <dgm:spPr/>
      <dgm:t>
        <a:bodyPr/>
        <a:lstStyle/>
        <a:p>
          <a:endParaRPr lang="en-US">
            <a:latin typeface="Cambria" panose="02040503050406030204" pitchFamily="18" charset="0"/>
          </a:endParaRPr>
        </a:p>
      </dgm:t>
    </dgm:pt>
    <dgm:pt modelId="{7D831165-F161-4F88-809D-97C015BAD316}" type="sibTrans" cxnId="{AED5D00D-BE17-4593-958A-48EA5820DC5A}">
      <dgm:prSet/>
      <dgm:spPr/>
      <dgm:t>
        <a:bodyPr/>
        <a:lstStyle/>
        <a:p>
          <a:endParaRPr lang="en-US">
            <a:latin typeface="Cambria" panose="02040503050406030204" pitchFamily="18" charset="0"/>
          </a:endParaRPr>
        </a:p>
      </dgm:t>
    </dgm:pt>
    <dgm:pt modelId="{B6653729-1254-4B14-B122-F907246EE216}">
      <dgm:prSet/>
      <dgm:spPr/>
      <dgm:t>
        <a:bodyPr/>
        <a:lstStyle/>
        <a:p>
          <a:pPr>
            <a:lnSpc>
              <a:spcPct val="100000"/>
            </a:lnSpc>
          </a:pPr>
          <a:r>
            <a:rPr lang="en-US" dirty="0">
              <a:latin typeface="Cambria" panose="02040503050406030204" pitchFamily="18" charset="0"/>
            </a:rPr>
            <a:t>Electrodes positioned at both ends of the cell are linked to a power source, generating an electric field that causes the movement of charged colloids. </a:t>
          </a:r>
        </a:p>
      </dgm:t>
    </dgm:pt>
    <dgm:pt modelId="{9D3D35D4-F96E-4AA9-BA8E-DC24A6392740}" type="parTrans" cxnId="{391DAB2C-7EA9-4B5D-9374-57FF350916C5}">
      <dgm:prSet/>
      <dgm:spPr/>
      <dgm:t>
        <a:bodyPr/>
        <a:lstStyle/>
        <a:p>
          <a:endParaRPr lang="en-US">
            <a:latin typeface="Cambria" panose="02040503050406030204" pitchFamily="18" charset="0"/>
          </a:endParaRPr>
        </a:p>
      </dgm:t>
    </dgm:pt>
    <dgm:pt modelId="{DF784F44-C756-4899-91EB-331006D60997}" type="sibTrans" cxnId="{391DAB2C-7EA9-4B5D-9374-57FF350916C5}">
      <dgm:prSet/>
      <dgm:spPr/>
      <dgm:t>
        <a:bodyPr/>
        <a:lstStyle/>
        <a:p>
          <a:endParaRPr lang="en-US">
            <a:latin typeface="Cambria" panose="02040503050406030204" pitchFamily="18" charset="0"/>
          </a:endParaRPr>
        </a:p>
      </dgm:t>
    </dgm:pt>
    <dgm:pt modelId="{B7F645D9-DA61-46B3-B523-83D91E17FB83}">
      <dgm:prSet/>
      <dgm:spPr/>
      <dgm:t>
        <a:bodyPr/>
        <a:lstStyle/>
        <a:p>
          <a:pPr>
            <a:lnSpc>
              <a:spcPct val="100000"/>
            </a:lnSpc>
          </a:pPr>
          <a:r>
            <a:rPr lang="en-US">
              <a:latin typeface="Cambria" panose="02040503050406030204" pitchFamily="18" charset="0"/>
            </a:rPr>
            <a:t>The journey of individual particles is monitored as they pass beneath a grid in the microscope's eyepiece. </a:t>
          </a:r>
        </a:p>
      </dgm:t>
    </dgm:pt>
    <dgm:pt modelId="{2D8469B8-A473-4596-8721-029EE2AF5405}" type="parTrans" cxnId="{4E5CCD39-89EA-4D0A-A0F2-15CD02EABCEB}">
      <dgm:prSet/>
      <dgm:spPr/>
      <dgm:t>
        <a:bodyPr/>
        <a:lstStyle/>
        <a:p>
          <a:endParaRPr lang="en-US">
            <a:latin typeface="Cambria" panose="02040503050406030204" pitchFamily="18" charset="0"/>
          </a:endParaRPr>
        </a:p>
      </dgm:t>
    </dgm:pt>
    <dgm:pt modelId="{D5AB3766-308B-4E15-A285-7A80EA348C7C}" type="sibTrans" cxnId="{4E5CCD39-89EA-4D0A-A0F2-15CD02EABCEB}">
      <dgm:prSet/>
      <dgm:spPr/>
      <dgm:t>
        <a:bodyPr/>
        <a:lstStyle/>
        <a:p>
          <a:endParaRPr lang="en-US">
            <a:latin typeface="Cambria" panose="02040503050406030204" pitchFamily="18" charset="0"/>
          </a:endParaRPr>
        </a:p>
      </dgm:t>
    </dgm:pt>
    <dgm:pt modelId="{F91C6AAF-5D32-4814-A77F-28D09290B3C4}">
      <dgm:prSet/>
      <dgm:spPr/>
      <dgm:t>
        <a:bodyPr/>
        <a:lstStyle/>
        <a:p>
          <a:pPr>
            <a:lnSpc>
              <a:spcPct val="100000"/>
            </a:lnSpc>
          </a:pPr>
          <a:r>
            <a:rPr lang="en-US" dirty="0">
              <a:latin typeface="Cambria" panose="02040503050406030204" pitchFamily="18" charset="0"/>
            </a:rPr>
            <a:t>Pressing the "track" button when a colloid enters the starting point and releasing it when the colloid reaches the endpoint, each crossing travel is completed within approximately 3 to 5 seconds.</a:t>
          </a:r>
        </a:p>
      </dgm:t>
    </dgm:pt>
    <dgm:pt modelId="{77B0D8DD-BA74-4B0E-8D83-D5CCCB1815EA}" type="parTrans" cxnId="{B9A77E8B-0BD9-4F1B-AAAA-5ED02568A3EC}">
      <dgm:prSet/>
      <dgm:spPr/>
      <dgm:t>
        <a:bodyPr/>
        <a:lstStyle/>
        <a:p>
          <a:endParaRPr lang="en-US">
            <a:latin typeface="Cambria" panose="02040503050406030204" pitchFamily="18" charset="0"/>
          </a:endParaRPr>
        </a:p>
      </dgm:t>
    </dgm:pt>
    <dgm:pt modelId="{5CA52BFB-8343-4464-B713-EC1FACCE8F68}" type="sibTrans" cxnId="{B9A77E8B-0BD9-4F1B-AAAA-5ED02568A3EC}">
      <dgm:prSet/>
      <dgm:spPr/>
      <dgm:t>
        <a:bodyPr/>
        <a:lstStyle/>
        <a:p>
          <a:endParaRPr lang="en-US">
            <a:latin typeface="Cambria" panose="02040503050406030204" pitchFamily="18" charset="0"/>
          </a:endParaRPr>
        </a:p>
      </dgm:t>
    </dgm:pt>
    <dgm:pt modelId="{404DFEC0-010D-4AA9-B430-4FE4982A94DB}" type="pres">
      <dgm:prSet presAssocID="{B8105867-1940-4D38-B206-858B7A26E441}" presName="root" presStyleCnt="0">
        <dgm:presLayoutVars>
          <dgm:dir/>
          <dgm:resizeHandles val="exact"/>
        </dgm:presLayoutVars>
      </dgm:prSet>
      <dgm:spPr/>
    </dgm:pt>
    <dgm:pt modelId="{E0BD1143-6881-4586-A452-21ABA03D7881}" type="pres">
      <dgm:prSet presAssocID="{77B11BF3-C204-44DB-8CCE-B6C8038ECA47}" presName="compNode" presStyleCnt="0"/>
      <dgm:spPr/>
    </dgm:pt>
    <dgm:pt modelId="{1BEE9055-F8B7-4145-B640-A44F417C6836}" type="pres">
      <dgm:prSet presAssocID="{77B11BF3-C204-44DB-8CCE-B6C8038ECA47}" presName="bgRect" presStyleLbl="bgShp" presStyleIdx="0" presStyleCnt="4" custLinFactNeighborX="-303" custLinFactNeighborY="-29362"/>
      <dgm:spPr/>
    </dgm:pt>
    <dgm:pt modelId="{B52C27EB-A14F-4844-8400-2A5364976EF0}" type="pres">
      <dgm:prSet presAssocID="{77B11BF3-C204-44DB-8CCE-B6C8038ECA4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显微镜"/>
        </a:ext>
      </dgm:extLst>
    </dgm:pt>
    <dgm:pt modelId="{B6E0D1B4-97BC-4D8B-BE69-29A48AF9C419}" type="pres">
      <dgm:prSet presAssocID="{77B11BF3-C204-44DB-8CCE-B6C8038ECA47}" presName="spaceRect" presStyleCnt="0"/>
      <dgm:spPr/>
    </dgm:pt>
    <dgm:pt modelId="{2D1AA70F-7E9C-416E-A330-7D6CA8E13F34}" type="pres">
      <dgm:prSet presAssocID="{77B11BF3-C204-44DB-8CCE-B6C8038ECA47}" presName="parTx" presStyleLbl="revTx" presStyleIdx="0" presStyleCnt="4">
        <dgm:presLayoutVars>
          <dgm:chMax val="0"/>
          <dgm:chPref val="0"/>
        </dgm:presLayoutVars>
      </dgm:prSet>
      <dgm:spPr/>
    </dgm:pt>
    <dgm:pt modelId="{A27672F6-983D-4ADF-86C0-1F8CF33E057A}" type="pres">
      <dgm:prSet presAssocID="{7D831165-F161-4F88-809D-97C015BAD316}" presName="sibTrans" presStyleCnt="0"/>
      <dgm:spPr/>
    </dgm:pt>
    <dgm:pt modelId="{4428FA38-D2B3-4C07-9D6D-A1F546E39A88}" type="pres">
      <dgm:prSet presAssocID="{B6653729-1254-4B14-B122-F907246EE216}" presName="compNode" presStyleCnt="0"/>
      <dgm:spPr/>
    </dgm:pt>
    <dgm:pt modelId="{A98FFB26-CDAB-4606-90F8-90EC2A7749A8}" type="pres">
      <dgm:prSet presAssocID="{B6653729-1254-4B14-B122-F907246EE216}" presName="bgRect" presStyleLbl="bgShp" presStyleIdx="1" presStyleCnt="4"/>
      <dgm:spPr/>
    </dgm:pt>
    <dgm:pt modelId="{C4F194FE-76AE-4003-89AA-3CA185F47627}" type="pres">
      <dgm:prSet presAssocID="{B6653729-1254-4B14-B122-F907246EE2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ttery Charging"/>
        </a:ext>
      </dgm:extLst>
    </dgm:pt>
    <dgm:pt modelId="{7426FF22-B401-4F0C-8201-6D4434B80A5C}" type="pres">
      <dgm:prSet presAssocID="{B6653729-1254-4B14-B122-F907246EE216}" presName="spaceRect" presStyleCnt="0"/>
      <dgm:spPr/>
    </dgm:pt>
    <dgm:pt modelId="{AD4F8929-7483-468E-8127-4EE6FD4A9950}" type="pres">
      <dgm:prSet presAssocID="{B6653729-1254-4B14-B122-F907246EE216}" presName="parTx" presStyleLbl="revTx" presStyleIdx="1" presStyleCnt="4">
        <dgm:presLayoutVars>
          <dgm:chMax val="0"/>
          <dgm:chPref val="0"/>
        </dgm:presLayoutVars>
      </dgm:prSet>
      <dgm:spPr/>
    </dgm:pt>
    <dgm:pt modelId="{9F1EDF79-7996-499B-A9C5-3A78287A01C1}" type="pres">
      <dgm:prSet presAssocID="{DF784F44-C756-4899-91EB-331006D60997}" presName="sibTrans" presStyleCnt="0"/>
      <dgm:spPr/>
    </dgm:pt>
    <dgm:pt modelId="{F54209C3-2D53-44FF-850E-662CABD3C267}" type="pres">
      <dgm:prSet presAssocID="{B7F645D9-DA61-46B3-B523-83D91E17FB83}" presName="compNode" presStyleCnt="0"/>
      <dgm:spPr/>
    </dgm:pt>
    <dgm:pt modelId="{A2A68E36-128E-4D0F-8C81-D9BF4BE41843}" type="pres">
      <dgm:prSet presAssocID="{B7F645D9-DA61-46B3-B523-83D91E17FB83}" presName="bgRect" presStyleLbl="bgShp" presStyleIdx="2" presStyleCnt="4"/>
      <dgm:spPr/>
    </dgm:pt>
    <dgm:pt modelId="{A8D9018E-D5DD-4639-82AF-06F62C316D21}" type="pres">
      <dgm:prSet presAssocID="{B7F645D9-DA61-46B3-B523-83D91E17FB8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眼睛"/>
        </a:ext>
      </dgm:extLst>
    </dgm:pt>
    <dgm:pt modelId="{D9032D32-8E46-441D-8317-FCD88554ECBC}" type="pres">
      <dgm:prSet presAssocID="{B7F645D9-DA61-46B3-B523-83D91E17FB83}" presName="spaceRect" presStyleCnt="0"/>
      <dgm:spPr/>
    </dgm:pt>
    <dgm:pt modelId="{D1B7897F-3FDC-432E-B1E0-3F6CB9229C10}" type="pres">
      <dgm:prSet presAssocID="{B7F645D9-DA61-46B3-B523-83D91E17FB83}" presName="parTx" presStyleLbl="revTx" presStyleIdx="2" presStyleCnt="4">
        <dgm:presLayoutVars>
          <dgm:chMax val="0"/>
          <dgm:chPref val="0"/>
        </dgm:presLayoutVars>
      </dgm:prSet>
      <dgm:spPr/>
    </dgm:pt>
    <dgm:pt modelId="{676A0543-DFBB-4D9E-BE0C-05FC8B502EFE}" type="pres">
      <dgm:prSet presAssocID="{D5AB3766-308B-4E15-A285-7A80EA348C7C}" presName="sibTrans" presStyleCnt="0"/>
      <dgm:spPr/>
    </dgm:pt>
    <dgm:pt modelId="{7F0A3E9D-7BE6-448A-9D19-8AA54FB8A35F}" type="pres">
      <dgm:prSet presAssocID="{F91C6AAF-5D32-4814-A77F-28D09290B3C4}" presName="compNode" presStyleCnt="0"/>
      <dgm:spPr/>
    </dgm:pt>
    <dgm:pt modelId="{B61B433E-921F-4C6B-8A3D-2199DC3D130F}" type="pres">
      <dgm:prSet presAssocID="{F91C6AAF-5D32-4814-A77F-28D09290B3C4}" presName="bgRect" presStyleLbl="bgShp" presStyleIdx="3" presStyleCnt="4"/>
      <dgm:spPr/>
    </dgm:pt>
    <dgm:pt modelId="{5CE04E33-1678-42AE-BEC7-D00019E6E843}" type="pres">
      <dgm:prSet presAssocID="{F91C6AAF-5D32-4814-A77F-28D09290B3C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传输"/>
        </a:ext>
      </dgm:extLst>
    </dgm:pt>
    <dgm:pt modelId="{68BD994F-F428-453F-9791-0FF537261F70}" type="pres">
      <dgm:prSet presAssocID="{F91C6AAF-5D32-4814-A77F-28D09290B3C4}" presName="spaceRect" presStyleCnt="0"/>
      <dgm:spPr/>
    </dgm:pt>
    <dgm:pt modelId="{8D236BD5-762D-4C4A-808C-E5BA937311AB}" type="pres">
      <dgm:prSet presAssocID="{F91C6AAF-5D32-4814-A77F-28D09290B3C4}" presName="parTx" presStyleLbl="revTx" presStyleIdx="3" presStyleCnt="4">
        <dgm:presLayoutVars>
          <dgm:chMax val="0"/>
          <dgm:chPref val="0"/>
        </dgm:presLayoutVars>
      </dgm:prSet>
      <dgm:spPr/>
    </dgm:pt>
  </dgm:ptLst>
  <dgm:cxnLst>
    <dgm:cxn modelId="{AED5D00D-BE17-4593-958A-48EA5820DC5A}" srcId="{B8105867-1940-4D38-B206-858B7A26E441}" destId="{77B11BF3-C204-44DB-8CCE-B6C8038ECA47}" srcOrd="0" destOrd="0" parTransId="{18E97B71-D314-4C40-AD71-AF96D10D1203}" sibTransId="{7D831165-F161-4F88-809D-97C015BAD316}"/>
    <dgm:cxn modelId="{391DAB2C-7EA9-4B5D-9374-57FF350916C5}" srcId="{B8105867-1940-4D38-B206-858B7A26E441}" destId="{B6653729-1254-4B14-B122-F907246EE216}" srcOrd="1" destOrd="0" parTransId="{9D3D35D4-F96E-4AA9-BA8E-DC24A6392740}" sibTransId="{DF784F44-C756-4899-91EB-331006D60997}"/>
    <dgm:cxn modelId="{4E5CCD39-89EA-4D0A-A0F2-15CD02EABCEB}" srcId="{B8105867-1940-4D38-B206-858B7A26E441}" destId="{B7F645D9-DA61-46B3-B523-83D91E17FB83}" srcOrd="2" destOrd="0" parTransId="{2D8469B8-A473-4596-8721-029EE2AF5405}" sibTransId="{D5AB3766-308B-4E15-A285-7A80EA348C7C}"/>
    <dgm:cxn modelId="{B9A77E8B-0BD9-4F1B-AAAA-5ED02568A3EC}" srcId="{B8105867-1940-4D38-B206-858B7A26E441}" destId="{F91C6AAF-5D32-4814-A77F-28D09290B3C4}" srcOrd="3" destOrd="0" parTransId="{77B0D8DD-BA74-4B0E-8D83-D5CCCB1815EA}" sibTransId="{5CA52BFB-8343-4464-B713-EC1FACCE8F68}"/>
    <dgm:cxn modelId="{0C8BD298-A8ED-B842-8F8C-FB25EE9E3C62}" type="presOf" srcId="{77B11BF3-C204-44DB-8CCE-B6C8038ECA47}" destId="{2D1AA70F-7E9C-416E-A330-7D6CA8E13F34}" srcOrd="0" destOrd="0" presId="urn:microsoft.com/office/officeart/2018/2/layout/IconVerticalSolidList"/>
    <dgm:cxn modelId="{125211AF-F518-894B-9300-32A7E524C027}" type="presOf" srcId="{B6653729-1254-4B14-B122-F907246EE216}" destId="{AD4F8929-7483-468E-8127-4EE6FD4A9950}" srcOrd="0" destOrd="0" presId="urn:microsoft.com/office/officeart/2018/2/layout/IconVerticalSolidList"/>
    <dgm:cxn modelId="{22A6BFD2-5E3A-2945-AC8C-5C4E78359E03}" type="presOf" srcId="{F91C6AAF-5D32-4814-A77F-28D09290B3C4}" destId="{8D236BD5-762D-4C4A-808C-E5BA937311AB}" srcOrd="0" destOrd="0" presId="urn:microsoft.com/office/officeart/2018/2/layout/IconVerticalSolidList"/>
    <dgm:cxn modelId="{094C77D6-19D1-BC4C-AA13-DC2F3EB23071}" type="presOf" srcId="{B7F645D9-DA61-46B3-B523-83D91E17FB83}" destId="{D1B7897F-3FDC-432E-B1E0-3F6CB9229C10}" srcOrd="0" destOrd="0" presId="urn:microsoft.com/office/officeart/2018/2/layout/IconVerticalSolidList"/>
    <dgm:cxn modelId="{DA438CDA-F2C9-2642-874F-14DF059CAB22}" type="presOf" srcId="{B8105867-1940-4D38-B206-858B7A26E441}" destId="{404DFEC0-010D-4AA9-B430-4FE4982A94DB}" srcOrd="0" destOrd="0" presId="urn:microsoft.com/office/officeart/2018/2/layout/IconVerticalSolidList"/>
    <dgm:cxn modelId="{187BDD49-E6F6-4D46-A505-A15FBE56B848}" type="presParOf" srcId="{404DFEC0-010D-4AA9-B430-4FE4982A94DB}" destId="{E0BD1143-6881-4586-A452-21ABA03D7881}" srcOrd="0" destOrd="0" presId="urn:microsoft.com/office/officeart/2018/2/layout/IconVerticalSolidList"/>
    <dgm:cxn modelId="{C41BDD80-844C-C545-9BF0-F0509C0FFBB1}" type="presParOf" srcId="{E0BD1143-6881-4586-A452-21ABA03D7881}" destId="{1BEE9055-F8B7-4145-B640-A44F417C6836}" srcOrd="0" destOrd="0" presId="urn:microsoft.com/office/officeart/2018/2/layout/IconVerticalSolidList"/>
    <dgm:cxn modelId="{C72AB1CD-54AE-504B-B969-F10FBBA1E0B9}" type="presParOf" srcId="{E0BD1143-6881-4586-A452-21ABA03D7881}" destId="{B52C27EB-A14F-4844-8400-2A5364976EF0}" srcOrd="1" destOrd="0" presId="urn:microsoft.com/office/officeart/2018/2/layout/IconVerticalSolidList"/>
    <dgm:cxn modelId="{2D300BF2-DDC6-5342-BEFD-5EE369EFBF15}" type="presParOf" srcId="{E0BD1143-6881-4586-A452-21ABA03D7881}" destId="{B6E0D1B4-97BC-4D8B-BE69-29A48AF9C419}" srcOrd="2" destOrd="0" presId="urn:microsoft.com/office/officeart/2018/2/layout/IconVerticalSolidList"/>
    <dgm:cxn modelId="{2AAC9DFC-7FBE-A94F-A8EA-B3F33DF61921}" type="presParOf" srcId="{E0BD1143-6881-4586-A452-21ABA03D7881}" destId="{2D1AA70F-7E9C-416E-A330-7D6CA8E13F34}" srcOrd="3" destOrd="0" presId="urn:microsoft.com/office/officeart/2018/2/layout/IconVerticalSolidList"/>
    <dgm:cxn modelId="{F459D228-95E3-6C4D-9B66-446AD27AC037}" type="presParOf" srcId="{404DFEC0-010D-4AA9-B430-4FE4982A94DB}" destId="{A27672F6-983D-4ADF-86C0-1F8CF33E057A}" srcOrd="1" destOrd="0" presId="urn:microsoft.com/office/officeart/2018/2/layout/IconVerticalSolidList"/>
    <dgm:cxn modelId="{6E05B451-ADA1-2F43-B7BD-71008D7E31D7}" type="presParOf" srcId="{404DFEC0-010D-4AA9-B430-4FE4982A94DB}" destId="{4428FA38-D2B3-4C07-9D6D-A1F546E39A88}" srcOrd="2" destOrd="0" presId="urn:microsoft.com/office/officeart/2018/2/layout/IconVerticalSolidList"/>
    <dgm:cxn modelId="{D662DEF8-C263-BD42-B99D-8E4DC433CC40}" type="presParOf" srcId="{4428FA38-D2B3-4C07-9D6D-A1F546E39A88}" destId="{A98FFB26-CDAB-4606-90F8-90EC2A7749A8}" srcOrd="0" destOrd="0" presId="urn:microsoft.com/office/officeart/2018/2/layout/IconVerticalSolidList"/>
    <dgm:cxn modelId="{243A72A5-EBD1-784E-A953-CD06152ED96F}" type="presParOf" srcId="{4428FA38-D2B3-4C07-9D6D-A1F546E39A88}" destId="{C4F194FE-76AE-4003-89AA-3CA185F47627}" srcOrd="1" destOrd="0" presId="urn:microsoft.com/office/officeart/2018/2/layout/IconVerticalSolidList"/>
    <dgm:cxn modelId="{FCC81667-9E7C-CE4C-8E52-973D68DBFD6D}" type="presParOf" srcId="{4428FA38-D2B3-4C07-9D6D-A1F546E39A88}" destId="{7426FF22-B401-4F0C-8201-6D4434B80A5C}" srcOrd="2" destOrd="0" presId="urn:microsoft.com/office/officeart/2018/2/layout/IconVerticalSolidList"/>
    <dgm:cxn modelId="{6C43B1B0-F840-0A4F-A51D-9E27CF72836C}" type="presParOf" srcId="{4428FA38-D2B3-4C07-9D6D-A1F546E39A88}" destId="{AD4F8929-7483-468E-8127-4EE6FD4A9950}" srcOrd="3" destOrd="0" presId="urn:microsoft.com/office/officeart/2018/2/layout/IconVerticalSolidList"/>
    <dgm:cxn modelId="{874BA9A2-5A5C-874D-A678-1F10A453F5CA}" type="presParOf" srcId="{404DFEC0-010D-4AA9-B430-4FE4982A94DB}" destId="{9F1EDF79-7996-499B-A9C5-3A78287A01C1}" srcOrd="3" destOrd="0" presId="urn:microsoft.com/office/officeart/2018/2/layout/IconVerticalSolidList"/>
    <dgm:cxn modelId="{13E5F9B7-4C92-3B49-96E4-8AA38C7C87CB}" type="presParOf" srcId="{404DFEC0-010D-4AA9-B430-4FE4982A94DB}" destId="{F54209C3-2D53-44FF-850E-662CABD3C267}" srcOrd="4" destOrd="0" presId="urn:microsoft.com/office/officeart/2018/2/layout/IconVerticalSolidList"/>
    <dgm:cxn modelId="{330CA11B-93E5-6D48-894F-D88F153064E4}" type="presParOf" srcId="{F54209C3-2D53-44FF-850E-662CABD3C267}" destId="{A2A68E36-128E-4D0F-8C81-D9BF4BE41843}" srcOrd="0" destOrd="0" presId="urn:microsoft.com/office/officeart/2018/2/layout/IconVerticalSolidList"/>
    <dgm:cxn modelId="{89732ECB-2A69-374C-AF69-384BF562BDC8}" type="presParOf" srcId="{F54209C3-2D53-44FF-850E-662CABD3C267}" destId="{A8D9018E-D5DD-4639-82AF-06F62C316D21}" srcOrd="1" destOrd="0" presId="urn:microsoft.com/office/officeart/2018/2/layout/IconVerticalSolidList"/>
    <dgm:cxn modelId="{6E15CF79-1306-CE4B-8665-A1DE456274D0}" type="presParOf" srcId="{F54209C3-2D53-44FF-850E-662CABD3C267}" destId="{D9032D32-8E46-441D-8317-FCD88554ECBC}" srcOrd="2" destOrd="0" presId="urn:microsoft.com/office/officeart/2018/2/layout/IconVerticalSolidList"/>
    <dgm:cxn modelId="{5034061E-9083-824D-98AA-CB27A28C9D91}" type="presParOf" srcId="{F54209C3-2D53-44FF-850E-662CABD3C267}" destId="{D1B7897F-3FDC-432E-B1E0-3F6CB9229C10}" srcOrd="3" destOrd="0" presId="urn:microsoft.com/office/officeart/2018/2/layout/IconVerticalSolidList"/>
    <dgm:cxn modelId="{4AEFBEE8-03B7-A74B-AB6C-262FF11ACAE1}" type="presParOf" srcId="{404DFEC0-010D-4AA9-B430-4FE4982A94DB}" destId="{676A0543-DFBB-4D9E-BE0C-05FC8B502EFE}" srcOrd="5" destOrd="0" presId="urn:microsoft.com/office/officeart/2018/2/layout/IconVerticalSolidList"/>
    <dgm:cxn modelId="{DE106CD3-C435-8541-8606-DBA18E33821C}" type="presParOf" srcId="{404DFEC0-010D-4AA9-B430-4FE4982A94DB}" destId="{7F0A3E9D-7BE6-448A-9D19-8AA54FB8A35F}" srcOrd="6" destOrd="0" presId="urn:microsoft.com/office/officeart/2018/2/layout/IconVerticalSolidList"/>
    <dgm:cxn modelId="{9F12ED7A-D4B6-EE42-B998-DB1683B0A4CC}" type="presParOf" srcId="{7F0A3E9D-7BE6-448A-9D19-8AA54FB8A35F}" destId="{B61B433E-921F-4C6B-8A3D-2199DC3D130F}" srcOrd="0" destOrd="0" presId="urn:microsoft.com/office/officeart/2018/2/layout/IconVerticalSolidList"/>
    <dgm:cxn modelId="{6D4D6B5D-EB26-7C4D-839A-009D8EFF8B94}" type="presParOf" srcId="{7F0A3E9D-7BE6-448A-9D19-8AA54FB8A35F}" destId="{5CE04E33-1678-42AE-BEC7-D00019E6E843}" srcOrd="1" destOrd="0" presId="urn:microsoft.com/office/officeart/2018/2/layout/IconVerticalSolidList"/>
    <dgm:cxn modelId="{CF6C20B4-954D-F946-A1DF-3BC5E609418C}" type="presParOf" srcId="{7F0A3E9D-7BE6-448A-9D19-8AA54FB8A35F}" destId="{68BD994F-F428-453F-9791-0FF537261F70}" srcOrd="2" destOrd="0" presId="urn:microsoft.com/office/officeart/2018/2/layout/IconVerticalSolidList"/>
    <dgm:cxn modelId="{B1EF4E73-58D2-D14A-AC1E-872DA4242B28}" type="presParOf" srcId="{7F0A3E9D-7BE6-448A-9D19-8AA54FB8A35F}" destId="{8D236BD5-762D-4C4A-808C-E5BA937311A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E9055-F8B7-4145-B640-A44F417C6836}">
      <dsp:nvSpPr>
        <dsp:cNvPr id="0" name=""/>
        <dsp:cNvSpPr/>
      </dsp:nvSpPr>
      <dsp:spPr>
        <a:xfrm>
          <a:off x="0" y="0"/>
          <a:ext cx="8038213" cy="752251"/>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B52C27EB-A14F-4844-8400-2A5364976EF0}">
      <dsp:nvSpPr>
        <dsp:cNvPr id="0" name=""/>
        <dsp:cNvSpPr/>
      </dsp:nvSpPr>
      <dsp:spPr>
        <a:xfrm>
          <a:off x="227555" y="172589"/>
          <a:ext cx="414142" cy="4137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D1AA70F-7E9C-416E-A330-7D6CA8E13F34}">
      <dsp:nvSpPr>
        <dsp:cNvPr id="0" name=""/>
        <dsp:cNvSpPr/>
      </dsp:nvSpPr>
      <dsp:spPr>
        <a:xfrm>
          <a:off x="869254" y="3333"/>
          <a:ext cx="7155571" cy="77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01" tIns="82101" rIns="82101" bIns="82101"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ambria" panose="02040503050406030204" pitchFamily="18" charset="0"/>
            </a:rPr>
            <a:t>A microscope is employed for observing colloidal particles within a chamber called an electrophoresis cell. </a:t>
          </a:r>
        </a:p>
      </dsp:txBody>
      <dsp:txXfrm>
        <a:off x="869254" y="3333"/>
        <a:ext cx="7155571" cy="775758"/>
      </dsp:txXfrm>
    </dsp:sp>
    <dsp:sp modelId="{A98FFB26-CDAB-4606-90F8-90EC2A7749A8}">
      <dsp:nvSpPr>
        <dsp:cNvPr id="0" name=""/>
        <dsp:cNvSpPr/>
      </dsp:nvSpPr>
      <dsp:spPr>
        <a:xfrm>
          <a:off x="0" y="973031"/>
          <a:ext cx="8038213" cy="752251"/>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C4F194FE-76AE-4003-89AA-3CA185F47627}">
      <dsp:nvSpPr>
        <dsp:cNvPr id="0" name=""/>
        <dsp:cNvSpPr/>
      </dsp:nvSpPr>
      <dsp:spPr>
        <a:xfrm>
          <a:off x="227555" y="1142288"/>
          <a:ext cx="414142" cy="4137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D4F8929-7483-468E-8127-4EE6FD4A9950}">
      <dsp:nvSpPr>
        <dsp:cNvPr id="0" name=""/>
        <dsp:cNvSpPr/>
      </dsp:nvSpPr>
      <dsp:spPr>
        <a:xfrm>
          <a:off x="869254" y="973031"/>
          <a:ext cx="7155571" cy="77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01" tIns="82101" rIns="82101" bIns="82101"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ambria" panose="02040503050406030204" pitchFamily="18" charset="0"/>
            </a:rPr>
            <a:t>Electrodes positioned at both ends of the cell are linked to a power source, generating an electric field that causes the movement of charged colloids. </a:t>
          </a:r>
        </a:p>
      </dsp:txBody>
      <dsp:txXfrm>
        <a:off x="869254" y="973031"/>
        <a:ext cx="7155571" cy="775758"/>
      </dsp:txXfrm>
    </dsp:sp>
    <dsp:sp modelId="{A2A68E36-128E-4D0F-8C81-D9BF4BE41843}">
      <dsp:nvSpPr>
        <dsp:cNvPr id="0" name=""/>
        <dsp:cNvSpPr/>
      </dsp:nvSpPr>
      <dsp:spPr>
        <a:xfrm>
          <a:off x="0" y="1942730"/>
          <a:ext cx="8038213" cy="752251"/>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A8D9018E-D5DD-4639-82AF-06F62C316D21}">
      <dsp:nvSpPr>
        <dsp:cNvPr id="0" name=""/>
        <dsp:cNvSpPr/>
      </dsp:nvSpPr>
      <dsp:spPr>
        <a:xfrm>
          <a:off x="227555" y="2111986"/>
          <a:ext cx="414142" cy="4137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1B7897F-3FDC-432E-B1E0-3F6CB9229C10}">
      <dsp:nvSpPr>
        <dsp:cNvPr id="0" name=""/>
        <dsp:cNvSpPr/>
      </dsp:nvSpPr>
      <dsp:spPr>
        <a:xfrm>
          <a:off x="869254" y="1942730"/>
          <a:ext cx="7155571" cy="77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01" tIns="82101" rIns="82101" bIns="82101" numCol="1" spcCol="1270" anchor="ctr" anchorCtr="0">
          <a:noAutofit/>
        </a:bodyPr>
        <a:lstStyle/>
        <a:p>
          <a:pPr marL="0" lvl="0" indent="0" algn="l" defTabSz="622300">
            <a:lnSpc>
              <a:spcPct val="100000"/>
            </a:lnSpc>
            <a:spcBef>
              <a:spcPct val="0"/>
            </a:spcBef>
            <a:spcAft>
              <a:spcPct val="35000"/>
            </a:spcAft>
            <a:buNone/>
          </a:pPr>
          <a:r>
            <a:rPr lang="en-US" sz="1400" kern="1200">
              <a:latin typeface="Cambria" panose="02040503050406030204" pitchFamily="18" charset="0"/>
            </a:rPr>
            <a:t>The journey of individual particles is monitored as they pass beneath a grid in the microscope's eyepiece. </a:t>
          </a:r>
        </a:p>
      </dsp:txBody>
      <dsp:txXfrm>
        <a:off x="869254" y="1942730"/>
        <a:ext cx="7155571" cy="775758"/>
      </dsp:txXfrm>
    </dsp:sp>
    <dsp:sp modelId="{B61B433E-921F-4C6B-8A3D-2199DC3D130F}">
      <dsp:nvSpPr>
        <dsp:cNvPr id="0" name=""/>
        <dsp:cNvSpPr/>
      </dsp:nvSpPr>
      <dsp:spPr>
        <a:xfrm>
          <a:off x="0" y="2912428"/>
          <a:ext cx="8038213" cy="752251"/>
        </a:xfrm>
        <a:prstGeom prst="roundRect">
          <a:avLst>
            <a:gd name="adj" fmla="val 10000"/>
          </a:avLst>
        </a:prstGeom>
        <a:solidFill>
          <a:schemeClr val="accent2">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5CE04E33-1678-42AE-BEC7-D00019E6E843}">
      <dsp:nvSpPr>
        <dsp:cNvPr id="0" name=""/>
        <dsp:cNvSpPr/>
      </dsp:nvSpPr>
      <dsp:spPr>
        <a:xfrm>
          <a:off x="227778" y="3081685"/>
          <a:ext cx="414142" cy="4137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D236BD5-762D-4C4A-808C-E5BA937311AB}">
      <dsp:nvSpPr>
        <dsp:cNvPr id="0" name=""/>
        <dsp:cNvSpPr/>
      </dsp:nvSpPr>
      <dsp:spPr>
        <a:xfrm>
          <a:off x="869699" y="2912428"/>
          <a:ext cx="7141335" cy="7757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101" tIns="82101" rIns="82101" bIns="82101" numCol="1" spcCol="1270" anchor="ctr" anchorCtr="0">
          <a:noAutofit/>
        </a:bodyPr>
        <a:lstStyle/>
        <a:p>
          <a:pPr marL="0" lvl="0" indent="0" algn="l" defTabSz="622300">
            <a:lnSpc>
              <a:spcPct val="100000"/>
            </a:lnSpc>
            <a:spcBef>
              <a:spcPct val="0"/>
            </a:spcBef>
            <a:spcAft>
              <a:spcPct val="35000"/>
            </a:spcAft>
            <a:buNone/>
          </a:pPr>
          <a:r>
            <a:rPr lang="en-US" sz="1400" kern="1200" dirty="0">
              <a:latin typeface="Cambria" panose="02040503050406030204" pitchFamily="18" charset="0"/>
            </a:rPr>
            <a:t>Pressing the "track" button when a colloid enters the starting point and releasing it when the colloid reaches the endpoint, each crossing travel is completed within approximately 3 to 5 seconds.</a:t>
          </a:r>
        </a:p>
      </dsp:txBody>
      <dsp:txXfrm>
        <a:off x="869699" y="2912428"/>
        <a:ext cx="7141335" cy="7757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38CA5E31-041E-9E46-9241-7E6D33E01F98}" type="datetimeFigureOut">
              <a:rPr kumimoji="1" lang="zh-CN" altLang="en-US" smtClean="0"/>
              <a:t>2024/1/8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363545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8CA5E31-041E-9E46-9241-7E6D33E01F98}" type="datetimeFigureOut">
              <a:rPr kumimoji="1" lang="zh-CN" altLang="en-US" smtClean="0"/>
              <a:t>2024/1/8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2910466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8CA5E31-041E-9E46-9241-7E6D33E01F98}" type="datetimeFigureOut">
              <a:rPr kumimoji="1" lang="zh-CN" altLang="en-US" smtClean="0"/>
              <a:t>2024/1/8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3538549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7844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38CA5E31-041E-9E46-9241-7E6D33E01F98}" type="datetimeFigureOut">
              <a:rPr kumimoji="1" lang="zh-CN" altLang="en-US" smtClean="0"/>
              <a:t>2024/1/8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259671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38CA5E31-041E-9E46-9241-7E6D33E01F98}" type="datetimeFigureOut">
              <a:rPr kumimoji="1" lang="zh-CN" altLang="en-US" smtClean="0"/>
              <a:t>2024/1/8</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3285875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38CA5E31-041E-9E46-9241-7E6D33E01F98}" type="datetimeFigureOut">
              <a:rPr kumimoji="1" lang="zh-CN" altLang="en-US" smtClean="0"/>
              <a:t>2024/1/8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567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2"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38CA5E31-041E-9E46-9241-7E6D33E01F98}" type="datetimeFigureOut">
              <a:rPr kumimoji="1" lang="zh-CN" altLang="en-US" smtClean="0"/>
              <a:t>2024/1/8</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331201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38CA5E31-041E-9E46-9241-7E6D33E01F98}" type="datetimeFigureOut">
              <a:rPr kumimoji="1" lang="zh-CN" altLang="en-US" smtClean="0"/>
              <a:t>2024/1/8</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96941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CA5E31-041E-9E46-9241-7E6D33E01F98}" type="datetimeFigureOut">
              <a:rPr kumimoji="1" lang="zh-CN" altLang="en-US" smtClean="0"/>
              <a:t>2024/1/8</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243711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8CA5E31-041E-9E46-9241-7E6D33E01F98}" type="datetimeFigureOut">
              <a:rPr kumimoji="1" lang="zh-CN" altLang="en-US" smtClean="0"/>
              <a:t>2024/1/8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218505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38CA5E31-041E-9E46-9241-7E6D33E01F98}" type="datetimeFigureOut">
              <a:rPr kumimoji="1" lang="zh-CN" altLang="en-US" smtClean="0"/>
              <a:t>2024/1/8</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145815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A5E31-041E-9E46-9241-7E6D33E01F98}" type="datetimeFigureOut">
              <a:rPr kumimoji="1" lang="zh-CN" altLang="en-US" smtClean="0"/>
              <a:t>2024/1/8</a:t>
            </a:fld>
            <a:endParaRPr kumimoji="1" lang="zh-CN" alt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EFD494-8104-AA40-850E-19D0E6EDFB3B}" type="slidenum">
              <a:rPr kumimoji="1" lang="zh-CN" altLang="en-US" smtClean="0"/>
              <a:t>‹#›</a:t>
            </a:fld>
            <a:endParaRPr kumimoji="1" lang="zh-CN" altLang="en-US"/>
          </a:p>
        </p:txBody>
      </p:sp>
    </p:spTree>
    <p:extLst>
      <p:ext uri="{BB962C8B-B14F-4D97-AF65-F5344CB8AC3E}">
        <p14:creationId xmlns:p14="http://schemas.microsoft.com/office/powerpoint/2010/main" val="39638057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diagramLayout" Target="../diagrams/layout1.xml"/><Relationship Id="rId7" Type="http://schemas.openxmlformats.org/officeDocument/2006/relationships/image" Target="../media/image21.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kyuanl0318@gmail.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7.xml"/><Relationship Id="rId5" Type="http://schemas.openxmlformats.org/officeDocument/2006/relationships/image" Target="../media/image50.svg"/><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文本框 5">
            <a:extLst>
              <a:ext uri="{FF2B5EF4-FFF2-40B4-BE49-F238E27FC236}">
                <a16:creationId xmlns:a16="http://schemas.microsoft.com/office/drawing/2014/main" id="{990DE9A2-87A1-0799-73C8-2EC7C8B42E26}"/>
              </a:ext>
            </a:extLst>
          </p:cNvPr>
          <p:cNvSpPr txBox="1"/>
          <p:nvPr/>
        </p:nvSpPr>
        <p:spPr>
          <a:xfrm>
            <a:off x="6333402" y="5739262"/>
            <a:ext cx="1675395" cy="369332"/>
          </a:xfrm>
          <a:prstGeom prst="rect">
            <a:avLst/>
          </a:prstGeom>
          <a:noFill/>
        </p:spPr>
        <p:txBody>
          <a:bodyPr wrap="none" rtlCol="0">
            <a:spAutoFit/>
          </a:bodyPr>
          <a:lstStyle>
            <a:defPPr>
              <a:defRPr lang="en-US"/>
            </a:defPPr>
            <a:lvl1pPr>
              <a:defRPr kumimoji="1" sz="2400" b="1" i="1">
                <a:solidFill>
                  <a:schemeClr val="accent4"/>
                </a:solidFill>
                <a:latin typeface="Chalkboard SE" panose="03050602040202020205" pitchFamily="66" charset="0"/>
              </a:defRPr>
            </a:lvl1pPr>
          </a:lstStyle>
          <a:p>
            <a:r>
              <a:rPr lang="en-US" altLang="zh-CN" sz="1800" dirty="0">
                <a:solidFill>
                  <a:schemeClr val="tx1"/>
                </a:solidFill>
              </a:rPr>
              <a:t>December 2023</a:t>
            </a:r>
            <a:endParaRPr lang="zh-CN" altLang="en-US" sz="1800" dirty="0">
              <a:solidFill>
                <a:schemeClr val="tx1"/>
              </a:solidFill>
            </a:endParaRPr>
          </a:p>
        </p:txBody>
      </p:sp>
      <p:grpSp>
        <p:nvGrpSpPr>
          <p:cNvPr id="8" name="组合 7">
            <a:extLst>
              <a:ext uri="{FF2B5EF4-FFF2-40B4-BE49-F238E27FC236}">
                <a16:creationId xmlns:a16="http://schemas.microsoft.com/office/drawing/2014/main" id="{20FEA260-6333-A6E6-8BA1-4DC3A6F8605C}"/>
              </a:ext>
            </a:extLst>
          </p:cNvPr>
          <p:cNvGrpSpPr/>
          <p:nvPr/>
        </p:nvGrpSpPr>
        <p:grpSpPr>
          <a:xfrm>
            <a:off x="850675" y="4758852"/>
            <a:ext cx="3927678" cy="805046"/>
            <a:chOff x="972000" y="3393831"/>
            <a:chExt cx="3927676" cy="805047"/>
          </a:xfrm>
        </p:grpSpPr>
        <p:sp>
          <p:nvSpPr>
            <p:cNvPr id="9" name="文本框 8">
              <a:extLst>
                <a:ext uri="{FF2B5EF4-FFF2-40B4-BE49-F238E27FC236}">
                  <a16:creationId xmlns:a16="http://schemas.microsoft.com/office/drawing/2014/main" id="{71944C9D-FF0A-052B-4D70-BD867FCE9F65}"/>
                </a:ext>
              </a:extLst>
            </p:cNvPr>
            <p:cNvSpPr txBox="1"/>
            <p:nvPr/>
          </p:nvSpPr>
          <p:spPr>
            <a:xfrm>
              <a:off x="972000" y="3393831"/>
              <a:ext cx="2922850" cy="369332"/>
            </a:xfrm>
            <a:prstGeom prst="rect">
              <a:avLst/>
            </a:prstGeom>
            <a:noFill/>
          </p:spPr>
          <p:txBody>
            <a:bodyPr wrap="none" rtlCol="0">
              <a:spAutoFit/>
            </a:bodyPr>
            <a:lstStyle/>
            <a:p>
              <a:r>
                <a:rPr kumimoji="1" lang="en-US" altLang="zh-CN" b="1" i="1" dirty="0">
                  <a:latin typeface="Chalkboard SE" panose="03050602040202020205" pitchFamily="66" charset="0"/>
                </a:rPr>
                <a:t>Graduate Student: Keyuan Li</a:t>
              </a:r>
              <a:endParaRPr kumimoji="1" lang="zh-CN" altLang="en-US" b="1" i="1" dirty="0">
                <a:latin typeface="Chalkboard SE" panose="03050602040202020205" pitchFamily="66" charset="0"/>
              </a:endParaRPr>
            </a:p>
          </p:txBody>
        </p:sp>
        <p:sp>
          <p:nvSpPr>
            <p:cNvPr id="10" name="文本框 9">
              <a:extLst>
                <a:ext uri="{FF2B5EF4-FFF2-40B4-BE49-F238E27FC236}">
                  <a16:creationId xmlns:a16="http://schemas.microsoft.com/office/drawing/2014/main" id="{4902AE7C-0E3D-6A5F-819D-44E97DE00325}"/>
                </a:ext>
              </a:extLst>
            </p:cNvPr>
            <p:cNvSpPr txBox="1"/>
            <p:nvPr/>
          </p:nvSpPr>
          <p:spPr>
            <a:xfrm>
              <a:off x="972000" y="3829546"/>
              <a:ext cx="3927676" cy="369332"/>
            </a:xfrm>
            <a:prstGeom prst="rect">
              <a:avLst/>
            </a:prstGeom>
            <a:noFill/>
          </p:spPr>
          <p:txBody>
            <a:bodyPr wrap="none" rtlCol="0">
              <a:spAutoFit/>
            </a:bodyPr>
            <a:lstStyle/>
            <a:p>
              <a:r>
                <a:rPr kumimoji="1" lang="en-US" altLang="zh-CN" b="1" i="1" dirty="0">
                  <a:latin typeface="Chalkboard SE" panose="03050602040202020205" pitchFamily="66" charset="0"/>
                </a:rPr>
                <a:t>Supervisor: Dr. Massoud Pirbazari</a:t>
              </a:r>
              <a:endParaRPr kumimoji="1" lang="zh-CN" altLang="en-US" b="1" i="1" dirty="0">
                <a:latin typeface="Chalkboard SE" panose="03050602040202020205" pitchFamily="66" charset="0"/>
              </a:endParaRPr>
            </a:p>
          </p:txBody>
        </p:sp>
      </p:grpSp>
      <p:pic>
        <p:nvPicPr>
          <p:cNvPr id="3" name="Picture 8">
            <a:extLst>
              <a:ext uri="{FF2B5EF4-FFF2-40B4-BE49-F238E27FC236}">
                <a16:creationId xmlns:a16="http://schemas.microsoft.com/office/drawing/2014/main" id="{B1783FFC-3623-F7EE-A02A-D2DB115CD9A6}"/>
              </a:ext>
            </a:extLst>
          </p:cNvPr>
          <p:cNvPicPr>
            <a:picLocks noChangeAspect="1" noChangeArrowheads="1"/>
          </p:cNvPicPr>
          <p:nvPr/>
        </p:nvPicPr>
        <p:blipFill>
          <a:blip r:embed="rId2">
            <a:alphaModFix/>
            <a:extLst>
              <a:ext uri="{BEBA8EAE-BF5A-486C-A8C5-ECC9F3942E4B}">
                <a14:imgProps xmlns:a14="http://schemas.microsoft.com/office/drawing/2010/main">
                  <a14:imgLayer r:embed="rId3">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144683" y="156180"/>
            <a:ext cx="3578225"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文本框 4">
            <a:extLst>
              <a:ext uri="{FF2B5EF4-FFF2-40B4-BE49-F238E27FC236}">
                <a16:creationId xmlns:a16="http://schemas.microsoft.com/office/drawing/2014/main" id="{B073CF01-98BE-2EAC-9ACD-2865E028ABB3}"/>
              </a:ext>
            </a:extLst>
          </p:cNvPr>
          <p:cNvSpPr txBox="1"/>
          <p:nvPr/>
        </p:nvSpPr>
        <p:spPr>
          <a:xfrm>
            <a:off x="738383" y="1827770"/>
            <a:ext cx="8079940" cy="1685783"/>
          </a:xfrm>
          <a:prstGeom prst="rect">
            <a:avLst/>
          </a:prstGeom>
          <a:solidFill>
            <a:schemeClr val="bg1"/>
          </a:solidFill>
        </p:spPr>
        <p:txBody>
          <a:bodyPr wrap="square" rtlCol="0">
            <a:spAutoFit/>
          </a:bodyPr>
          <a:lstStyle/>
          <a:p>
            <a:pPr algn="ctr">
              <a:lnSpc>
                <a:spcPct val="150000"/>
              </a:lnSpc>
            </a:pPr>
            <a:r>
              <a:rPr kumimoji="1" lang="en-US" altLang="zh-CN" sz="2400" b="1" dirty="0">
                <a:solidFill>
                  <a:srgbClr val="C00000">
                    <a:alpha val="89000"/>
                  </a:srgbClr>
                </a:solidFill>
                <a:latin typeface="Cambria" panose="02040503050406030204" pitchFamily="18" charset="0"/>
              </a:rPr>
              <a:t>A Study of Electrophoresis and Zeta Potential of Kaolinite Colloidal Particles in the Presence of Different Aqueous Solutions of Humic Substances and Metal Ions </a:t>
            </a:r>
            <a:endParaRPr kumimoji="1" lang="zh-CN" altLang="en-US" sz="2400" b="1" dirty="0">
              <a:solidFill>
                <a:srgbClr val="C00000">
                  <a:alpha val="89000"/>
                </a:srgbClr>
              </a:solidFill>
              <a:latin typeface="Cambria" panose="02040503050406030204" pitchFamily="18" charset="0"/>
            </a:endParaRPr>
          </a:p>
        </p:txBody>
      </p:sp>
    </p:spTree>
    <p:extLst>
      <p:ext uri="{BB962C8B-B14F-4D97-AF65-F5344CB8AC3E}">
        <p14:creationId xmlns:p14="http://schemas.microsoft.com/office/powerpoint/2010/main" val="3476708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E313B65-B9AD-9751-C8A5-6E3775C10342}"/>
              </a:ext>
            </a:extLst>
          </p:cNvPr>
          <p:cNvSpPr txBox="1"/>
          <p:nvPr/>
        </p:nvSpPr>
        <p:spPr>
          <a:xfrm>
            <a:off x="461093" y="722903"/>
            <a:ext cx="6242350" cy="461665"/>
          </a:xfrm>
          <a:prstGeom prst="rect">
            <a:avLst/>
          </a:prstGeom>
          <a:noFill/>
        </p:spPr>
        <p:txBody>
          <a:bodyPr wrap="none" rtlCol="0">
            <a:spAutoFit/>
          </a:bodyPr>
          <a:lstStyle>
            <a:defPPr>
              <a:defRPr lang="en-US"/>
            </a:defPPr>
            <a:lvl1pPr>
              <a:defRPr sz="2400" b="1" i="1" kern="100">
                <a:solidFill>
                  <a:srgbClr val="002060"/>
                </a:solidFill>
                <a:latin typeface="Cambria" panose="02040503050406030204" pitchFamily="18" charset="0"/>
                <a:ea typeface="Arial Unicode MS" panose="020B0604020202020204" pitchFamily="34" charset="-128"/>
                <a:cs typeface="Calibri" panose="020F0502020204030204" pitchFamily="34" charset="0"/>
              </a:defRPr>
            </a:lvl1pPr>
          </a:lstStyle>
          <a:p>
            <a:r>
              <a:rPr lang="en-US" altLang="zh-CN" dirty="0">
                <a:solidFill>
                  <a:schemeClr val="tx1"/>
                </a:solidFill>
              </a:rPr>
              <a:t>Why do we need to have zero zeta potential?</a:t>
            </a:r>
          </a:p>
        </p:txBody>
      </p:sp>
      <p:sp>
        <p:nvSpPr>
          <p:cNvPr id="23" name="文本框 22">
            <a:extLst>
              <a:ext uri="{FF2B5EF4-FFF2-40B4-BE49-F238E27FC236}">
                <a16:creationId xmlns:a16="http://schemas.microsoft.com/office/drawing/2014/main" id="{30629E8A-9DB7-C423-F32F-F20531AA094A}"/>
              </a:ext>
            </a:extLst>
          </p:cNvPr>
          <p:cNvSpPr txBox="1"/>
          <p:nvPr/>
        </p:nvSpPr>
        <p:spPr>
          <a:xfrm>
            <a:off x="470823" y="1686167"/>
            <a:ext cx="5420775" cy="4644861"/>
          </a:xfrm>
          <a:prstGeom prst="rect">
            <a:avLst/>
          </a:prstGeom>
          <a:noFill/>
        </p:spPr>
        <p:txBody>
          <a:bodyPr wrap="square">
            <a:spAutoFit/>
          </a:bodyPr>
          <a:lstStyle>
            <a:defPPr>
              <a:defRPr lang="en-US"/>
            </a:defPPr>
            <a:lvl1pPr marL="342891" indent="-342891" algn="just">
              <a:lnSpc>
                <a:spcPts val="2500"/>
              </a:lnSpc>
              <a:spcBef>
                <a:spcPts val="600"/>
              </a:spcBef>
              <a:buFont typeface="Wingdings" pitchFamily="2" charset="2"/>
              <a:buChar char="•"/>
              <a:defRPr sz="1900" kern="100">
                <a:solidFill>
                  <a:srgbClr val="002060"/>
                </a:solidFill>
                <a:latin typeface="Cambria" panose="02040503050406030204" pitchFamily="18" charset="0"/>
                <a:ea typeface="Arial Unicode MS" panose="020B0604020202020204" pitchFamily="34" charset="-128"/>
                <a:cs typeface="Calibri" panose="020F0502020204030204" pitchFamily="34" charset="0"/>
              </a:defRPr>
            </a:lvl1pPr>
          </a:lstStyle>
          <a:p>
            <a:pPr>
              <a:lnSpc>
                <a:spcPts val="2300"/>
              </a:lnSpc>
            </a:pPr>
            <a:r>
              <a:rPr lang="en-US" altLang="zh-CN" sz="1650" dirty="0">
                <a:solidFill>
                  <a:schemeClr val="tx1"/>
                </a:solidFill>
              </a:rPr>
              <a:t>Colloids are the most challenging suspended solids to remove in water and wastewater treatment and the primary method for effectively removing colloids is by reducing their zeta potential to facilitate flocculation. </a:t>
            </a:r>
          </a:p>
          <a:p>
            <a:pPr>
              <a:lnSpc>
                <a:spcPts val="2300"/>
              </a:lnSpc>
            </a:pPr>
            <a:r>
              <a:rPr lang="en-US" altLang="zh-CN" sz="1650" dirty="0">
                <a:solidFill>
                  <a:schemeClr val="tx1"/>
                </a:solidFill>
              </a:rPr>
              <a:t>A zero-zeta potential value for colloids at certain pH is called zero charge point. Zero charge on the particles means there are only attractive forces between particles, which will cause flocculation.</a:t>
            </a:r>
          </a:p>
          <a:p>
            <a:pPr>
              <a:lnSpc>
                <a:spcPts val="2300"/>
              </a:lnSpc>
            </a:pPr>
            <a:r>
              <a:rPr lang="en-US" altLang="zh-CN" sz="1650" dirty="0">
                <a:solidFill>
                  <a:schemeClr val="tx1"/>
                </a:solidFill>
              </a:rPr>
              <a:t>Colloids with little or no charge, they tend to follow the natural tendency of small particles---gathering into aggregates. Subsequently, small clumps will form and aggregate into larger flocs that settle quickly or form an interconnected matrix. This process is known as flocculation, and it also changing the physical characteristics of the suspension. </a:t>
            </a:r>
          </a:p>
        </p:txBody>
      </p:sp>
      <p:sp>
        <p:nvSpPr>
          <p:cNvPr id="12"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7"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Graphic 8" descr="水">
            <a:extLst>
              <a:ext uri="{FF2B5EF4-FFF2-40B4-BE49-F238E27FC236}">
                <a16:creationId xmlns:a16="http://schemas.microsoft.com/office/drawing/2014/main" id="{D49AB81F-8749-4EE9-1677-A12ACE52CF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6" y="2865143"/>
            <a:ext cx="1143455" cy="1143455"/>
          </a:xfrm>
          <a:prstGeom prst="rect">
            <a:avLst/>
          </a:prstGeom>
        </p:spPr>
      </p:pic>
    </p:spTree>
    <p:extLst>
      <p:ext uri="{BB962C8B-B14F-4D97-AF65-F5344CB8AC3E}">
        <p14:creationId xmlns:p14="http://schemas.microsoft.com/office/powerpoint/2010/main" val="2906915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alpha val="33000"/>
          </a:schemeClr>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a:extLst>
              <a:ext uri="{FF2B5EF4-FFF2-40B4-BE49-F238E27FC236}">
                <a16:creationId xmlns:a16="http://schemas.microsoft.com/office/drawing/2014/main" id="{69CD6B7C-6B7D-6E7F-4186-90C66B5803E7}"/>
              </a:ext>
            </a:extLst>
          </p:cNvPr>
          <p:cNvSpPr txBox="1"/>
          <p:nvPr/>
        </p:nvSpPr>
        <p:spPr>
          <a:xfrm>
            <a:off x="186881" y="5353567"/>
            <a:ext cx="2879710" cy="354649"/>
          </a:xfrm>
          <a:prstGeom prst="rect">
            <a:avLst/>
          </a:prstGeom>
          <a:noFill/>
        </p:spPr>
        <p:txBody>
          <a:bodyPr wrap="square">
            <a:spAutoFit/>
          </a:bodyPr>
          <a:lstStyle>
            <a:defPPr>
              <a:defRPr lang="en-US"/>
            </a:defPPr>
            <a:lvl1pPr algn="just">
              <a:lnSpc>
                <a:spcPts val="2000"/>
              </a:lnSpc>
              <a:spcBef>
                <a:spcPts val="1200"/>
              </a:spcBef>
              <a:defRPr sz="2400" b="1" i="1" kern="100">
                <a:solidFill>
                  <a:srgbClr val="002060"/>
                </a:solidFill>
                <a:latin typeface="Cambria" panose="02040503050406030204" pitchFamily="18" charset="0"/>
                <a:ea typeface="Arial Unicode MS" panose="020B0604020202020204" pitchFamily="34" charset="-128"/>
                <a:cs typeface="Calibri" panose="020F0502020204030204" pitchFamily="34" charset="0"/>
              </a:defRPr>
            </a:lvl1pPr>
          </a:lstStyle>
          <a:p>
            <a:r>
              <a:rPr lang="en-US" altLang="zh-CN" dirty="0"/>
              <a:t>What is Zeta Meter?</a:t>
            </a:r>
          </a:p>
        </p:txBody>
      </p:sp>
      <p:pic>
        <p:nvPicPr>
          <p:cNvPr id="5" name="图片 4" descr="桌子上的电脑和显微镜&#10;&#10;中度可信度描述已自动生成">
            <a:extLst>
              <a:ext uri="{FF2B5EF4-FFF2-40B4-BE49-F238E27FC236}">
                <a16:creationId xmlns:a16="http://schemas.microsoft.com/office/drawing/2014/main" id="{EAAEA815-9877-E616-AEC6-2290991E6EA5}"/>
              </a:ext>
            </a:extLst>
          </p:cNvPr>
          <p:cNvPicPr>
            <a:picLocks noChangeAspect="1"/>
          </p:cNvPicPr>
          <p:nvPr/>
        </p:nvPicPr>
        <p:blipFill rotWithShape="1">
          <a:blip r:embed="rId2"/>
          <a:srcRect t="5045"/>
          <a:stretch/>
        </p:blipFill>
        <p:spPr>
          <a:xfrm>
            <a:off x="20" y="11"/>
            <a:ext cx="9143980" cy="4655117"/>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 name="connsiteX0" fmla="*/ 0 w 1371600"/>
              <a:gd name="connsiteY0" fmla="*/ 0 h 13716"/>
              <a:gd name="connsiteX1" fmla="*/ 644652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0249" y="32963"/>
                  <a:pt x="409296" y="-18450"/>
                  <a:pt x="685800" y="0"/>
                </a:cubicBezTo>
                <a:cubicBezTo>
                  <a:pt x="954142" y="211"/>
                  <a:pt x="1166785" y="22353"/>
                  <a:pt x="1371600" y="0"/>
                </a:cubicBezTo>
                <a:cubicBezTo>
                  <a:pt x="1370996" y="3142"/>
                  <a:pt x="1371820" y="8880"/>
                  <a:pt x="1371600" y="13716"/>
                </a:cubicBezTo>
                <a:cubicBezTo>
                  <a:pt x="1106837" y="28424"/>
                  <a:pt x="1032834" y="20364"/>
                  <a:pt x="713232" y="13716"/>
                </a:cubicBezTo>
                <a:cubicBezTo>
                  <a:pt x="399250" y="-7822"/>
                  <a:pt x="277176" y="48782"/>
                  <a:pt x="0" y="13716"/>
                </a:cubicBezTo>
                <a:cubicBezTo>
                  <a:pt x="310" y="7052"/>
                  <a:pt x="119" y="6101"/>
                  <a:pt x="0" y="0"/>
                </a:cubicBezTo>
                <a:close/>
              </a:path>
              <a:path w="1371600" h="13716" stroke="0" extrusionOk="0">
                <a:moveTo>
                  <a:pt x="0" y="0"/>
                </a:moveTo>
                <a:cubicBezTo>
                  <a:pt x="168171" y="-27104"/>
                  <a:pt x="522270" y="7661"/>
                  <a:pt x="644652" y="0"/>
                </a:cubicBezTo>
                <a:cubicBezTo>
                  <a:pt x="812772" y="-55512"/>
                  <a:pt x="1098507" y="70876"/>
                  <a:pt x="1371600" y="0"/>
                </a:cubicBezTo>
                <a:cubicBezTo>
                  <a:pt x="1372276" y="6444"/>
                  <a:pt x="1371882" y="10524"/>
                  <a:pt x="1371600" y="13716"/>
                </a:cubicBezTo>
                <a:cubicBezTo>
                  <a:pt x="1195700" y="-500"/>
                  <a:pt x="896159" y="12360"/>
                  <a:pt x="713232" y="13716"/>
                </a:cubicBezTo>
                <a:cubicBezTo>
                  <a:pt x="556279" y="-18909"/>
                  <a:pt x="248593" y="33389"/>
                  <a:pt x="0" y="13716"/>
                </a:cubicBezTo>
                <a:cubicBezTo>
                  <a:pt x="708" y="8775"/>
                  <a:pt x="205" y="3193"/>
                  <a:pt x="0" y="0"/>
                </a:cubicBezTo>
                <a:close/>
              </a:path>
              <a:path w="1371600" h="13716" fill="none" stroke="0" extrusionOk="0">
                <a:moveTo>
                  <a:pt x="0" y="0"/>
                </a:moveTo>
                <a:cubicBezTo>
                  <a:pt x="244262" y="19623"/>
                  <a:pt x="384306" y="-36563"/>
                  <a:pt x="685800" y="0"/>
                </a:cubicBezTo>
                <a:cubicBezTo>
                  <a:pt x="948860" y="14963"/>
                  <a:pt x="1224146" y="-8100"/>
                  <a:pt x="1371600" y="0"/>
                </a:cubicBezTo>
                <a:cubicBezTo>
                  <a:pt x="1371106" y="3035"/>
                  <a:pt x="1371590" y="7528"/>
                  <a:pt x="1371600" y="13716"/>
                </a:cubicBezTo>
                <a:cubicBezTo>
                  <a:pt x="1096935" y="20595"/>
                  <a:pt x="1028598" y="23761"/>
                  <a:pt x="713232" y="13716"/>
                </a:cubicBezTo>
                <a:cubicBezTo>
                  <a:pt x="397901" y="-1585"/>
                  <a:pt x="274098" y="18066"/>
                  <a:pt x="0" y="13716"/>
                </a:cubicBezTo>
                <a:cubicBezTo>
                  <a:pt x="190" y="7214"/>
                  <a:pt x="-13" y="5978"/>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615697673">
                  <a:custGeom>
                    <a:avLst/>
                    <a:gdLst>
                      <a:gd name="connsiteX0" fmla="*/ 0 w 1371600"/>
                      <a:gd name="connsiteY0" fmla="*/ 0 h 13716"/>
                      <a:gd name="connsiteX1" fmla="*/ 685800 w 1371600"/>
                      <a:gd name="connsiteY1" fmla="*/ 0 h 13716"/>
                      <a:gd name="connsiteX2" fmla="*/ 1371600 w 1371600"/>
                      <a:gd name="connsiteY2" fmla="*/ 0 h 13716"/>
                      <a:gd name="connsiteX3" fmla="*/ 1371600 w 1371600"/>
                      <a:gd name="connsiteY3" fmla="*/ 13716 h 13716"/>
                      <a:gd name="connsiteX4" fmla="*/ 713232 w 1371600"/>
                      <a:gd name="connsiteY4" fmla="*/ 13716 h 13716"/>
                      <a:gd name="connsiteX5" fmla="*/ 0 w 1371600"/>
                      <a:gd name="connsiteY5" fmla="*/ 13716 h 13716"/>
                      <a:gd name="connsiteX6" fmla="*/ 0 w 1371600"/>
                      <a:gd name="connsiteY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文本框 3">
            <a:extLst>
              <a:ext uri="{FF2B5EF4-FFF2-40B4-BE49-F238E27FC236}">
                <a16:creationId xmlns:a16="http://schemas.microsoft.com/office/drawing/2014/main" id="{694983F6-7906-3612-F942-977524C926B6}"/>
              </a:ext>
            </a:extLst>
          </p:cNvPr>
          <p:cNvSpPr txBox="1"/>
          <p:nvPr/>
        </p:nvSpPr>
        <p:spPr>
          <a:xfrm>
            <a:off x="3727578" y="4955064"/>
            <a:ext cx="4920185" cy="1399223"/>
          </a:xfrm>
          <a:prstGeom prst="rect">
            <a:avLst/>
          </a:prstGeom>
          <a:noFill/>
        </p:spPr>
        <p:txBody>
          <a:bodyPr wrap="square">
            <a:spAutoFit/>
          </a:bodyPr>
          <a:lstStyle>
            <a:defPPr>
              <a:defRPr lang="en-US"/>
            </a:defPPr>
            <a:lvl1pPr marL="342891" indent="-342891" algn="just">
              <a:lnSpc>
                <a:spcPts val="2500"/>
              </a:lnSpc>
              <a:spcBef>
                <a:spcPts val="600"/>
              </a:spcBef>
              <a:buFont typeface="Wingdings" pitchFamily="2" charset="2"/>
              <a:buChar char="•"/>
              <a:defRPr sz="1900" kern="100">
                <a:solidFill>
                  <a:srgbClr val="002060"/>
                </a:solidFill>
                <a:latin typeface="Cambria" panose="02040503050406030204" pitchFamily="18" charset="0"/>
                <a:ea typeface="Arial Unicode MS" panose="020B0604020202020204" pitchFamily="34" charset="-128"/>
                <a:cs typeface="Calibri" panose="020F0502020204030204" pitchFamily="34" charset="0"/>
              </a:defRPr>
            </a:lvl1pPr>
          </a:lstStyle>
          <a:p>
            <a:pPr marL="0" indent="0">
              <a:buNone/>
            </a:pPr>
            <a:r>
              <a:rPr lang="en-US" altLang="zh-CN" dirty="0"/>
              <a:t>Zeta meter typically refers to an instrument used in the field of colloid and surface chemistry to measure the zeta potential of particles suspended in a liquid.</a:t>
            </a:r>
          </a:p>
        </p:txBody>
      </p:sp>
      <p:sp>
        <p:nvSpPr>
          <p:cNvPr id="6" name="文本框 5">
            <a:extLst>
              <a:ext uri="{FF2B5EF4-FFF2-40B4-BE49-F238E27FC236}">
                <a16:creationId xmlns:a16="http://schemas.microsoft.com/office/drawing/2014/main" id="{24703113-21F3-5C2E-42DB-6AB4717E2D12}"/>
              </a:ext>
            </a:extLst>
          </p:cNvPr>
          <p:cNvSpPr txBox="1"/>
          <p:nvPr/>
        </p:nvSpPr>
        <p:spPr>
          <a:xfrm>
            <a:off x="2" y="93168"/>
            <a:ext cx="5617029" cy="415498"/>
          </a:xfrm>
          <a:prstGeom prst="rect">
            <a:avLst/>
          </a:prstGeom>
          <a:noFill/>
        </p:spPr>
        <p:txBody>
          <a:bodyPr wrap="square">
            <a:spAutoFit/>
          </a:bodyPr>
          <a:lstStyle>
            <a:defPPr>
              <a:defRPr lang="en-US"/>
            </a:defPPr>
            <a:lvl1pPr marL="342900" indent="-342900" algn="just">
              <a:spcBef>
                <a:spcPts val="600"/>
              </a:spcBef>
              <a:buFont typeface="Wingdings" pitchFamily="2" charset="2"/>
              <a:buChar char="•"/>
              <a:defRPr sz="1700" kern="100">
                <a:solidFill>
                  <a:srgbClr val="002060"/>
                </a:solidFill>
                <a:latin typeface="Cambria" panose="02040503050406030204" pitchFamily="18" charset="0"/>
                <a:ea typeface="Arial Unicode MS" panose="020B0604020202020204" pitchFamily="34" charset="-128"/>
                <a:cs typeface="Calibri" panose="020F0502020204030204" pitchFamily="34" charset="0"/>
              </a:defRPr>
            </a:lvl1pPr>
          </a:lstStyle>
          <a:p>
            <a:pPr marL="0" indent="0" algn="l">
              <a:buNone/>
            </a:pPr>
            <a:r>
              <a:rPr lang="en-US" altLang="zh-CN" sz="700" dirty="0"/>
              <a:t>https://</a:t>
            </a:r>
            <a:r>
              <a:rPr lang="en-US" altLang="zh-CN" sz="700" dirty="0" err="1"/>
              <a:t>www.somatco.com</a:t>
            </a:r>
            <a:r>
              <a:rPr lang="en-US" altLang="zh-CN" sz="700" dirty="0"/>
              <a:t>/ZM3-U-G_D390-2.pdf?_gl=1*1vfq22k*_ga*NzA3MzEyMjUuMTY4ODM2MDIzNg..*_ga_WEDBE03J1N*MTY5MjMxNTk2Ny4zLjEuMTY5MjMxNjAwNC4yMy4wLjA.&amp;_ga=2.81828245.2053171968.1692315968-70731225.1688360236</a:t>
            </a:r>
            <a:endParaRPr lang="zh-CN" altLang="en-US" sz="700" dirty="0"/>
          </a:p>
        </p:txBody>
      </p:sp>
    </p:spTree>
    <p:extLst>
      <p:ext uri="{BB962C8B-B14F-4D97-AF65-F5344CB8AC3E}">
        <p14:creationId xmlns:p14="http://schemas.microsoft.com/office/powerpoint/2010/main" val="578074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78945"/>
          </a:schemeClr>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E133E7CE-D276-87BF-C122-3080BE490E4F}"/>
              </a:ext>
            </a:extLst>
          </p:cNvPr>
          <p:cNvSpPr txBox="1"/>
          <p:nvPr/>
        </p:nvSpPr>
        <p:spPr>
          <a:xfrm>
            <a:off x="2709609" y="295922"/>
            <a:ext cx="3353803" cy="400110"/>
          </a:xfrm>
          <a:prstGeom prst="rect">
            <a:avLst/>
          </a:prstGeom>
          <a:noFill/>
        </p:spPr>
        <p:txBody>
          <a:bodyPr wrap="none" rtlCol="0">
            <a:spAutoFit/>
          </a:bodyPr>
          <a:lstStyle>
            <a:defPPr>
              <a:defRPr lang="en-US"/>
            </a:defPPr>
            <a:lvl1pPr>
              <a:defRPr sz="2400" b="1" i="1" kern="100">
                <a:solidFill>
                  <a:srgbClr val="002060"/>
                </a:solidFill>
                <a:latin typeface="Cambria" panose="02040503050406030204" pitchFamily="18" charset="0"/>
                <a:ea typeface="Arial Unicode MS" panose="020B0604020202020204" pitchFamily="34" charset="-128"/>
                <a:cs typeface="Calibri" panose="020F0502020204030204" pitchFamily="34" charset="0"/>
              </a:defRPr>
            </a:lvl1pPr>
          </a:lstStyle>
          <a:p>
            <a:r>
              <a:rPr lang="en-US" altLang="zh-CN" sz="2000" dirty="0"/>
              <a:t>How dose Zeta-Meter work?</a:t>
            </a:r>
          </a:p>
        </p:txBody>
      </p:sp>
      <p:graphicFrame>
        <p:nvGraphicFramePr>
          <p:cNvPr id="9" name="文本框 4">
            <a:extLst>
              <a:ext uri="{FF2B5EF4-FFF2-40B4-BE49-F238E27FC236}">
                <a16:creationId xmlns:a16="http://schemas.microsoft.com/office/drawing/2014/main" id="{66E8744C-5F98-EBF7-A219-C86B29F333B0}"/>
              </a:ext>
            </a:extLst>
          </p:cNvPr>
          <p:cNvGraphicFramePr/>
          <p:nvPr>
            <p:extLst>
              <p:ext uri="{D42A27DB-BD31-4B8C-83A1-F6EECF244321}">
                <p14:modId xmlns:p14="http://schemas.microsoft.com/office/powerpoint/2010/main" val="2770387790"/>
              </p:ext>
            </p:extLst>
          </p:nvPr>
        </p:nvGraphicFramePr>
        <p:xfrm>
          <a:off x="551748" y="2953829"/>
          <a:ext cx="8038213" cy="3691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图片 3" descr="图示&#10;&#10;描述已自动生成">
            <a:extLst>
              <a:ext uri="{FF2B5EF4-FFF2-40B4-BE49-F238E27FC236}">
                <a16:creationId xmlns:a16="http://schemas.microsoft.com/office/drawing/2014/main" id="{177469F7-6660-D161-7E59-2F394B41B305}"/>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1601436" y="806186"/>
            <a:ext cx="5938839" cy="1934991"/>
          </a:xfrm>
          <a:prstGeom prst="rect">
            <a:avLst/>
          </a:prstGeom>
        </p:spPr>
      </p:pic>
    </p:spTree>
    <p:extLst>
      <p:ext uri="{BB962C8B-B14F-4D97-AF65-F5344CB8AC3E}">
        <p14:creationId xmlns:p14="http://schemas.microsoft.com/office/powerpoint/2010/main" val="2869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a:extLst>
              <a:ext uri="{FF2B5EF4-FFF2-40B4-BE49-F238E27FC236}">
                <a16:creationId xmlns:a16="http://schemas.microsoft.com/office/drawing/2014/main" id="{364187C8-134E-DAAC-3E39-39603CEB6F10}"/>
              </a:ext>
            </a:extLst>
          </p:cNvPr>
          <p:cNvSpPr txBox="1"/>
          <p:nvPr/>
        </p:nvSpPr>
        <p:spPr>
          <a:xfrm>
            <a:off x="1779622" y="278537"/>
            <a:ext cx="5584752" cy="1033669"/>
          </a:xfrm>
          <a:prstGeom prst="rect">
            <a:avLst/>
          </a:prstGeom>
        </p:spPr>
        <p:txBody>
          <a:bodyPr vert="horz" lIns="91440" tIns="45720" rIns="91440" bIns="45720" rtlCol="0" anchor="ctr">
            <a:normAutofit/>
          </a:bodyPr>
          <a:lstStyle>
            <a:defPPr>
              <a:defRPr lang="en-US"/>
            </a:defPPr>
            <a:lvl1pPr>
              <a:defRPr sz="2400" b="1" i="1" kern="100">
                <a:latin typeface="Cambria" panose="02040503050406030204" pitchFamily="18" charset="0"/>
                <a:ea typeface="Arial Unicode MS" panose="020B0604020202020204" pitchFamily="34" charset="-128"/>
                <a:cs typeface="Calibri" panose="020F0502020204030204" pitchFamily="34" charset="0"/>
              </a:defRPr>
            </a:lvl1pPr>
          </a:lstStyle>
          <a:p>
            <a:pPr defTabSz="914400">
              <a:lnSpc>
                <a:spcPct val="90000"/>
              </a:lnSpc>
              <a:spcBef>
                <a:spcPct val="0"/>
              </a:spcBef>
              <a:spcAft>
                <a:spcPts val="600"/>
              </a:spcAft>
            </a:pPr>
            <a:r>
              <a:rPr lang="en-US" altLang="zh-CN" sz="3500" kern="1200" dirty="0">
                <a:solidFill>
                  <a:srgbClr val="FFFFFF"/>
                </a:solidFill>
                <a:ea typeface="+mj-ea"/>
                <a:cs typeface="+mj-cs"/>
              </a:rPr>
              <a:t>Zeta Potential Applications</a:t>
            </a:r>
          </a:p>
        </p:txBody>
      </p:sp>
      <p:sp>
        <p:nvSpPr>
          <p:cNvPr id="3" name="文本框 2">
            <a:extLst>
              <a:ext uri="{FF2B5EF4-FFF2-40B4-BE49-F238E27FC236}">
                <a16:creationId xmlns:a16="http://schemas.microsoft.com/office/drawing/2014/main" id="{40991C97-665A-B4C1-96AF-262B3841AD75}"/>
              </a:ext>
            </a:extLst>
          </p:cNvPr>
          <p:cNvSpPr txBox="1"/>
          <p:nvPr/>
        </p:nvSpPr>
        <p:spPr>
          <a:xfrm>
            <a:off x="344512" y="1875969"/>
            <a:ext cx="8571028" cy="4524833"/>
          </a:xfrm>
          <a:prstGeom prst="rect">
            <a:avLst/>
          </a:prstGeom>
        </p:spPr>
        <p:txBody>
          <a:bodyPr vert="horz" lIns="91440" tIns="45720" rIns="91440" bIns="45720" rtlCol="0" anchor="ctr">
            <a:noAutofit/>
          </a:bodyPr>
          <a:lstStyle/>
          <a:p>
            <a:pPr marL="400050" indent="-342900" defTabSz="914400">
              <a:lnSpc>
                <a:spcPts val="2200"/>
              </a:lnSpc>
              <a:spcAft>
                <a:spcPts val="600"/>
              </a:spcAft>
              <a:buFont typeface="+mj-lt"/>
              <a:buAutoNum type="arabicPeriod"/>
            </a:pPr>
            <a:r>
              <a:rPr kumimoji="1" lang="en-US" altLang="zh-CN" sz="1700" b="1" dirty="0">
                <a:latin typeface="Cambria" panose="02040503050406030204" pitchFamily="18" charset="0"/>
              </a:rPr>
              <a:t>Use zeta potential to find the surface charge:</a:t>
            </a:r>
          </a:p>
          <a:p>
            <a:pPr lvl="1" defTabSz="914400">
              <a:lnSpc>
                <a:spcPts val="2200"/>
              </a:lnSpc>
              <a:spcAft>
                <a:spcPts val="600"/>
              </a:spcAft>
            </a:pPr>
            <a:r>
              <a:rPr kumimoji="1" lang="en-US" altLang="zh-CN" sz="1700" dirty="0">
                <a:latin typeface="Cambria" panose="02040503050406030204" pitchFamily="18" charset="0"/>
              </a:rPr>
              <a:t>When exposed to ionic surfactant CTAB, PE and PP microplastics shows a positive zeta potential value, which means that the PE and PP microplastics exhibit a positive charge; whereas they display a negative charge in the presence of the other ionic surfactant SDBS. </a:t>
            </a:r>
          </a:p>
          <a:p>
            <a:pPr marL="400050" indent="-342900" defTabSz="914400">
              <a:lnSpc>
                <a:spcPts val="2200"/>
              </a:lnSpc>
              <a:spcAft>
                <a:spcPts val="600"/>
              </a:spcAft>
              <a:buFont typeface="+mj-lt"/>
              <a:buAutoNum type="arabicPeriod" startAt="2"/>
            </a:pPr>
            <a:r>
              <a:rPr kumimoji="1" lang="en-US" altLang="zh-CN" sz="1700" b="1" dirty="0">
                <a:latin typeface="Cambria" panose="02040503050406030204" pitchFamily="18" charset="0"/>
              </a:rPr>
              <a:t>Use zeta potential to find the the stability and transport of the colloid:</a:t>
            </a:r>
          </a:p>
          <a:p>
            <a:pPr lvl="1" defTabSz="914400">
              <a:lnSpc>
                <a:spcPts val="2200"/>
              </a:lnSpc>
              <a:spcAft>
                <a:spcPts val="600"/>
              </a:spcAft>
            </a:pPr>
            <a:r>
              <a:rPr kumimoji="1" lang="en-US" altLang="zh-CN" sz="1700" dirty="0">
                <a:latin typeface="Cambria" panose="02040503050406030204" pitchFamily="18" charset="0"/>
              </a:rPr>
              <a:t>When the zeta potential increased, the increased electrostatic and steric repulsion forces will also improve the stability and transport of the colloid.</a:t>
            </a:r>
          </a:p>
          <a:p>
            <a:pPr marL="400050" indent="-342900" defTabSz="914400">
              <a:lnSpc>
                <a:spcPts val="2200"/>
              </a:lnSpc>
              <a:spcAft>
                <a:spcPts val="600"/>
              </a:spcAft>
              <a:buFont typeface="+mj-lt"/>
              <a:buAutoNum type="arabicPeriod" startAt="3"/>
            </a:pPr>
            <a:r>
              <a:rPr kumimoji="1" lang="en-US" altLang="zh-CN" sz="1700" b="1" dirty="0">
                <a:latin typeface="Cambria" panose="02040503050406030204" pitchFamily="18" charset="0"/>
              </a:rPr>
              <a:t>Use zeta potential to control the stability of the colloidal particles in the porous medium:</a:t>
            </a:r>
          </a:p>
          <a:p>
            <a:pPr lvl="1" defTabSz="914400">
              <a:lnSpc>
                <a:spcPts val="2200"/>
              </a:lnSpc>
              <a:spcAft>
                <a:spcPts val="600"/>
              </a:spcAft>
            </a:pPr>
            <a:r>
              <a:rPr kumimoji="1" lang="en-US" altLang="zh-CN" sz="1700" dirty="0">
                <a:latin typeface="Cambria" panose="02040503050406030204" pitchFamily="18" charset="0"/>
              </a:rPr>
              <a:t>The large absolute value of Zeta potential will not only enhance the repulsive force between colloidal particles but also reinforces the electrostatic repulsion between colloids and quartz sand. Consequently, this leads to a high mobility of colloidal particles within the porous medium.</a:t>
            </a:r>
          </a:p>
        </p:txBody>
      </p:sp>
    </p:spTree>
    <p:extLst>
      <p:ext uri="{BB962C8B-B14F-4D97-AF65-F5344CB8AC3E}">
        <p14:creationId xmlns:p14="http://schemas.microsoft.com/office/powerpoint/2010/main" val="190590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a:extLst>
              <a:ext uri="{FF2B5EF4-FFF2-40B4-BE49-F238E27FC236}">
                <a16:creationId xmlns:a16="http://schemas.microsoft.com/office/drawing/2014/main" id="{364187C8-134E-DAAC-3E39-39603CEB6F10}"/>
              </a:ext>
            </a:extLst>
          </p:cNvPr>
          <p:cNvSpPr txBox="1"/>
          <p:nvPr/>
        </p:nvSpPr>
        <p:spPr>
          <a:xfrm>
            <a:off x="1779622" y="278537"/>
            <a:ext cx="5584752" cy="1033669"/>
          </a:xfrm>
          <a:prstGeom prst="rect">
            <a:avLst/>
          </a:prstGeom>
        </p:spPr>
        <p:txBody>
          <a:bodyPr vert="horz" lIns="91440" tIns="45720" rIns="91440" bIns="45720" rtlCol="0" anchor="ctr">
            <a:normAutofit/>
          </a:bodyPr>
          <a:lstStyle>
            <a:defPPr>
              <a:defRPr lang="en-US"/>
            </a:defPPr>
            <a:lvl1pPr>
              <a:defRPr sz="2400" b="1" i="1" kern="100">
                <a:latin typeface="Cambria" panose="02040503050406030204" pitchFamily="18" charset="0"/>
                <a:ea typeface="Arial Unicode MS" panose="020B0604020202020204" pitchFamily="34" charset="-128"/>
                <a:cs typeface="Calibri" panose="020F0502020204030204" pitchFamily="34" charset="0"/>
              </a:defRPr>
            </a:lvl1pPr>
          </a:lstStyle>
          <a:p>
            <a:pPr defTabSz="914400">
              <a:lnSpc>
                <a:spcPct val="90000"/>
              </a:lnSpc>
              <a:spcBef>
                <a:spcPct val="0"/>
              </a:spcBef>
              <a:spcAft>
                <a:spcPts val="600"/>
              </a:spcAft>
            </a:pPr>
            <a:r>
              <a:rPr lang="en-US" altLang="zh-CN" sz="3500" kern="1200" dirty="0">
                <a:solidFill>
                  <a:srgbClr val="FFFFFF"/>
                </a:solidFill>
                <a:ea typeface="+mj-ea"/>
                <a:cs typeface="+mj-cs"/>
              </a:rPr>
              <a:t>Zeta Potential Applications</a:t>
            </a:r>
          </a:p>
        </p:txBody>
      </p:sp>
      <p:sp>
        <p:nvSpPr>
          <p:cNvPr id="4" name="文本框 3">
            <a:extLst>
              <a:ext uri="{FF2B5EF4-FFF2-40B4-BE49-F238E27FC236}">
                <a16:creationId xmlns:a16="http://schemas.microsoft.com/office/drawing/2014/main" id="{61E09D97-7505-94DA-02DC-A5931C35D6D5}"/>
              </a:ext>
            </a:extLst>
          </p:cNvPr>
          <p:cNvSpPr txBox="1"/>
          <p:nvPr/>
        </p:nvSpPr>
        <p:spPr>
          <a:xfrm>
            <a:off x="648668" y="2449468"/>
            <a:ext cx="7846660" cy="3482300"/>
          </a:xfrm>
          <a:prstGeom prst="rect">
            <a:avLst/>
          </a:prstGeom>
          <a:noFill/>
        </p:spPr>
        <p:txBody>
          <a:bodyPr wrap="square">
            <a:spAutoFit/>
          </a:bodyPr>
          <a:lstStyle/>
          <a:p>
            <a:pPr marL="342900" indent="-342900">
              <a:lnSpc>
                <a:spcPts val="2300"/>
              </a:lnSpc>
              <a:spcAft>
                <a:spcPts val="600"/>
              </a:spcAft>
              <a:buFont typeface="+mj-lt"/>
              <a:buAutoNum type="arabicPeriod" startAt="4"/>
            </a:pPr>
            <a:r>
              <a:rPr lang="en-US" altLang="zh-CN" b="1" dirty="0">
                <a:latin typeface="Cambria" panose="02040503050406030204" pitchFamily="18" charset="0"/>
              </a:rPr>
              <a:t>Use </a:t>
            </a:r>
            <a:r>
              <a:rPr lang="zh-CN" altLang="en-US" b="1" dirty="0">
                <a:latin typeface="Cambria" panose="02040503050406030204" pitchFamily="18" charset="0"/>
              </a:rPr>
              <a:t>zeta potential</a:t>
            </a:r>
            <a:r>
              <a:rPr lang="en-US" altLang="zh-CN" b="1" dirty="0">
                <a:latin typeface="Cambria" panose="02040503050406030204" pitchFamily="18" charset="0"/>
              </a:rPr>
              <a:t> to control the aggregate of engineered nanoparticles(</a:t>
            </a:r>
            <a:r>
              <a:rPr lang="zh-CN" altLang="en-US" b="1" dirty="0">
                <a:latin typeface="Cambria" panose="02040503050406030204" pitchFamily="18" charset="0"/>
              </a:rPr>
              <a:t>ENPs</a:t>
            </a:r>
            <a:r>
              <a:rPr lang="en-US" altLang="zh-CN" b="1" dirty="0">
                <a:latin typeface="Cambria" panose="02040503050406030204" pitchFamily="18" charset="0"/>
              </a:rPr>
              <a:t>):</a:t>
            </a:r>
          </a:p>
          <a:p>
            <a:pPr lvl="1">
              <a:lnSpc>
                <a:spcPts val="2300"/>
              </a:lnSpc>
              <a:spcAft>
                <a:spcPts val="600"/>
              </a:spcAft>
            </a:pPr>
            <a:r>
              <a:rPr lang="en-US" altLang="zh-CN" dirty="0">
                <a:latin typeface="Cambria" panose="02040503050406030204" pitchFamily="18" charset="0"/>
              </a:rPr>
              <a:t>As the pH increases, zeta potential of ENPs is reduce gradually. When pH is around the zero-charge point, where the surface potential is approximately zero, the repulsive force between ENPs is hardly exists, so it is easy for ENPs to aggregate and deposition.</a:t>
            </a:r>
          </a:p>
          <a:p>
            <a:pPr marL="342900" indent="-342900">
              <a:lnSpc>
                <a:spcPts val="2300"/>
              </a:lnSpc>
              <a:spcBef>
                <a:spcPts val="1800"/>
              </a:spcBef>
              <a:spcAft>
                <a:spcPts val="600"/>
              </a:spcAft>
              <a:buFont typeface="+mj-lt"/>
              <a:buAutoNum type="arabicPeriod" startAt="4"/>
            </a:pPr>
            <a:r>
              <a:rPr lang="en-US" altLang="zh-CN" b="1" dirty="0">
                <a:latin typeface="Cambria" panose="02040503050406030204" pitchFamily="18" charset="0"/>
              </a:rPr>
              <a:t>Use</a:t>
            </a:r>
            <a:r>
              <a:rPr lang="zh-CN" altLang="en-US" b="1" dirty="0">
                <a:latin typeface="Cambria" panose="02040503050406030204" pitchFamily="18" charset="0"/>
              </a:rPr>
              <a:t> </a:t>
            </a:r>
            <a:r>
              <a:rPr lang="en-US" altLang="zh-CN" b="1" dirty="0">
                <a:latin typeface="Cambria" panose="02040503050406030204" pitchFamily="18" charset="0"/>
              </a:rPr>
              <a:t>zeta potential to control the electrostatic attraction of the microplastics to the heavy metal cation:</a:t>
            </a:r>
          </a:p>
          <a:p>
            <a:pPr lvl="1">
              <a:lnSpc>
                <a:spcPts val="2300"/>
              </a:lnSpc>
              <a:spcAft>
                <a:spcPts val="600"/>
              </a:spcAft>
            </a:pPr>
            <a:r>
              <a:rPr lang="en-US" altLang="zh-CN" dirty="0">
                <a:latin typeface="Cambria" panose="02040503050406030204" pitchFamily="18" charset="0"/>
              </a:rPr>
              <a:t>As the pH rises, the zeta potential of microplastics will also be increased, which can capture heavy metal ions(Pb</a:t>
            </a:r>
            <a:r>
              <a:rPr lang="en-US" altLang="zh-CN" baseline="30000" dirty="0">
                <a:latin typeface="Cambria" panose="02040503050406030204" pitchFamily="18" charset="0"/>
              </a:rPr>
              <a:t>2+</a:t>
            </a:r>
            <a:r>
              <a:rPr lang="en-US" altLang="zh-CN" dirty="0">
                <a:latin typeface="Cambria" panose="02040503050406030204" pitchFamily="18" charset="0"/>
              </a:rPr>
              <a:t>) more effectively.</a:t>
            </a:r>
          </a:p>
        </p:txBody>
      </p:sp>
    </p:spTree>
    <p:extLst>
      <p:ext uri="{BB962C8B-B14F-4D97-AF65-F5344CB8AC3E}">
        <p14:creationId xmlns:p14="http://schemas.microsoft.com/office/powerpoint/2010/main" val="16071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a:extLst>
              <a:ext uri="{FF2B5EF4-FFF2-40B4-BE49-F238E27FC236}">
                <a16:creationId xmlns:a16="http://schemas.microsoft.com/office/drawing/2014/main" id="{364187C8-134E-DAAC-3E39-39603CEB6F10}"/>
              </a:ext>
            </a:extLst>
          </p:cNvPr>
          <p:cNvSpPr txBox="1"/>
          <p:nvPr/>
        </p:nvSpPr>
        <p:spPr>
          <a:xfrm>
            <a:off x="1779622" y="278537"/>
            <a:ext cx="5584752" cy="1033669"/>
          </a:xfrm>
          <a:prstGeom prst="rect">
            <a:avLst/>
          </a:prstGeom>
        </p:spPr>
        <p:txBody>
          <a:bodyPr vert="horz" lIns="91440" tIns="45720" rIns="91440" bIns="45720" rtlCol="0" anchor="ctr">
            <a:normAutofit/>
          </a:bodyPr>
          <a:lstStyle>
            <a:defPPr>
              <a:defRPr lang="en-US"/>
            </a:defPPr>
            <a:lvl1pPr>
              <a:defRPr sz="2400" b="1" i="1" kern="100">
                <a:latin typeface="Cambria" panose="02040503050406030204" pitchFamily="18" charset="0"/>
                <a:ea typeface="Arial Unicode MS" panose="020B0604020202020204" pitchFamily="34" charset="-128"/>
                <a:cs typeface="Calibri" panose="020F0502020204030204" pitchFamily="34" charset="0"/>
              </a:defRPr>
            </a:lvl1pPr>
          </a:lstStyle>
          <a:p>
            <a:pPr defTabSz="914400">
              <a:lnSpc>
                <a:spcPct val="90000"/>
              </a:lnSpc>
              <a:spcBef>
                <a:spcPct val="0"/>
              </a:spcBef>
              <a:spcAft>
                <a:spcPts val="600"/>
              </a:spcAft>
            </a:pPr>
            <a:r>
              <a:rPr lang="en-US" altLang="zh-CN" sz="3500" kern="1200" dirty="0">
                <a:solidFill>
                  <a:srgbClr val="FFFFFF"/>
                </a:solidFill>
                <a:ea typeface="+mj-ea"/>
                <a:cs typeface="+mj-cs"/>
              </a:rPr>
              <a:t>Zeta Potential Applications</a:t>
            </a:r>
          </a:p>
        </p:txBody>
      </p:sp>
      <p:sp>
        <p:nvSpPr>
          <p:cNvPr id="3" name="文本框 2">
            <a:extLst>
              <a:ext uri="{FF2B5EF4-FFF2-40B4-BE49-F238E27FC236}">
                <a16:creationId xmlns:a16="http://schemas.microsoft.com/office/drawing/2014/main" id="{9F1AA3BA-A750-ABB9-150D-F7A078CD5F49}"/>
              </a:ext>
            </a:extLst>
          </p:cNvPr>
          <p:cNvSpPr txBox="1"/>
          <p:nvPr/>
        </p:nvSpPr>
        <p:spPr>
          <a:xfrm>
            <a:off x="660809" y="2222781"/>
            <a:ext cx="7822378" cy="3777188"/>
          </a:xfrm>
          <a:prstGeom prst="rect">
            <a:avLst/>
          </a:prstGeom>
          <a:noFill/>
        </p:spPr>
        <p:txBody>
          <a:bodyPr wrap="square">
            <a:spAutoFit/>
          </a:bodyPr>
          <a:lstStyle/>
          <a:p>
            <a:pPr marL="342900" indent="-342900">
              <a:lnSpc>
                <a:spcPts val="2300"/>
              </a:lnSpc>
              <a:spcAft>
                <a:spcPts val="600"/>
              </a:spcAft>
              <a:buFont typeface="+mj-lt"/>
              <a:buAutoNum type="arabicPeriod" startAt="6"/>
            </a:pPr>
            <a:r>
              <a:rPr lang="en-US" altLang="zh-CN" b="1" dirty="0">
                <a:latin typeface="Cambria" panose="02040503050406030204" pitchFamily="18" charset="0"/>
              </a:rPr>
              <a:t>Use zeta potential to control the sludge dewatering:</a:t>
            </a:r>
          </a:p>
          <a:p>
            <a:pPr lvl="1">
              <a:lnSpc>
                <a:spcPts val="2300"/>
              </a:lnSpc>
              <a:spcAft>
                <a:spcPts val="600"/>
              </a:spcAft>
            </a:pPr>
            <a:r>
              <a:rPr lang="en-US" altLang="zh-CN" dirty="0">
                <a:latin typeface="Cambria" panose="02040503050406030204" pitchFamily="18" charset="0"/>
              </a:rPr>
              <a:t>The rising zeta potential (negative) prevents the waste activated sludge flocks from flocculation and decreases dewaterability. Extracellular polymeric reduction leads to the surface charge and zeta potential reduction of sludge particles. Simultaneous decreases of the extracellular polymeric substances and zeta potential, as well as the created mix by ozone bubbles, cause the formation of the larger particles.</a:t>
            </a:r>
            <a:endParaRPr lang="en-US" altLang="zh-CN" b="1" dirty="0">
              <a:latin typeface="Cambria" panose="02040503050406030204" pitchFamily="18" charset="0"/>
            </a:endParaRPr>
          </a:p>
          <a:p>
            <a:pPr marL="342900" indent="-342900">
              <a:lnSpc>
                <a:spcPts val="2300"/>
              </a:lnSpc>
              <a:spcBef>
                <a:spcPts val="1800"/>
              </a:spcBef>
              <a:spcAft>
                <a:spcPts val="600"/>
              </a:spcAft>
              <a:buFont typeface="+mj-lt"/>
              <a:buAutoNum type="arabicPeriod" startAt="7"/>
            </a:pPr>
            <a:r>
              <a:rPr lang="en-US" altLang="zh-CN" b="1" dirty="0">
                <a:latin typeface="Cambria" panose="02040503050406030204" pitchFamily="18" charset="0"/>
              </a:rPr>
              <a:t>Use zeta potential also can control the dilution or washing:</a:t>
            </a:r>
          </a:p>
          <a:p>
            <a:pPr lvl="1">
              <a:lnSpc>
                <a:spcPts val="2300"/>
              </a:lnSpc>
              <a:spcAft>
                <a:spcPts val="600"/>
              </a:spcAft>
            </a:pPr>
            <a:r>
              <a:rPr lang="zh-CN" altLang="en-US" dirty="0">
                <a:latin typeface="Cambria" panose="02040503050406030204" pitchFamily="18" charset="0"/>
              </a:rPr>
              <a:t>Dilution or washing reduced ionic strength, thereby reducing the zeta potentials of algal cells.  </a:t>
            </a:r>
            <a:r>
              <a:rPr lang="en-US" altLang="zh-CN" dirty="0">
                <a:latin typeface="Cambria" panose="02040503050406030204" pitchFamily="18" charset="0"/>
              </a:rPr>
              <a:t>Also, o</a:t>
            </a:r>
            <a:r>
              <a:rPr lang="zh-CN" altLang="en-US" dirty="0">
                <a:latin typeface="Cambria" panose="02040503050406030204" pitchFamily="18" charset="0"/>
              </a:rPr>
              <a:t>zonation </a:t>
            </a:r>
            <a:r>
              <a:rPr lang="en-US" altLang="zh-CN" dirty="0">
                <a:latin typeface="Cambria" panose="02040503050406030204" pitchFamily="18" charset="0"/>
              </a:rPr>
              <a:t>can </a:t>
            </a:r>
            <a:r>
              <a:rPr lang="zh-CN" altLang="en-US" dirty="0">
                <a:latin typeface="Cambria" panose="02040503050406030204" pitchFamily="18" charset="0"/>
              </a:rPr>
              <a:t>gradually reduce the zeta potentials of the original and diluted samples.</a:t>
            </a:r>
            <a:endParaRPr lang="en-US" altLang="zh-CN" dirty="0">
              <a:latin typeface="Cambria" panose="02040503050406030204" pitchFamily="18" charset="0"/>
            </a:endParaRPr>
          </a:p>
        </p:txBody>
      </p:sp>
    </p:spTree>
    <p:extLst>
      <p:ext uri="{BB962C8B-B14F-4D97-AF65-F5344CB8AC3E}">
        <p14:creationId xmlns:p14="http://schemas.microsoft.com/office/powerpoint/2010/main" val="337240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文本框 1">
            <a:extLst>
              <a:ext uri="{FF2B5EF4-FFF2-40B4-BE49-F238E27FC236}">
                <a16:creationId xmlns:a16="http://schemas.microsoft.com/office/drawing/2014/main" id="{364187C8-134E-DAAC-3E39-39603CEB6F10}"/>
              </a:ext>
            </a:extLst>
          </p:cNvPr>
          <p:cNvSpPr txBox="1"/>
          <p:nvPr/>
        </p:nvSpPr>
        <p:spPr>
          <a:xfrm>
            <a:off x="1779622" y="278537"/>
            <a:ext cx="5584752" cy="1033669"/>
          </a:xfrm>
          <a:prstGeom prst="rect">
            <a:avLst/>
          </a:prstGeom>
        </p:spPr>
        <p:txBody>
          <a:bodyPr vert="horz" lIns="91440" tIns="45720" rIns="91440" bIns="45720" rtlCol="0" anchor="ctr">
            <a:normAutofit/>
          </a:bodyPr>
          <a:lstStyle>
            <a:defPPr>
              <a:defRPr lang="en-US"/>
            </a:defPPr>
            <a:lvl1pPr>
              <a:defRPr sz="2400" b="1" i="1" kern="100">
                <a:latin typeface="Cambria" panose="02040503050406030204" pitchFamily="18" charset="0"/>
                <a:ea typeface="Arial Unicode MS" panose="020B0604020202020204" pitchFamily="34" charset="-128"/>
                <a:cs typeface="Calibri" panose="020F0502020204030204" pitchFamily="34" charset="0"/>
              </a:defRPr>
            </a:lvl1pPr>
          </a:lstStyle>
          <a:p>
            <a:pPr defTabSz="914400">
              <a:lnSpc>
                <a:spcPct val="90000"/>
              </a:lnSpc>
              <a:spcBef>
                <a:spcPct val="0"/>
              </a:spcBef>
              <a:spcAft>
                <a:spcPts val="600"/>
              </a:spcAft>
            </a:pPr>
            <a:r>
              <a:rPr lang="en-US" altLang="zh-CN" sz="3500" kern="1200" dirty="0">
                <a:solidFill>
                  <a:srgbClr val="FFFFFF"/>
                </a:solidFill>
                <a:ea typeface="+mj-ea"/>
                <a:cs typeface="+mj-cs"/>
              </a:rPr>
              <a:t>Zeta Potential Applications</a:t>
            </a:r>
          </a:p>
        </p:txBody>
      </p:sp>
      <p:sp>
        <p:nvSpPr>
          <p:cNvPr id="4" name="文本框 3">
            <a:extLst>
              <a:ext uri="{FF2B5EF4-FFF2-40B4-BE49-F238E27FC236}">
                <a16:creationId xmlns:a16="http://schemas.microsoft.com/office/drawing/2014/main" id="{0175F767-EB8C-B295-7CBE-1F53D8704C30}"/>
              </a:ext>
            </a:extLst>
          </p:cNvPr>
          <p:cNvSpPr txBox="1"/>
          <p:nvPr/>
        </p:nvSpPr>
        <p:spPr>
          <a:xfrm>
            <a:off x="93850" y="1684553"/>
            <a:ext cx="8978900" cy="5086329"/>
          </a:xfrm>
          <a:prstGeom prst="rect">
            <a:avLst/>
          </a:prstGeom>
          <a:noFill/>
        </p:spPr>
        <p:txBody>
          <a:bodyPr wrap="square">
            <a:spAutoFit/>
          </a:bodyPr>
          <a:lstStyle/>
          <a:p>
            <a:pPr marL="342900" indent="-342900">
              <a:lnSpc>
                <a:spcPct val="120000"/>
              </a:lnSpc>
              <a:buFont typeface="+mj-lt"/>
              <a:buAutoNum type="arabicPeriod" startAt="8"/>
            </a:pPr>
            <a:r>
              <a:rPr lang="en-US" altLang="zh-CN" sz="1700" b="1" dirty="0">
                <a:latin typeface="Cambria" panose="02040503050406030204" pitchFamily="18" charset="0"/>
              </a:rPr>
              <a:t>Use zeta potential to control the </a:t>
            </a:r>
            <a:r>
              <a:rPr lang="zh-CN" altLang="en-US" sz="1700" b="1" dirty="0">
                <a:latin typeface="Cambria" panose="02040503050406030204" pitchFamily="18" charset="0"/>
              </a:rPr>
              <a:t>catalyst suspensions</a:t>
            </a:r>
            <a:r>
              <a:rPr lang="en-US" altLang="zh-CN" sz="1700" b="1" dirty="0">
                <a:latin typeface="Cambria" panose="02040503050406030204" pitchFamily="18" charset="0"/>
              </a:rPr>
              <a:t> stability:</a:t>
            </a:r>
          </a:p>
          <a:p>
            <a:pPr lvl="1">
              <a:lnSpc>
                <a:spcPct val="120000"/>
              </a:lnSpc>
            </a:pPr>
            <a:r>
              <a:rPr lang="en-US" altLang="zh-CN" sz="1700" dirty="0">
                <a:latin typeface="Cambria" panose="02040503050406030204" pitchFamily="18" charset="0"/>
              </a:rPr>
              <a:t>The zeta potential is positive at low pH and decreases as the pH increases, and the catalyst suspensions are stable in both basic and acidic pH, because the electrostatic repulsion due to either positive or negative surface charges.</a:t>
            </a:r>
          </a:p>
          <a:p>
            <a:pPr>
              <a:lnSpc>
                <a:spcPct val="120000"/>
              </a:lnSpc>
            </a:pPr>
            <a:endParaRPr lang="en-US" altLang="zh-CN" sz="1700" dirty="0">
              <a:latin typeface="Cambria" panose="02040503050406030204" pitchFamily="18" charset="0"/>
            </a:endParaRPr>
          </a:p>
          <a:p>
            <a:pPr marL="342900" indent="-342900">
              <a:lnSpc>
                <a:spcPct val="120000"/>
              </a:lnSpc>
              <a:buFont typeface="+mj-lt"/>
              <a:buAutoNum type="arabicPeriod" startAt="9"/>
            </a:pPr>
            <a:r>
              <a:rPr lang="en-US" altLang="zh-CN" sz="1700" b="1" dirty="0">
                <a:latin typeface="Cambria" panose="02040503050406030204" pitchFamily="18" charset="0"/>
              </a:rPr>
              <a:t>Use zeta Potential to control the different properties of nano-drug delivery systems: </a:t>
            </a:r>
          </a:p>
          <a:p>
            <a:pPr marL="742950" lvl="1" indent="-285750">
              <a:lnSpc>
                <a:spcPct val="120000"/>
              </a:lnSpc>
              <a:buFont typeface="Arial" panose="020B0604020202020204" pitchFamily="34" charset="0"/>
              <a:buChar char="•"/>
            </a:pPr>
            <a:r>
              <a:rPr lang="en-US" altLang="zh-CN" sz="1700" b="1" dirty="0">
                <a:latin typeface="Cambria" panose="02040503050406030204" pitchFamily="18" charset="0"/>
              </a:rPr>
              <a:t>Cellular uptake</a:t>
            </a:r>
          </a:p>
          <a:p>
            <a:pPr lvl="1">
              <a:lnSpc>
                <a:spcPct val="120000"/>
              </a:lnSpc>
            </a:pPr>
            <a:r>
              <a:rPr lang="en-US" altLang="zh-CN" sz="1700" dirty="0">
                <a:latin typeface="Cambria" panose="02040503050406030204" pitchFamily="18" charset="0"/>
              </a:rPr>
              <a:t>Variation of the particle zeta potential control binding to the tissue and direct nanoparticles(NPs) to cellular compartments both in vitro and in vivo.</a:t>
            </a:r>
          </a:p>
          <a:p>
            <a:pPr marL="742950" lvl="1" indent="-285750">
              <a:lnSpc>
                <a:spcPct val="120000"/>
              </a:lnSpc>
              <a:buFont typeface="Arial" panose="020B0604020202020204" pitchFamily="34" charset="0"/>
              <a:buChar char="•"/>
            </a:pPr>
            <a:r>
              <a:rPr lang="en-US" altLang="zh-CN" sz="1700" b="1" dirty="0">
                <a:latin typeface="Cambria" panose="02040503050406030204" pitchFamily="18" charset="0"/>
              </a:rPr>
              <a:t>Tumor cells targeting</a:t>
            </a:r>
          </a:p>
          <a:p>
            <a:pPr lvl="1">
              <a:lnSpc>
                <a:spcPct val="120000"/>
              </a:lnSpc>
            </a:pPr>
            <a:r>
              <a:rPr lang="en-US" altLang="zh-CN" sz="1700" dirty="0">
                <a:latin typeface="Cambria" panose="02040503050406030204" pitchFamily="18" charset="0"/>
              </a:rPr>
              <a:t>As the pH became acidic, the zeta potential of NPs became positive, which enhanced the electrostatic interaction between the C-NPs(Chitosan-modified paclitaxel-loaded PLGA nanoparticles) and tumor tissues.</a:t>
            </a:r>
          </a:p>
          <a:p>
            <a:pPr marL="742950" lvl="1" indent="-285750">
              <a:lnSpc>
                <a:spcPct val="120000"/>
              </a:lnSpc>
              <a:buFont typeface="Arial" panose="020B0604020202020204" pitchFamily="34" charset="0"/>
              <a:buChar char="•"/>
            </a:pPr>
            <a:r>
              <a:rPr lang="en-US" altLang="zh-CN" sz="1700" b="1" dirty="0">
                <a:latin typeface="Cambria" panose="02040503050406030204" pitchFamily="18" charset="0"/>
              </a:rPr>
              <a:t>Brain targeting</a:t>
            </a:r>
          </a:p>
          <a:p>
            <a:pPr lvl="1">
              <a:lnSpc>
                <a:spcPct val="120000"/>
              </a:lnSpc>
            </a:pPr>
            <a:r>
              <a:rPr lang="en-US" altLang="zh-CN" sz="1700" dirty="0">
                <a:latin typeface="Cambria" panose="02040503050406030204" pitchFamily="18" charset="0"/>
              </a:rPr>
              <a:t>Positive zeta potential on nanoparticles can help the transportation of nanoparticles from blood brain barrier.</a:t>
            </a:r>
          </a:p>
        </p:txBody>
      </p:sp>
    </p:spTree>
    <p:extLst>
      <p:ext uri="{BB962C8B-B14F-4D97-AF65-F5344CB8AC3E}">
        <p14:creationId xmlns:p14="http://schemas.microsoft.com/office/powerpoint/2010/main" val="396901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7000"/>
          </a:scheme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55C593CB-D000-23AF-412D-08880F36E4B1}"/>
              </a:ext>
            </a:extLst>
          </p:cNvPr>
          <p:cNvSpPr txBox="1"/>
          <p:nvPr/>
        </p:nvSpPr>
        <p:spPr>
          <a:xfrm>
            <a:off x="3045268" y="600428"/>
            <a:ext cx="3053465" cy="461665"/>
          </a:xfrm>
          <a:prstGeom prst="rect">
            <a:avLst/>
          </a:prstGeom>
          <a:noFill/>
        </p:spPr>
        <p:txBody>
          <a:bodyPr wrap="none" rtlCol="0">
            <a:spAutoFit/>
          </a:bodyPr>
          <a:lstStyle>
            <a:defPPr>
              <a:defRPr lang="en-US"/>
            </a:defPPr>
            <a:lvl1pPr>
              <a:defRPr sz="2400" b="1" i="1" kern="100">
                <a:latin typeface="Cambria" panose="02040503050406030204" pitchFamily="18" charset="0"/>
                <a:ea typeface="Arial Unicode MS" panose="020B0604020202020204" pitchFamily="34" charset="-128"/>
                <a:cs typeface="Calibri" panose="020F0502020204030204" pitchFamily="34" charset="0"/>
              </a:defRPr>
            </a:lvl1pPr>
          </a:lstStyle>
          <a:p>
            <a:r>
              <a:rPr lang="en-US" altLang="zh-CN" dirty="0"/>
              <a:t>What is Humic Acid ?</a:t>
            </a:r>
            <a:endParaRPr lang="zh-CN" altLang="en-US" dirty="0"/>
          </a:p>
        </p:txBody>
      </p:sp>
      <p:sp>
        <p:nvSpPr>
          <p:cNvPr id="6" name="文本框 5">
            <a:extLst>
              <a:ext uri="{FF2B5EF4-FFF2-40B4-BE49-F238E27FC236}">
                <a16:creationId xmlns:a16="http://schemas.microsoft.com/office/drawing/2014/main" id="{41DF79FC-4D8D-D329-91E9-9CE000C52F71}"/>
              </a:ext>
            </a:extLst>
          </p:cNvPr>
          <p:cNvSpPr txBox="1"/>
          <p:nvPr/>
        </p:nvSpPr>
        <p:spPr>
          <a:xfrm>
            <a:off x="536945" y="1461859"/>
            <a:ext cx="8070113" cy="3934282"/>
          </a:xfrm>
          <a:prstGeom prst="rect">
            <a:avLst/>
          </a:prstGeom>
          <a:noFill/>
        </p:spPr>
        <p:txBody>
          <a:bodyPr wrap="square">
            <a:spAutoFit/>
          </a:bodyPr>
          <a:lstStyle>
            <a:defPPr>
              <a:defRPr lang="en-US"/>
            </a:defPPr>
            <a:lvl1pPr marL="342891" indent="-342891" algn="just">
              <a:lnSpc>
                <a:spcPts val="2300"/>
              </a:lnSpc>
              <a:spcBef>
                <a:spcPts val="600"/>
              </a:spcBef>
              <a:buFont typeface="Wingdings" pitchFamily="2" charset="2"/>
              <a:buChar char="•"/>
              <a:defRPr sz="1650" kern="100">
                <a:latin typeface="Cambria" panose="02040503050406030204" pitchFamily="18" charset="0"/>
                <a:ea typeface="Arial Unicode MS" panose="020B0604020202020204" pitchFamily="34" charset="-128"/>
                <a:cs typeface="Calibri" panose="020F0502020204030204" pitchFamily="34" charset="0"/>
              </a:defRPr>
            </a:lvl1pPr>
          </a:lstStyle>
          <a:p>
            <a:pPr>
              <a:lnSpc>
                <a:spcPct val="150000"/>
              </a:lnSpc>
            </a:pPr>
            <a:r>
              <a:rPr lang="en-US" altLang="zh-CN" sz="1800" b="1" dirty="0"/>
              <a:t>Definition:</a:t>
            </a:r>
          </a:p>
          <a:p>
            <a:pPr marL="571509" lvl="2">
              <a:lnSpc>
                <a:spcPct val="150000"/>
              </a:lnSpc>
            </a:pPr>
            <a:r>
              <a:rPr lang="en-US" altLang="zh-CN" dirty="0">
                <a:latin typeface="Cambria" panose="02040503050406030204" pitchFamily="18" charset="0"/>
              </a:rPr>
              <a:t>Humic acids (HA) are macromolecules that comprise humic substances, which are organic matter distributed in terrestrial soil, natural water, and sediment.   </a:t>
            </a:r>
          </a:p>
          <a:p>
            <a:pPr>
              <a:lnSpc>
                <a:spcPct val="150000"/>
              </a:lnSpc>
              <a:spcBef>
                <a:spcPts val="1200"/>
              </a:spcBef>
            </a:pPr>
            <a:r>
              <a:rPr lang="en-US" altLang="zh-CN" sz="1800" b="1" dirty="0"/>
              <a:t>Characters:</a:t>
            </a:r>
          </a:p>
          <a:p>
            <a:pPr marL="571509" lvl="2">
              <a:lnSpc>
                <a:spcPct val="150000"/>
              </a:lnSpc>
            </a:pPr>
            <a:r>
              <a:rPr lang="en-US" altLang="zh-CN" dirty="0">
                <a:latin typeface="Cambria" panose="02040503050406030204" pitchFamily="18" charset="0"/>
              </a:rPr>
              <a:t>HAs are soluble in alkaline media, partially soluble in water, and insoluble in acidic media.</a:t>
            </a:r>
            <a:r>
              <a:rPr lang="zh-CN" altLang="en-US" dirty="0">
                <a:latin typeface="Cambria" panose="02040503050406030204" pitchFamily="18" charset="0"/>
              </a:rPr>
              <a:t> </a:t>
            </a:r>
            <a:r>
              <a:rPr lang="en-US" altLang="zh-CN" dirty="0">
                <a:latin typeface="Cambria" panose="02040503050406030204" pitchFamily="18" charset="0"/>
              </a:rPr>
              <a:t>Due to their amphiphilic character, HAs form micelle-like structures in neutral to acidic conditions, which are useful in agriculture, pollution remediation, medicine and pharmaceuticals.</a:t>
            </a:r>
          </a:p>
        </p:txBody>
      </p:sp>
    </p:spTree>
    <p:extLst>
      <p:ext uri="{BB962C8B-B14F-4D97-AF65-F5344CB8AC3E}">
        <p14:creationId xmlns:p14="http://schemas.microsoft.com/office/powerpoint/2010/main" val="377385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7000"/>
          </a:scheme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79D70F4-7B61-A95C-6D83-7F49846F414D}"/>
              </a:ext>
            </a:extLst>
          </p:cNvPr>
          <p:cNvSpPr txBox="1"/>
          <p:nvPr/>
        </p:nvSpPr>
        <p:spPr>
          <a:xfrm>
            <a:off x="2445745" y="403350"/>
            <a:ext cx="4252511" cy="461665"/>
          </a:xfrm>
          <a:prstGeom prst="rect">
            <a:avLst/>
          </a:prstGeom>
          <a:noFill/>
        </p:spPr>
        <p:txBody>
          <a:bodyPr wrap="none" rtlCol="0">
            <a:spAutoFit/>
          </a:bodyPr>
          <a:lstStyle>
            <a:defPPr>
              <a:defRPr lang="en-US"/>
            </a:defPPr>
            <a:lvl1pPr>
              <a:defRPr sz="2400" b="1" i="1" kern="100">
                <a:latin typeface="Cambria" panose="02040503050406030204" pitchFamily="18" charset="0"/>
                <a:ea typeface="Arial Unicode MS" panose="020B0604020202020204" pitchFamily="34" charset="-128"/>
                <a:cs typeface="Calibri" panose="020F0502020204030204" pitchFamily="34" charset="0"/>
              </a:defRPr>
            </a:lvl1pPr>
          </a:lstStyle>
          <a:p>
            <a:r>
              <a:rPr lang="en-US" altLang="zh-CN" dirty="0"/>
              <a:t>Humic Acid in the Experiment</a:t>
            </a:r>
            <a:endParaRPr lang="zh-CN" altLang="en-US" dirty="0"/>
          </a:p>
        </p:txBody>
      </p:sp>
      <p:sp>
        <p:nvSpPr>
          <p:cNvPr id="3" name="文本框 2">
            <a:extLst>
              <a:ext uri="{FF2B5EF4-FFF2-40B4-BE49-F238E27FC236}">
                <a16:creationId xmlns:a16="http://schemas.microsoft.com/office/drawing/2014/main" id="{86C3E3CA-4FFC-8CD2-B3BE-9C1147331708}"/>
              </a:ext>
            </a:extLst>
          </p:cNvPr>
          <p:cNvSpPr txBox="1"/>
          <p:nvPr/>
        </p:nvSpPr>
        <p:spPr>
          <a:xfrm>
            <a:off x="324845" y="1038630"/>
            <a:ext cx="8372818" cy="785280"/>
          </a:xfrm>
          <a:prstGeom prst="rect">
            <a:avLst/>
          </a:prstGeom>
          <a:noFill/>
        </p:spPr>
        <p:txBody>
          <a:bodyPr wrap="square">
            <a:spAutoFit/>
          </a:bodyPr>
          <a:lstStyle>
            <a:defPPr>
              <a:defRPr lang="en-US"/>
            </a:defPPr>
            <a:lvl1pPr marL="342891" indent="-342891" algn="just">
              <a:lnSpc>
                <a:spcPts val="2300"/>
              </a:lnSpc>
              <a:spcBef>
                <a:spcPts val="600"/>
              </a:spcBef>
              <a:buFont typeface="Wingdings" pitchFamily="2" charset="2"/>
              <a:buChar char="•"/>
              <a:defRPr sz="1650" kern="100">
                <a:latin typeface="Cambria" panose="02040503050406030204" pitchFamily="18" charset="0"/>
                <a:ea typeface="Arial Unicode MS" panose="020B0604020202020204" pitchFamily="34" charset="-128"/>
                <a:cs typeface="Calibri" panose="020F0502020204030204" pitchFamily="34" charset="0"/>
              </a:defRPr>
            </a:lvl1pPr>
          </a:lstStyle>
          <a:p>
            <a:pPr marL="0" indent="0">
              <a:lnSpc>
                <a:spcPct val="150000"/>
              </a:lnSpc>
              <a:buNone/>
            </a:pPr>
            <a:r>
              <a:rPr lang="en-US" altLang="zh-CN" sz="1600" dirty="0"/>
              <a:t>We use two humic acid in the experiment, Both humic acid is from </a:t>
            </a:r>
            <a:r>
              <a:rPr lang="en-US" altLang="zh-CN" sz="1600" i="1" dirty="0"/>
              <a:t>Sigma Aldrich</a:t>
            </a:r>
            <a:r>
              <a:rPr lang="en-US" altLang="zh-CN" sz="1600" dirty="0"/>
              <a:t> Company. Aldrich humic acid is a terrestrial peat-derived humic material.</a:t>
            </a:r>
          </a:p>
        </p:txBody>
      </p:sp>
      <p:sp>
        <p:nvSpPr>
          <p:cNvPr id="5" name="文本框 4">
            <a:extLst>
              <a:ext uri="{FF2B5EF4-FFF2-40B4-BE49-F238E27FC236}">
                <a16:creationId xmlns:a16="http://schemas.microsoft.com/office/drawing/2014/main" id="{5B93BBE5-AB64-C60A-974B-5B81381F05E5}"/>
              </a:ext>
            </a:extLst>
          </p:cNvPr>
          <p:cNvSpPr txBox="1"/>
          <p:nvPr/>
        </p:nvSpPr>
        <p:spPr>
          <a:xfrm>
            <a:off x="324845" y="1972437"/>
            <a:ext cx="8494309" cy="4478598"/>
          </a:xfrm>
          <a:prstGeom prst="rect">
            <a:avLst/>
          </a:prstGeom>
          <a:noFill/>
        </p:spPr>
        <p:txBody>
          <a:bodyPr wrap="square">
            <a:spAutoFit/>
          </a:bodyPr>
          <a:lstStyle/>
          <a:p>
            <a:pPr>
              <a:lnSpc>
                <a:spcPct val="150000"/>
              </a:lnSpc>
            </a:pPr>
            <a:r>
              <a:rPr lang="en-US" altLang="zh-CN" sz="1600" dirty="0">
                <a:latin typeface="Cambria" panose="02040503050406030204" pitchFamily="18" charset="0"/>
              </a:rPr>
              <a:t>1.  Name: Humic acid</a:t>
            </a:r>
          </a:p>
          <a:p>
            <a:pPr marL="742950" lvl="1" indent="-285750">
              <a:lnSpc>
                <a:spcPct val="150000"/>
              </a:lnSpc>
              <a:buFont typeface="Arial" panose="020B0604020202020204" pitchFamily="34" charset="0"/>
              <a:buChar char="•"/>
            </a:pPr>
            <a:r>
              <a:rPr lang="en-US" altLang="zh-CN" sz="1600" dirty="0">
                <a:latin typeface="Cambria" panose="02040503050406030204" pitchFamily="18" charset="0"/>
              </a:rPr>
              <a:t>Molecular Formula: C</a:t>
            </a:r>
            <a:r>
              <a:rPr lang="en-US" altLang="zh-CN" sz="1600" baseline="-25000" dirty="0">
                <a:latin typeface="Cambria" panose="02040503050406030204" pitchFamily="18" charset="0"/>
              </a:rPr>
              <a:t>9</a:t>
            </a:r>
            <a:r>
              <a:rPr lang="en-US" altLang="zh-CN" sz="1600" dirty="0">
                <a:latin typeface="Cambria" panose="02040503050406030204" pitchFamily="18" charset="0"/>
              </a:rPr>
              <a:t>H</a:t>
            </a:r>
            <a:r>
              <a:rPr lang="en-US" altLang="zh-CN" sz="1600" baseline="-25000" dirty="0">
                <a:latin typeface="Cambria" panose="02040503050406030204" pitchFamily="18" charset="0"/>
              </a:rPr>
              <a:t>9</a:t>
            </a:r>
            <a:r>
              <a:rPr lang="en-US" altLang="zh-CN" sz="1600" dirty="0">
                <a:latin typeface="Cambria" panose="02040503050406030204" pitchFamily="18" charset="0"/>
              </a:rPr>
              <a:t>NO</a:t>
            </a:r>
            <a:r>
              <a:rPr lang="en-US" altLang="zh-CN" sz="1600" baseline="-25000" dirty="0">
                <a:latin typeface="Cambria" panose="02040503050406030204" pitchFamily="18" charset="0"/>
              </a:rPr>
              <a:t>6</a:t>
            </a:r>
          </a:p>
          <a:p>
            <a:pPr marL="742950" lvl="1" indent="-285750">
              <a:lnSpc>
                <a:spcPct val="150000"/>
              </a:lnSpc>
              <a:buFont typeface="Arial" panose="020B0604020202020204" pitchFamily="34" charset="0"/>
              <a:buChar char="•"/>
            </a:pPr>
            <a:r>
              <a:rPr lang="en-US" altLang="zh-CN" sz="1600" dirty="0">
                <a:latin typeface="Cambria" panose="02040503050406030204" pitchFamily="18" charset="0"/>
              </a:rPr>
              <a:t>Product number: 53680</a:t>
            </a:r>
          </a:p>
          <a:p>
            <a:pPr marL="742950" lvl="1" indent="-285750">
              <a:lnSpc>
                <a:spcPct val="150000"/>
              </a:lnSpc>
              <a:buFont typeface="Arial" panose="020B0604020202020204" pitchFamily="34" charset="0"/>
              <a:buChar char="•"/>
            </a:pPr>
            <a:r>
              <a:rPr lang="en-US" altLang="zh-CN" sz="1600" dirty="0">
                <a:latin typeface="Cambria" panose="02040503050406030204" pitchFamily="18" charset="0"/>
              </a:rPr>
              <a:t>Melting point/range: 300 °C (572 °F)</a:t>
            </a:r>
          </a:p>
          <a:p>
            <a:pPr marL="742950" lvl="1" indent="-285750">
              <a:lnSpc>
                <a:spcPct val="150000"/>
              </a:lnSpc>
              <a:buFont typeface="Arial" panose="020B0604020202020204" pitchFamily="34" charset="0"/>
              <a:buChar char="•"/>
            </a:pPr>
            <a:r>
              <a:rPr lang="en-US" altLang="zh-CN" sz="1600" dirty="0">
                <a:latin typeface="Cambria" panose="02040503050406030204" pitchFamily="18" charset="0"/>
              </a:rPr>
              <a:t>Strong oxidizing agents</a:t>
            </a:r>
          </a:p>
          <a:p>
            <a:pPr marL="742950" lvl="1" indent="-285750">
              <a:lnSpc>
                <a:spcPct val="150000"/>
              </a:lnSpc>
              <a:buFont typeface="Arial" panose="020B0604020202020204" pitchFamily="34" charset="0"/>
              <a:buChar char="•"/>
            </a:pPr>
            <a:r>
              <a:rPr lang="en-US" altLang="zh-CN" sz="1600" dirty="0">
                <a:latin typeface="Cambria" panose="02040503050406030204" pitchFamily="18" charset="0"/>
              </a:rPr>
              <a:t>Chemical Abstracts Service(CAS) Number: 1415-93-6</a:t>
            </a:r>
          </a:p>
          <a:p>
            <a:pPr marL="285750" indent="-285750">
              <a:lnSpc>
                <a:spcPct val="150000"/>
              </a:lnSpc>
              <a:buFont typeface="Arial" panose="020B0604020202020204" pitchFamily="34" charset="0"/>
              <a:buChar char="•"/>
            </a:pPr>
            <a:r>
              <a:rPr lang="en-US" altLang="zh-CN" sz="1600" dirty="0">
                <a:latin typeface="Cambria" panose="02040503050406030204" pitchFamily="18" charset="0"/>
              </a:rPr>
              <a:t>Humic Acid (1415-93-6) is the organic substances that coagulate when the strong-base extract is acidified. It is of natural origin and composition. </a:t>
            </a:r>
          </a:p>
          <a:p>
            <a:pPr marL="285750" indent="-285750">
              <a:lnSpc>
                <a:spcPct val="150000"/>
              </a:lnSpc>
              <a:buFont typeface="Arial" panose="020B0604020202020204" pitchFamily="34" charset="0"/>
              <a:buChar char="•"/>
            </a:pPr>
            <a:r>
              <a:rPr lang="en-US" altLang="zh-CN" sz="1600" dirty="0">
                <a:latin typeface="Cambria" panose="02040503050406030204" pitchFamily="18" charset="0"/>
              </a:rPr>
              <a:t>The molecular weight will vary from lot to lot. The true structure is not provided for humic acid of natural origin and not of uniform composition. The product consists of heteropoly condensates of molecular weights ranging from 2,000-500,000.</a:t>
            </a:r>
          </a:p>
          <a:p>
            <a:pPr marL="285750" indent="-285750">
              <a:lnSpc>
                <a:spcPct val="150000"/>
              </a:lnSpc>
              <a:buFont typeface="Arial" panose="020B0604020202020204" pitchFamily="34" charset="0"/>
              <a:buChar char="•"/>
            </a:pPr>
            <a:r>
              <a:rPr lang="en-US" altLang="zh-CN" sz="1600" dirty="0">
                <a:latin typeface="Cambria" panose="02040503050406030204" pitchFamily="18" charset="0"/>
              </a:rPr>
              <a:t>The product is chemically stable under standard ambient conditions (room temperature) . </a:t>
            </a:r>
          </a:p>
        </p:txBody>
      </p:sp>
      <p:grpSp>
        <p:nvGrpSpPr>
          <p:cNvPr id="10" name="组合 9">
            <a:extLst>
              <a:ext uri="{FF2B5EF4-FFF2-40B4-BE49-F238E27FC236}">
                <a16:creationId xmlns:a16="http://schemas.microsoft.com/office/drawing/2014/main" id="{D265BDD9-B3FA-19FE-BC09-F9092D39B6B0}"/>
              </a:ext>
            </a:extLst>
          </p:cNvPr>
          <p:cNvGrpSpPr/>
          <p:nvPr/>
        </p:nvGrpSpPr>
        <p:grpSpPr>
          <a:xfrm>
            <a:off x="6290343" y="1654633"/>
            <a:ext cx="2222500" cy="2540304"/>
            <a:chOff x="6290343" y="1654633"/>
            <a:chExt cx="2222500" cy="2540304"/>
          </a:xfrm>
        </p:grpSpPr>
        <p:pic>
          <p:nvPicPr>
            <p:cNvPr id="7" name="图片 6">
              <a:extLst>
                <a:ext uri="{FF2B5EF4-FFF2-40B4-BE49-F238E27FC236}">
                  <a16:creationId xmlns:a16="http://schemas.microsoft.com/office/drawing/2014/main" id="{2061A13B-07B1-E79E-815D-090C2AB9B6BC}"/>
                </a:ext>
              </a:extLst>
            </p:cNvPr>
            <p:cNvPicPr>
              <a:picLocks noChangeAspect="1"/>
            </p:cNvPicPr>
            <p:nvPr/>
          </p:nvPicPr>
          <p:blipFill>
            <a:blip r:embed="rId2"/>
            <a:stretch>
              <a:fillRect/>
            </a:stretch>
          </p:blipFill>
          <p:spPr>
            <a:xfrm>
              <a:off x="6290343" y="1654633"/>
              <a:ext cx="2222500" cy="2222500"/>
            </a:xfrm>
            <a:prstGeom prst="rect">
              <a:avLst/>
            </a:prstGeom>
          </p:spPr>
        </p:pic>
        <p:sp>
          <p:nvSpPr>
            <p:cNvPr id="9" name="文本框 8">
              <a:extLst>
                <a:ext uri="{FF2B5EF4-FFF2-40B4-BE49-F238E27FC236}">
                  <a16:creationId xmlns:a16="http://schemas.microsoft.com/office/drawing/2014/main" id="{EFE57A38-8B3B-7841-793E-6B61B47F17A0}"/>
                </a:ext>
              </a:extLst>
            </p:cNvPr>
            <p:cNvSpPr txBox="1"/>
            <p:nvPr/>
          </p:nvSpPr>
          <p:spPr>
            <a:xfrm>
              <a:off x="6348256" y="3856383"/>
              <a:ext cx="2106673" cy="338554"/>
            </a:xfrm>
            <a:prstGeom prst="rect">
              <a:avLst/>
            </a:prstGeom>
            <a:noFill/>
          </p:spPr>
          <p:txBody>
            <a:bodyPr wrap="square">
              <a:spAutoFit/>
            </a:bodyPr>
            <a:lstStyle/>
            <a:p>
              <a:r>
                <a:rPr lang="zh-CN" altLang="en-US" sz="800" dirty="0"/>
                <a:t>https://www.guidechem.com/encyclopedia/humic-acid-dic8628.html</a:t>
              </a:r>
            </a:p>
          </p:txBody>
        </p:sp>
      </p:grpSp>
    </p:spTree>
    <p:extLst>
      <p:ext uri="{BB962C8B-B14F-4D97-AF65-F5344CB8AC3E}">
        <p14:creationId xmlns:p14="http://schemas.microsoft.com/office/powerpoint/2010/main" val="2251336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7000"/>
          </a:schemeClr>
        </a:solidFill>
        <a:effectLst/>
      </p:bgPr>
    </p:bg>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A0A5DB9F-BDBD-6201-83B9-300A5E4D104F}"/>
              </a:ext>
            </a:extLst>
          </p:cNvPr>
          <p:cNvSpPr txBox="1"/>
          <p:nvPr/>
        </p:nvSpPr>
        <p:spPr>
          <a:xfrm>
            <a:off x="275954" y="427887"/>
            <a:ext cx="8638391" cy="5955926"/>
          </a:xfrm>
          <a:prstGeom prst="rect">
            <a:avLst/>
          </a:prstGeom>
          <a:noFill/>
        </p:spPr>
        <p:txBody>
          <a:bodyPr wrap="square">
            <a:spAutoFit/>
          </a:bodyPr>
          <a:lstStyle/>
          <a:p>
            <a:pPr>
              <a:lnSpc>
                <a:spcPct val="150000"/>
              </a:lnSpc>
            </a:pPr>
            <a:r>
              <a:rPr lang="en-US" altLang="zh-CN" sz="1600" dirty="0">
                <a:latin typeface="Cambria" panose="02040503050406030204" pitchFamily="18" charset="0"/>
              </a:rPr>
              <a:t>2.  Name:</a:t>
            </a:r>
            <a:r>
              <a:rPr lang="zh-CN" altLang="en-US" sz="1600" dirty="0">
                <a:latin typeface="Cambria" panose="02040503050406030204" pitchFamily="18" charset="0"/>
              </a:rPr>
              <a:t> </a:t>
            </a:r>
            <a:r>
              <a:rPr lang="en-US" altLang="zh-CN" sz="1600" dirty="0">
                <a:latin typeface="Cambria" panose="02040503050406030204" pitchFamily="18" charset="0"/>
              </a:rPr>
              <a:t>Sodium Humic Acid</a:t>
            </a:r>
          </a:p>
          <a:p>
            <a:pPr marL="857259" lvl="2" indent="-285750">
              <a:lnSpc>
                <a:spcPct val="150000"/>
              </a:lnSpc>
              <a:buFont typeface="Arial" panose="020B0604020202020204" pitchFamily="34" charset="0"/>
              <a:buChar char="•"/>
            </a:pPr>
            <a:r>
              <a:rPr lang="en-US" altLang="zh-CN" sz="1600" dirty="0">
                <a:latin typeface="Cambria" panose="02040503050406030204" pitchFamily="18" charset="0"/>
              </a:rPr>
              <a:t>Molecular Formula: C</a:t>
            </a:r>
            <a:r>
              <a:rPr lang="en-US" altLang="zh-CN" sz="1600" baseline="-25000" dirty="0">
                <a:latin typeface="Cambria" panose="02040503050406030204" pitchFamily="18" charset="0"/>
              </a:rPr>
              <a:t>9</a:t>
            </a:r>
            <a:r>
              <a:rPr lang="en-US" altLang="zh-CN" sz="1600" dirty="0">
                <a:latin typeface="Cambria" panose="02040503050406030204" pitchFamily="18" charset="0"/>
              </a:rPr>
              <a:t>H</a:t>
            </a:r>
            <a:r>
              <a:rPr lang="en-US" altLang="zh-CN" sz="1600" baseline="-25000" dirty="0">
                <a:latin typeface="Cambria" panose="02040503050406030204" pitchFamily="18" charset="0"/>
              </a:rPr>
              <a:t>8</a:t>
            </a:r>
            <a:r>
              <a:rPr lang="en-US" altLang="zh-CN" sz="1600" dirty="0">
                <a:latin typeface="Cambria" panose="02040503050406030204" pitchFamily="18" charset="0"/>
              </a:rPr>
              <a:t>Na</a:t>
            </a:r>
            <a:r>
              <a:rPr lang="en-US" altLang="zh-CN" sz="1600" baseline="-25000" dirty="0">
                <a:latin typeface="Cambria" panose="02040503050406030204" pitchFamily="18" charset="0"/>
              </a:rPr>
              <a:t>2</a:t>
            </a:r>
            <a:r>
              <a:rPr lang="en-US" altLang="zh-CN" sz="1600" dirty="0">
                <a:latin typeface="Cambria" panose="02040503050406030204" pitchFamily="18" charset="0"/>
              </a:rPr>
              <a:t>O</a:t>
            </a:r>
            <a:r>
              <a:rPr lang="en-US" altLang="zh-CN" sz="1600" baseline="-25000" dirty="0">
                <a:latin typeface="Cambria" panose="02040503050406030204" pitchFamily="18" charset="0"/>
              </a:rPr>
              <a:t>4</a:t>
            </a:r>
          </a:p>
          <a:p>
            <a:pPr marL="857259" lvl="2" indent="-285750">
              <a:lnSpc>
                <a:spcPct val="150000"/>
              </a:lnSpc>
              <a:buFont typeface="Arial" panose="020B0604020202020204" pitchFamily="34" charset="0"/>
              <a:buChar char="•"/>
            </a:pPr>
            <a:r>
              <a:rPr lang="en-US" altLang="zh-CN" sz="1600" dirty="0">
                <a:latin typeface="Cambria" panose="02040503050406030204" pitchFamily="18" charset="0"/>
              </a:rPr>
              <a:t>Molecular Weight: 226.14</a:t>
            </a:r>
          </a:p>
          <a:p>
            <a:pPr marL="857259" lvl="2" indent="-285750">
              <a:lnSpc>
                <a:spcPct val="150000"/>
              </a:lnSpc>
              <a:buFont typeface="Arial" panose="020B0604020202020204" pitchFamily="34" charset="0"/>
              <a:buChar char="•"/>
            </a:pPr>
            <a:r>
              <a:rPr lang="en-US" altLang="zh-CN" sz="1600" dirty="0">
                <a:latin typeface="Cambria" panose="02040503050406030204" pitchFamily="18" charset="0"/>
              </a:rPr>
              <a:t>Product number: H16752</a:t>
            </a:r>
          </a:p>
          <a:p>
            <a:pPr marL="857259" lvl="2" indent="-285750">
              <a:lnSpc>
                <a:spcPct val="150000"/>
              </a:lnSpc>
              <a:buFont typeface="Arial" panose="020B0604020202020204" pitchFamily="34" charset="0"/>
              <a:buChar char="•"/>
            </a:pPr>
            <a:r>
              <a:rPr lang="en-US" altLang="zh-CN" sz="1600" dirty="0">
                <a:latin typeface="Cambria" panose="02040503050406030204" pitchFamily="18" charset="0"/>
              </a:rPr>
              <a:t>Melting point/range: &gt; 300 °C (&gt; 572 °F) - lit.</a:t>
            </a:r>
          </a:p>
          <a:p>
            <a:pPr marL="857259" lvl="2" indent="-285750">
              <a:lnSpc>
                <a:spcPct val="150000"/>
              </a:lnSpc>
              <a:buFont typeface="Arial" panose="020B0604020202020204" pitchFamily="34" charset="0"/>
              <a:buChar char="•"/>
            </a:pPr>
            <a:r>
              <a:rPr lang="en-US" altLang="zh-CN" sz="1600" dirty="0">
                <a:latin typeface="Cambria" panose="02040503050406030204" pitchFamily="18" charset="0"/>
              </a:rPr>
              <a:t>The product is not flammable</a:t>
            </a:r>
          </a:p>
          <a:p>
            <a:pPr marL="857259" lvl="2" indent="-285750">
              <a:lnSpc>
                <a:spcPct val="150000"/>
              </a:lnSpc>
              <a:buFont typeface="Arial" panose="020B0604020202020204" pitchFamily="34" charset="0"/>
              <a:buChar char="•"/>
            </a:pPr>
            <a:r>
              <a:rPr lang="en-US" altLang="zh-CN" sz="1600" dirty="0">
                <a:latin typeface="Cambria" panose="02040503050406030204" pitchFamily="18" charset="0"/>
              </a:rPr>
              <a:t>Density: 1.52 at 20 °C (68 °F)</a:t>
            </a:r>
          </a:p>
          <a:p>
            <a:pPr marL="857259" lvl="2" indent="-285750">
              <a:lnSpc>
                <a:spcPct val="150000"/>
              </a:lnSpc>
              <a:buFont typeface="Arial" panose="020B0604020202020204" pitchFamily="34" charset="0"/>
              <a:buChar char="•"/>
            </a:pPr>
            <a:r>
              <a:rPr lang="en-US" altLang="zh-CN" sz="1600" dirty="0">
                <a:latin typeface="Cambria" panose="02040503050406030204" pitchFamily="18" charset="0"/>
              </a:rPr>
              <a:t>Water solubility: 369 g/l at 20 °C (68 °F) </a:t>
            </a:r>
          </a:p>
          <a:p>
            <a:pPr marL="857259" lvl="2" indent="-285750">
              <a:lnSpc>
                <a:spcPct val="150000"/>
              </a:lnSpc>
              <a:buFont typeface="Arial" panose="020B0604020202020204" pitchFamily="34" charset="0"/>
              <a:buChar char="•"/>
            </a:pPr>
            <a:r>
              <a:rPr lang="en-US" altLang="zh-CN" sz="1600" dirty="0">
                <a:latin typeface="Cambria" panose="02040503050406030204" pitchFamily="18" charset="0"/>
              </a:rPr>
              <a:t>Chemical Abstracts Service(CAS) Number: 68131-04-4</a:t>
            </a:r>
          </a:p>
          <a:p>
            <a:pPr marL="857259" lvl="2" indent="-285750">
              <a:lnSpc>
                <a:spcPct val="150000"/>
              </a:lnSpc>
              <a:buFont typeface="Arial" panose="020B0604020202020204" pitchFamily="34" charset="0"/>
              <a:buChar char="•"/>
            </a:pPr>
            <a:r>
              <a:rPr lang="en-US" altLang="zh-CN" sz="1600" dirty="0">
                <a:latin typeface="Cambria" panose="02040503050406030204" pitchFamily="18" charset="0"/>
              </a:rPr>
              <a:t>Autoignition temperature: Autoignition Surface Tension: 66.6 </a:t>
            </a:r>
            <a:r>
              <a:rPr lang="en-US" altLang="zh-CN" sz="1600" dirty="0" err="1">
                <a:latin typeface="Cambria" panose="02040503050406030204" pitchFamily="18" charset="0"/>
              </a:rPr>
              <a:t>mN</a:t>
            </a:r>
            <a:r>
              <a:rPr lang="en-US" altLang="zh-CN" sz="1600" dirty="0">
                <a:latin typeface="Cambria" panose="02040503050406030204" pitchFamily="18" charset="0"/>
              </a:rPr>
              <a:t>/m1 at 20 °C (68 °F)</a:t>
            </a:r>
          </a:p>
          <a:p>
            <a:pPr marL="857259" lvl="2" indent="-285750">
              <a:lnSpc>
                <a:spcPct val="150000"/>
              </a:lnSpc>
              <a:buFont typeface="Arial" panose="020B0604020202020204" pitchFamily="34" charset="0"/>
              <a:buChar char="•"/>
            </a:pPr>
            <a:r>
              <a:rPr lang="en-US" altLang="zh-CN" sz="1600" dirty="0">
                <a:latin typeface="Cambria" panose="02040503050406030204" pitchFamily="18" charset="0"/>
              </a:rPr>
              <a:t>Strong oxidizing agents </a:t>
            </a:r>
          </a:p>
          <a:p>
            <a:pPr marL="285750" indent="-285750">
              <a:lnSpc>
                <a:spcPct val="150000"/>
              </a:lnSpc>
              <a:buFont typeface="Arial" panose="020B0604020202020204" pitchFamily="34" charset="0"/>
              <a:buChar char="•"/>
            </a:pPr>
            <a:r>
              <a:rPr lang="en-US" altLang="zh-CN" sz="1600" dirty="0">
                <a:latin typeface="Cambria" panose="02040503050406030204" pitchFamily="18" charset="0"/>
              </a:rPr>
              <a:t>It’s a commercial synthetic humic acid sodium salt, consisting of a mixture of humic acids, ammonium sulphate and adipic acid, which was dissolved in double distilled water prior to use. </a:t>
            </a:r>
          </a:p>
          <a:p>
            <a:pPr marL="285750" indent="-285750">
              <a:lnSpc>
                <a:spcPct val="150000"/>
              </a:lnSpc>
              <a:buFont typeface="Arial" panose="020B0604020202020204" pitchFamily="34" charset="0"/>
              <a:buChar char="•"/>
            </a:pPr>
            <a:r>
              <a:rPr lang="en-US" altLang="zh-CN" sz="1600" dirty="0">
                <a:latin typeface="Cambria" panose="02040503050406030204" pitchFamily="18" charset="0"/>
              </a:rPr>
              <a:t>This acid mixture is usually found in dead organic matter via biodegradation, and it also chemically stable under standard ambient conditions (room temperature) .</a:t>
            </a:r>
          </a:p>
        </p:txBody>
      </p:sp>
      <p:grpSp>
        <p:nvGrpSpPr>
          <p:cNvPr id="4" name="组合 3">
            <a:extLst>
              <a:ext uri="{FF2B5EF4-FFF2-40B4-BE49-F238E27FC236}">
                <a16:creationId xmlns:a16="http://schemas.microsoft.com/office/drawing/2014/main" id="{08D2C075-4E67-EB97-DEC6-482BA5BA6A3A}"/>
              </a:ext>
            </a:extLst>
          </p:cNvPr>
          <p:cNvGrpSpPr/>
          <p:nvPr/>
        </p:nvGrpSpPr>
        <p:grpSpPr>
          <a:xfrm>
            <a:off x="5599603" y="427887"/>
            <a:ext cx="3547641" cy="2745543"/>
            <a:chOff x="5634328" y="451037"/>
            <a:chExt cx="3547641" cy="2745543"/>
          </a:xfrm>
        </p:grpSpPr>
        <p:pic>
          <p:nvPicPr>
            <p:cNvPr id="9" name="图片 8">
              <a:extLst>
                <a:ext uri="{FF2B5EF4-FFF2-40B4-BE49-F238E27FC236}">
                  <a16:creationId xmlns:a16="http://schemas.microsoft.com/office/drawing/2014/main" id="{5DEA1E7B-EC87-E9FC-59C4-BC7E6B9B51A2}"/>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hotocopy/>
                      </a14:imgEffect>
                      <a14:imgEffect>
                        <a14:colorTemperature colorTemp="4700"/>
                      </a14:imgEffect>
                    </a14:imgLayer>
                  </a14:imgProps>
                </a:ext>
              </a:extLst>
            </a:blip>
            <a:stretch>
              <a:fillRect/>
            </a:stretch>
          </p:blipFill>
          <p:spPr>
            <a:xfrm>
              <a:off x="6047133" y="451037"/>
              <a:ext cx="2722032" cy="2476172"/>
            </a:xfrm>
            <a:prstGeom prst="rect">
              <a:avLst/>
            </a:prstGeom>
          </p:spPr>
        </p:pic>
        <p:sp>
          <p:nvSpPr>
            <p:cNvPr id="3" name="文本框 2">
              <a:extLst>
                <a:ext uri="{FF2B5EF4-FFF2-40B4-BE49-F238E27FC236}">
                  <a16:creationId xmlns:a16="http://schemas.microsoft.com/office/drawing/2014/main" id="{1E8C7A1A-6D11-353B-960B-475DB422D8C9}"/>
                </a:ext>
              </a:extLst>
            </p:cNvPr>
            <p:cNvSpPr txBox="1"/>
            <p:nvPr/>
          </p:nvSpPr>
          <p:spPr>
            <a:xfrm>
              <a:off x="5634328" y="2950359"/>
              <a:ext cx="3547641" cy="246221"/>
            </a:xfrm>
            <a:prstGeom prst="rect">
              <a:avLst/>
            </a:prstGeom>
            <a:noFill/>
          </p:spPr>
          <p:txBody>
            <a:bodyPr wrap="square">
              <a:spAutoFit/>
            </a:bodyPr>
            <a:lstStyle/>
            <a:p>
              <a:r>
                <a:rPr lang="zh-CN" altLang="en-US" sz="1000" dirty="0"/>
                <a:t>https://www.scbt.com/p/humic-acid-sodium-salt-68131-04-4</a:t>
              </a:r>
            </a:p>
          </p:txBody>
        </p:sp>
      </p:grpSp>
    </p:spTree>
    <p:extLst>
      <p:ext uri="{BB962C8B-B14F-4D97-AF65-F5344CB8AC3E}">
        <p14:creationId xmlns:p14="http://schemas.microsoft.com/office/powerpoint/2010/main" val="5397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A8B9541-FF56-EE27-70A0-F93FBB483571}"/>
              </a:ext>
            </a:extLst>
          </p:cNvPr>
          <p:cNvPicPr>
            <a:picLocks noChangeAspect="1"/>
          </p:cNvPicPr>
          <p:nvPr/>
        </p:nvPicPr>
        <p:blipFill>
          <a:blip r:embed="rId2"/>
          <a:stretch>
            <a:fillRect/>
          </a:stretch>
        </p:blipFill>
        <p:spPr>
          <a:xfrm>
            <a:off x="2113452" y="339279"/>
            <a:ext cx="4917099" cy="2992557"/>
          </a:xfrm>
          <a:prstGeom prst="rect">
            <a:avLst/>
          </a:prstGeom>
        </p:spPr>
      </p:pic>
      <p:sp>
        <p:nvSpPr>
          <p:cNvPr id="3" name="文本框 2">
            <a:extLst>
              <a:ext uri="{FF2B5EF4-FFF2-40B4-BE49-F238E27FC236}">
                <a16:creationId xmlns:a16="http://schemas.microsoft.com/office/drawing/2014/main" id="{16532F97-C5F6-D97A-4F6F-2B217D7369DB}"/>
              </a:ext>
            </a:extLst>
          </p:cNvPr>
          <p:cNvSpPr txBox="1"/>
          <p:nvPr/>
        </p:nvSpPr>
        <p:spPr>
          <a:xfrm>
            <a:off x="345500" y="3526165"/>
            <a:ext cx="8452999" cy="2144818"/>
          </a:xfrm>
          <a:prstGeom prst="rect">
            <a:avLst/>
          </a:prstGeom>
          <a:noFill/>
        </p:spPr>
        <p:txBody>
          <a:bodyPr wrap="square" rtlCol="0">
            <a:spAutoFit/>
          </a:bodyPr>
          <a:lstStyle/>
          <a:p>
            <a:pPr algn="just">
              <a:lnSpc>
                <a:spcPts val="2600"/>
              </a:lnSpc>
            </a:pPr>
            <a:r>
              <a:rPr kumimoji="1" lang="en-US" altLang="zh-CN" sz="2000" b="1" dirty="0">
                <a:solidFill>
                  <a:srgbClr val="002060"/>
                </a:solidFill>
                <a:latin typeface="Cambria" panose="02040503050406030204" pitchFamily="18" charset="0"/>
              </a:rPr>
              <a:t>	S.W.A.N is an initiative started by Dr. Massoud Pirbazari of the University of Southern California focusing on the improvement of drinking water quality for all nations.</a:t>
            </a:r>
          </a:p>
          <a:p>
            <a:pPr algn="just">
              <a:lnSpc>
                <a:spcPts val="2600"/>
              </a:lnSpc>
              <a:spcBef>
                <a:spcPts val="600"/>
              </a:spcBef>
            </a:pPr>
            <a:r>
              <a:rPr kumimoji="1" lang="en-US" altLang="zh-CN" sz="2000" b="1" dirty="0">
                <a:solidFill>
                  <a:srgbClr val="002060"/>
                </a:solidFill>
                <a:latin typeface="Cambria" panose="02040503050406030204" pitchFamily="18" charset="0"/>
              </a:rPr>
              <a:t>	The goal of S.W.A.N is to provide comprehensive and visually-based information so that people, can treat their water, and in turn, improve their health and well-being.</a:t>
            </a:r>
            <a:endParaRPr kumimoji="1" lang="zh-CN" altLang="en-US" sz="2000" b="1" dirty="0">
              <a:solidFill>
                <a:srgbClr val="002060"/>
              </a:solidFill>
              <a:latin typeface="Cambria" panose="02040503050406030204" pitchFamily="18" charset="0"/>
            </a:endParaRPr>
          </a:p>
        </p:txBody>
      </p:sp>
    </p:spTree>
    <p:extLst>
      <p:ext uri="{BB962C8B-B14F-4D97-AF65-F5344CB8AC3E}">
        <p14:creationId xmlns:p14="http://schemas.microsoft.com/office/powerpoint/2010/main" val="42631247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57259"/>
          </a:scheme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0C92B1C-F86B-16FB-CF86-2D3FE68C1CEB}"/>
              </a:ext>
            </a:extLst>
          </p:cNvPr>
          <p:cNvSpPr txBox="1"/>
          <p:nvPr/>
        </p:nvSpPr>
        <p:spPr>
          <a:xfrm>
            <a:off x="919779" y="1884763"/>
            <a:ext cx="7304442" cy="3330271"/>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US" altLang="zh-CN" dirty="0">
                <a:latin typeface="Cambria" panose="02040503050406030204" pitchFamily="18" charset="0"/>
              </a:rPr>
              <a:t>Humic acid is the free acid form while sodium humic acid is the sodium salt form of humic acid. </a:t>
            </a:r>
          </a:p>
          <a:p>
            <a:pPr marL="285750" indent="-285750">
              <a:lnSpc>
                <a:spcPct val="200000"/>
              </a:lnSpc>
              <a:buFont typeface="Arial" panose="020B0604020202020204" pitchFamily="34" charset="0"/>
              <a:buChar char="•"/>
            </a:pPr>
            <a:r>
              <a:rPr lang="en-US" altLang="zh-CN" dirty="0">
                <a:latin typeface="Cambria" panose="02040503050406030204" pitchFamily="18" charset="0"/>
              </a:rPr>
              <a:t>Humic acids are strongly acidic and naturally occurring. </a:t>
            </a:r>
          </a:p>
          <a:p>
            <a:pPr marL="285750" indent="-285750">
              <a:lnSpc>
                <a:spcPct val="200000"/>
              </a:lnSpc>
              <a:buFont typeface="Arial" panose="020B0604020202020204" pitchFamily="34" charset="0"/>
              <a:buChar char="•"/>
            </a:pPr>
            <a:r>
              <a:rPr lang="en-US" altLang="zh-CN" dirty="0">
                <a:latin typeface="Cambria" panose="02040503050406030204" pitchFamily="18" charset="0"/>
              </a:rPr>
              <a:t>Sodium humic acids exist predominantly in their salt form. </a:t>
            </a:r>
          </a:p>
          <a:p>
            <a:pPr marL="285750" indent="-285750">
              <a:lnSpc>
                <a:spcPct val="200000"/>
              </a:lnSpc>
              <a:buFont typeface="Arial" panose="020B0604020202020204" pitchFamily="34" charset="0"/>
              <a:buChar char="•"/>
            </a:pPr>
            <a:r>
              <a:rPr lang="en-US" altLang="zh-CN" dirty="0">
                <a:latin typeface="Cambria" panose="02040503050406030204" pitchFamily="18" charset="0"/>
              </a:rPr>
              <a:t>Sodium humic acids is treated with HCl, resulting in the purified free acid form---humic acid.</a:t>
            </a:r>
          </a:p>
        </p:txBody>
      </p:sp>
      <p:sp>
        <p:nvSpPr>
          <p:cNvPr id="5" name="文本框 4">
            <a:extLst>
              <a:ext uri="{FF2B5EF4-FFF2-40B4-BE49-F238E27FC236}">
                <a16:creationId xmlns:a16="http://schemas.microsoft.com/office/drawing/2014/main" id="{54F361DE-38BC-5E57-82AE-D0EB14B2CF34}"/>
              </a:ext>
            </a:extLst>
          </p:cNvPr>
          <p:cNvSpPr txBox="1"/>
          <p:nvPr/>
        </p:nvSpPr>
        <p:spPr>
          <a:xfrm>
            <a:off x="737260" y="971575"/>
            <a:ext cx="7896457" cy="461665"/>
          </a:xfrm>
          <a:prstGeom prst="rect">
            <a:avLst/>
          </a:prstGeom>
          <a:noFill/>
        </p:spPr>
        <p:txBody>
          <a:bodyPr wrap="none" rtlCol="0">
            <a:spAutoFit/>
          </a:bodyPr>
          <a:lstStyle>
            <a:defPPr>
              <a:defRPr lang="en-US"/>
            </a:defPPr>
            <a:lvl1pPr>
              <a:defRPr sz="2400" b="1" i="1" kern="100">
                <a:latin typeface="Cambria" panose="02040503050406030204" pitchFamily="18" charset="0"/>
                <a:ea typeface="Arial Unicode MS" panose="020B0604020202020204" pitchFamily="34" charset="-128"/>
                <a:cs typeface="Calibri" panose="020F0502020204030204" pitchFamily="34" charset="0"/>
              </a:defRPr>
            </a:lvl1pPr>
          </a:lstStyle>
          <a:p>
            <a:r>
              <a:rPr lang="en-US" altLang="zh-CN" dirty="0"/>
              <a:t>What are the differences between these two humic acid?</a:t>
            </a:r>
          </a:p>
        </p:txBody>
      </p:sp>
    </p:spTree>
    <p:extLst>
      <p:ext uri="{BB962C8B-B14F-4D97-AF65-F5344CB8AC3E}">
        <p14:creationId xmlns:p14="http://schemas.microsoft.com/office/powerpoint/2010/main" val="138903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F34100BD-773A-4822-A05B-AEB7D41E9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FBF80702-A77A-F3CA-29DF-55E665DC72CB}"/>
              </a:ext>
            </a:extLst>
          </p:cNvPr>
          <p:cNvSpPr txBox="1"/>
          <p:nvPr/>
        </p:nvSpPr>
        <p:spPr>
          <a:xfrm>
            <a:off x="153279" y="1346882"/>
            <a:ext cx="4414720" cy="4163337"/>
          </a:xfrm>
          <a:prstGeom prst="rect">
            <a:avLst/>
          </a:prstGeom>
        </p:spPr>
        <p:txBody>
          <a:bodyPr vert="horz" lIns="91440" tIns="45720" rIns="91440" bIns="45720" rtlCol="0" anchor="ctr">
            <a:normAutofit/>
          </a:bodyPr>
          <a:lstStyle>
            <a:defPPr>
              <a:defRPr lang="en-US"/>
            </a:defPPr>
            <a:lvl1pPr algn="ctr" defTabSz="914400">
              <a:lnSpc>
                <a:spcPct val="90000"/>
              </a:lnSpc>
              <a:spcBef>
                <a:spcPct val="0"/>
              </a:spcBef>
              <a:spcAft>
                <a:spcPts val="600"/>
              </a:spcAft>
              <a:defRPr kumimoji="1" sz="3200" b="1">
                <a:solidFill>
                  <a:srgbClr val="C00000"/>
                </a:solidFill>
                <a:latin typeface="Cambria" panose="02040503050406030204" pitchFamily="18" charset="0"/>
                <a:ea typeface="+mj-ea"/>
                <a:cs typeface="+mj-cs"/>
              </a:defRPr>
            </a:lvl1pPr>
          </a:lstStyle>
          <a:p>
            <a:pPr>
              <a:lnSpc>
                <a:spcPct val="150000"/>
              </a:lnSpc>
            </a:pPr>
            <a:r>
              <a:rPr lang="en-US" altLang="zh-CN" sz="2800" dirty="0"/>
              <a:t>Part 3: Effect of different metal ions on zeta potential of kaolinite</a:t>
            </a:r>
          </a:p>
          <a:p>
            <a:pPr>
              <a:lnSpc>
                <a:spcPct val="150000"/>
              </a:lnSpc>
            </a:pPr>
            <a:r>
              <a:rPr lang="en-US" altLang="zh-CN" sz="2800" dirty="0"/>
              <a:t>colloidal particles</a:t>
            </a:r>
          </a:p>
        </p:txBody>
      </p:sp>
      <p:sp>
        <p:nvSpPr>
          <p:cNvPr id="24" name="Freeform: Shape 23">
            <a:extLst>
              <a:ext uri="{FF2B5EF4-FFF2-40B4-BE49-F238E27FC236}">
                <a16:creationId xmlns:a16="http://schemas.microsoft.com/office/drawing/2014/main" id="{EA2AEA56-4902-4CC1-A43B-1AC27C88C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6003" y="2015168"/>
            <a:ext cx="3962900" cy="4210442"/>
          </a:xfrm>
          <a:custGeom>
            <a:avLst/>
            <a:gdLst>
              <a:gd name="connsiteX0" fmla="*/ 839883 w 5283866"/>
              <a:gd name="connsiteY0" fmla="*/ 18 h 4210442"/>
              <a:gd name="connsiteX1" fmla="*/ 875727 w 5283866"/>
              <a:gd name="connsiteY1" fmla="*/ 6050 h 4210442"/>
              <a:gd name="connsiteX2" fmla="*/ 1624617 w 5283866"/>
              <a:gd name="connsiteY2" fmla="*/ 99799 h 4210442"/>
              <a:gd name="connsiteX3" fmla="*/ 2328012 w 5283866"/>
              <a:gd name="connsiteY3" fmla="*/ 148051 h 4210442"/>
              <a:gd name="connsiteX4" fmla="*/ 3177820 w 5283866"/>
              <a:gd name="connsiteY4" fmla="*/ 228566 h 4210442"/>
              <a:gd name="connsiteX5" fmla="*/ 3770646 w 5283866"/>
              <a:gd name="connsiteY5" fmla="*/ 252831 h 4210442"/>
              <a:gd name="connsiteX6" fmla="*/ 3800149 w 5283866"/>
              <a:gd name="connsiteY6" fmla="*/ 251727 h 4210442"/>
              <a:gd name="connsiteX7" fmla="*/ 4102076 w 5283866"/>
              <a:gd name="connsiteY7" fmla="*/ 288400 h 4210442"/>
              <a:gd name="connsiteX8" fmla="*/ 3904377 w 5283866"/>
              <a:gd name="connsiteY8" fmla="*/ 446120 h 4210442"/>
              <a:gd name="connsiteX9" fmla="*/ 4188933 w 5283866"/>
              <a:gd name="connsiteY9" fmla="*/ 520843 h 4210442"/>
              <a:gd name="connsiteX10" fmla="*/ 4465492 w 5283866"/>
              <a:gd name="connsiteY10" fmla="*/ 626449 h 4210442"/>
              <a:gd name="connsiteX11" fmla="*/ 4517606 w 5283866"/>
              <a:gd name="connsiteY11" fmla="*/ 670015 h 4210442"/>
              <a:gd name="connsiteX12" fmla="*/ 4948576 w 5283866"/>
              <a:gd name="connsiteY12" fmla="*/ 954847 h 4210442"/>
              <a:gd name="connsiteX13" fmla="*/ 4866132 w 5283866"/>
              <a:gd name="connsiteY13" fmla="*/ 1015233 h 4210442"/>
              <a:gd name="connsiteX14" fmla="*/ 5019164 w 5283866"/>
              <a:gd name="connsiteY14" fmla="*/ 1087474 h 4210442"/>
              <a:gd name="connsiteX15" fmla="*/ 5053630 w 5283866"/>
              <a:gd name="connsiteY15" fmla="*/ 1117806 h 4210442"/>
              <a:gd name="connsiteX16" fmla="*/ 5024404 w 5283866"/>
              <a:gd name="connsiteY16" fmla="*/ 1154202 h 4210442"/>
              <a:gd name="connsiteX17" fmla="*/ 4960984 w 5283866"/>
              <a:gd name="connsiteY17" fmla="*/ 1179569 h 4210442"/>
              <a:gd name="connsiteX18" fmla="*/ 4876887 w 5283866"/>
              <a:gd name="connsiteY18" fmla="*/ 1243814 h 4210442"/>
              <a:gd name="connsiteX19" fmla="*/ 4880195 w 5283866"/>
              <a:gd name="connsiteY19" fmla="*/ 1293998 h 4210442"/>
              <a:gd name="connsiteX20" fmla="*/ 4930104 w 5283866"/>
              <a:gd name="connsiteY20" fmla="*/ 1384991 h 4210442"/>
              <a:gd name="connsiteX21" fmla="*/ 4855103 w 5283866"/>
              <a:gd name="connsiteY21" fmla="*/ 1480119 h 4210442"/>
              <a:gd name="connsiteX22" fmla="*/ 4816500 w 5283866"/>
              <a:gd name="connsiteY22" fmla="*/ 1508242 h 4210442"/>
              <a:gd name="connsiteX23" fmla="*/ 4890949 w 5283866"/>
              <a:gd name="connsiteY23" fmla="*/ 1517893 h 4210442"/>
              <a:gd name="connsiteX24" fmla="*/ 4916868 w 5283866"/>
              <a:gd name="connsiteY24" fmla="*/ 1557599 h 4210442"/>
              <a:gd name="connsiteX25" fmla="*/ 4928448 w 5283866"/>
              <a:gd name="connsiteY25" fmla="*/ 1577453 h 4210442"/>
              <a:gd name="connsiteX26" fmla="*/ 4998760 w 5283866"/>
              <a:gd name="connsiteY26" fmla="*/ 1701809 h 4210442"/>
              <a:gd name="connsiteX27" fmla="*/ 4986903 w 5283866"/>
              <a:gd name="connsiteY27" fmla="*/ 1736550 h 4210442"/>
              <a:gd name="connsiteX28" fmla="*/ 4869716 w 5283866"/>
              <a:gd name="connsiteY28" fmla="*/ 1904472 h 4210442"/>
              <a:gd name="connsiteX29" fmla="*/ 4994348 w 5283866"/>
              <a:gd name="connsiteY29" fmla="*/ 1951346 h 4210442"/>
              <a:gd name="connsiteX30" fmla="*/ 5001792 w 5283866"/>
              <a:gd name="connsiteY30" fmla="*/ 2030756 h 4210442"/>
              <a:gd name="connsiteX31" fmla="*/ 5065212 w 5283866"/>
              <a:gd name="connsiteY31" fmla="*/ 2119543 h 4210442"/>
              <a:gd name="connsiteX32" fmla="*/ 5204732 w 5283866"/>
              <a:gd name="connsiteY32" fmla="*/ 2244450 h 4210442"/>
              <a:gd name="connsiteX33" fmla="*/ 5283866 w 5283866"/>
              <a:gd name="connsiteY33" fmla="*/ 2328272 h 4210442"/>
              <a:gd name="connsiteX34" fmla="*/ 5147380 w 5283866"/>
              <a:gd name="connsiteY34" fmla="*/ 2350606 h 4210442"/>
              <a:gd name="connsiteX35" fmla="*/ 5126148 w 5283866"/>
              <a:gd name="connsiteY35" fmla="*/ 2363566 h 4210442"/>
              <a:gd name="connsiteX36" fmla="*/ 5142417 w 5283866"/>
              <a:gd name="connsiteY36" fmla="*/ 2407682 h 4210442"/>
              <a:gd name="connsiteX37" fmla="*/ 5164200 w 5283866"/>
              <a:gd name="connsiteY37" fmla="*/ 2451526 h 4210442"/>
              <a:gd name="connsiteX38" fmla="*/ 5149034 w 5283866"/>
              <a:gd name="connsiteY38" fmla="*/ 2485992 h 4210442"/>
              <a:gd name="connsiteX39" fmla="*/ 5042601 w 5283866"/>
              <a:gd name="connsiteY39" fmla="*/ 2635164 h 4210442"/>
              <a:gd name="connsiteX40" fmla="*/ 4955194 w 5283866"/>
              <a:gd name="connsiteY40" fmla="*/ 2694445 h 4210442"/>
              <a:gd name="connsiteX41" fmla="*/ 4756116 w 5283866"/>
              <a:gd name="connsiteY41" fmla="*/ 2963836 h 4210442"/>
              <a:gd name="connsiteX42" fmla="*/ 4693523 w 5283866"/>
              <a:gd name="connsiteY42" fmla="*/ 3051244 h 4210442"/>
              <a:gd name="connsiteX43" fmla="*/ 4739848 w 5283866"/>
              <a:gd name="connsiteY43" fmla="*/ 3082125 h 4210442"/>
              <a:gd name="connsiteX44" fmla="*/ 4651060 w 5283866"/>
              <a:gd name="connsiteY44" fmla="*/ 3173670 h 4210442"/>
              <a:gd name="connsiteX45" fmla="*/ 4546556 w 5283866"/>
              <a:gd name="connsiteY45" fmla="*/ 3275413 h 4210442"/>
              <a:gd name="connsiteX46" fmla="*/ 4519261 w 5283866"/>
              <a:gd name="connsiteY46" fmla="*/ 3302437 h 4210442"/>
              <a:gd name="connsiteX47" fmla="*/ 2364961 w 5283866"/>
              <a:gd name="connsiteY47" fmla="*/ 4209597 h 4210442"/>
              <a:gd name="connsiteX48" fmla="*/ 1796951 w 5283866"/>
              <a:gd name="connsiteY48" fmla="*/ 4075867 h 4210442"/>
              <a:gd name="connsiteX49" fmla="*/ 1572227 w 5283866"/>
              <a:gd name="connsiteY49" fmla="*/ 3971917 h 4210442"/>
              <a:gd name="connsiteX50" fmla="*/ 1284364 w 5283866"/>
              <a:gd name="connsiteY50" fmla="*/ 3805097 h 4210442"/>
              <a:gd name="connsiteX51" fmla="*/ 976645 w 5283866"/>
              <a:gd name="connsiteY51" fmla="*/ 3670815 h 4210442"/>
              <a:gd name="connsiteX52" fmla="*/ 871866 w 5283866"/>
              <a:gd name="connsiteY52" fmla="*/ 3547839 h 4210442"/>
              <a:gd name="connsiteX53" fmla="*/ 835195 w 5283866"/>
              <a:gd name="connsiteY53" fmla="*/ 3513373 h 4210442"/>
              <a:gd name="connsiteX54" fmla="*/ 743375 w 5283866"/>
              <a:gd name="connsiteY54" fmla="*/ 3468427 h 4210442"/>
              <a:gd name="connsiteX55" fmla="*/ 583175 w 5283866"/>
              <a:gd name="connsiteY55" fmla="*/ 3371370 h 4210442"/>
              <a:gd name="connsiteX56" fmla="*/ 641906 w 5283866"/>
              <a:gd name="connsiteY56" fmla="*/ 3349311 h 4210442"/>
              <a:gd name="connsiteX57" fmla="*/ 810930 w 5283866"/>
              <a:gd name="connsiteY57" fmla="*/ 3408042 h 4210442"/>
              <a:gd name="connsiteX58" fmla="*/ 933908 w 5283866"/>
              <a:gd name="connsiteY58" fmla="*/ 3423758 h 4210442"/>
              <a:gd name="connsiteX59" fmla="*/ 760747 w 5283866"/>
              <a:gd name="connsiteY59" fmla="*/ 3321187 h 4210442"/>
              <a:gd name="connsiteX60" fmla="*/ 593101 w 5283866"/>
              <a:gd name="connsiteY60" fmla="*/ 3187731 h 4210442"/>
              <a:gd name="connsiteX61" fmla="*/ 722419 w 5283866"/>
              <a:gd name="connsiteY61" fmla="*/ 3213374 h 4210442"/>
              <a:gd name="connsiteX62" fmla="*/ 727934 w 5283866"/>
              <a:gd name="connsiteY62" fmla="*/ 3195451 h 4210442"/>
              <a:gd name="connsiteX63" fmla="*/ 615987 w 5283866"/>
              <a:gd name="connsiteY63" fmla="*/ 3036630 h 4210442"/>
              <a:gd name="connsiteX64" fmla="*/ 560564 w 5283866"/>
              <a:gd name="connsiteY64" fmla="*/ 2972660 h 4210442"/>
              <a:gd name="connsiteX65" fmla="*/ 311302 w 5283866"/>
              <a:gd name="connsiteY65" fmla="*/ 2779924 h 4210442"/>
              <a:gd name="connsiteX66" fmla="*/ 547882 w 5283866"/>
              <a:gd name="connsiteY66" fmla="*/ 2865952 h 4210442"/>
              <a:gd name="connsiteX67" fmla="*/ 303582 w 5283866"/>
              <a:gd name="connsiteY67" fmla="*/ 2678453 h 4210442"/>
              <a:gd name="connsiteX68" fmla="*/ 185016 w 5283866"/>
              <a:gd name="connsiteY68" fmla="*/ 2609244 h 4210442"/>
              <a:gd name="connsiteX69" fmla="*/ 154963 w 5283866"/>
              <a:gd name="connsiteY69" fmla="*/ 2568435 h 4210442"/>
              <a:gd name="connsiteX70" fmla="*/ 207627 w 5283866"/>
              <a:gd name="connsiteY70" fmla="*/ 2559612 h 4210442"/>
              <a:gd name="connsiteX71" fmla="*/ 369207 w 5283866"/>
              <a:gd name="connsiteY71" fmla="*/ 2575330 h 4210442"/>
              <a:gd name="connsiteX72" fmla="*/ 169852 w 5283866"/>
              <a:gd name="connsiteY72" fmla="*/ 2449319 h 4210442"/>
              <a:gd name="connsiteX73" fmla="*/ 319299 w 5283866"/>
              <a:gd name="connsiteY73" fmla="*/ 2468619 h 4210442"/>
              <a:gd name="connsiteX74" fmla="*/ 362313 w 5283866"/>
              <a:gd name="connsiteY74" fmla="*/ 2418988 h 4210442"/>
              <a:gd name="connsiteX75" fmla="*/ 431798 w 5283866"/>
              <a:gd name="connsiteY75" fmla="*/ 2338750 h 4210442"/>
              <a:gd name="connsiteX76" fmla="*/ 479775 w 5283866"/>
              <a:gd name="connsiteY76" fmla="*/ 2294082 h 4210442"/>
              <a:gd name="connsiteX77" fmla="*/ 499903 w 5283866"/>
              <a:gd name="connsiteY77" fmla="*/ 2153458 h 4210442"/>
              <a:gd name="connsiteX78" fmla="*/ 458544 w 5283866"/>
              <a:gd name="connsiteY78" fmla="*/ 1999599 h 4210442"/>
              <a:gd name="connsiteX79" fmla="*/ 346596 w 5283866"/>
              <a:gd name="connsiteY79" fmla="*/ 1921843 h 4210442"/>
              <a:gd name="connsiteX80" fmla="*/ 378857 w 5283866"/>
              <a:gd name="connsiteY80" fmla="*/ 1834435 h 4210442"/>
              <a:gd name="connsiteX81" fmla="*/ 617091 w 5283866"/>
              <a:gd name="connsiteY81" fmla="*/ 1887376 h 4210442"/>
              <a:gd name="connsiteX82" fmla="*/ 260568 w 5283866"/>
              <a:gd name="connsiteY82" fmla="*/ 1679198 h 4210442"/>
              <a:gd name="connsiteX83" fmla="*/ 320402 w 5283866"/>
              <a:gd name="connsiteY83" fmla="*/ 1668720 h 4210442"/>
              <a:gd name="connsiteX84" fmla="*/ 317920 w 5283866"/>
              <a:gd name="connsiteY84" fmla="*/ 1652452 h 4210442"/>
              <a:gd name="connsiteX85" fmla="*/ 321779 w 5283866"/>
              <a:gd name="connsiteY85" fmla="*/ 1552359 h 4210442"/>
              <a:gd name="connsiteX86" fmla="*/ 331707 w 5283866"/>
              <a:gd name="connsiteY86" fmla="*/ 1506313 h 4210442"/>
              <a:gd name="connsiteX87" fmla="*/ 315990 w 5283866"/>
              <a:gd name="connsiteY87" fmla="*/ 1453371 h 4210442"/>
              <a:gd name="connsiteX88" fmla="*/ 583450 w 5283866"/>
              <a:gd name="connsiteY88" fmla="*/ 1474052 h 4210442"/>
              <a:gd name="connsiteX89" fmla="*/ 699809 w 5283866"/>
              <a:gd name="connsiteY89" fmla="*/ 1461919 h 4210442"/>
              <a:gd name="connsiteX90" fmla="*/ 902750 w 5283866"/>
              <a:gd name="connsiteY90" fmla="*/ 1458612 h 4210442"/>
              <a:gd name="connsiteX91" fmla="*/ 996774 w 5283866"/>
              <a:gd name="connsiteY91" fmla="*/ 1468814 h 4210442"/>
              <a:gd name="connsiteX92" fmla="*/ 1077012 w 5283866"/>
              <a:gd name="connsiteY92" fmla="*/ 1455578 h 4210442"/>
              <a:gd name="connsiteX93" fmla="*/ 1000083 w 5283866"/>
              <a:gd name="connsiteY93" fmla="*/ 1393262 h 4210442"/>
              <a:gd name="connsiteX94" fmla="*/ 891720 w 5283866"/>
              <a:gd name="connsiteY94" fmla="*/ 1394089 h 4210442"/>
              <a:gd name="connsiteX95" fmla="*/ 814515 w 5283866"/>
              <a:gd name="connsiteY95" fmla="*/ 1353557 h 4210442"/>
              <a:gd name="connsiteX96" fmla="*/ 740895 w 5283866"/>
              <a:gd name="connsiteY96" fmla="*/ 1280211 h 4210442"/>
              <a:gd name="connsiteX97" fmla="*/ 481154 w 5283866"/>
              <a:gd name="connsiteY97" fmla="*/ 1163301 h 4210442"/>
              <a:gd name="connsiteX98" fmla="*/ 433728 w 5283866"/>
              <a:gd name="connsiteY98" fmla="*/ 1118909 h 4210442"/>
              <a:gd name="connsiteX99" fmla="*/ 1176276 w 5283866"/>
              <a:gd name="connsiteY99" fmla="*/ 1288484 h 4210442"/>
              <a:gd name="connsiteX100" fmla="*/ 946867 w 5283866"/>
              <a:gd name="connsiteY100" fmla="*/ 1217344 h 4210442"/>
              <a:gd name="connsiteX101" fmla="*/ 1102104 w 5283866"/>
              <a:gd name="connsiteY101" fmla="*/ 1230304 h 4210442"/>
              <a:gd name="connsiteX102" fmla="*/ 1188133 w 5283866"/>
              <a:gd name="connsiteY102" fmla="*/ 1182603 h 4210442"/>
              <a:gd name="connsiteX103" fmla="*/ 1187030 w 5283866"/>
              <a:gd name="connsiteY103" fmla="*/ 1169092 h 4210442"/>
              <a:gd name="connsiteX104" fmla="*/ 1123887 w 5283866"/>
              <a:gd name="connsiteY104" fmla="*/ 1124698 h 4210442"/>
              <a:gd name="connsiteX105" fmla="*/ 1086938 w 5283866"/>
              <a:gd name="connsiteY105" fmla="*/ 1096023 h 4210442"/>
              <a:gd name="connsiteX106" fmla="*/ 985744 w 5283866"/>
              <a:gd name="connsiteY106" fmla="*/ 992622 h 4210442"/>
              <a:gd name="connsiteX107" fmla="*/ 1057987 w 5283866"/>
              <a:gd name="connsiteY107" fmla="*/ 981594 h 4210442"/>
              <a:gd name="connsiteX108" fmla="*/ 1084733 w 5283866"/>
              <a:gd name="connsiteY108" fmla="*/ 960086 h 4210442"/>
              <a:gd name="connsiteX109" fmla="*/ 1064605 w 5283866"/>
              <a:gd name="connsiteY109" fmla="*/ 929756 h 4210442"/>
              <a:gd name="connsiteX110" fmla="*/ 840985 w 5283866"/>
              <a:gd name="connsiteY110" fmla="*/ 836558 h 4210442"/>
              <a:gd name="connsiteX111" fmla="*/ 823615 w 5283866"/>
              <a:gd name="connsiteY111" fmla="*/ 764315 h 4210442"/>
              <a:gd name="connsiteX112" fmla="*/ 865526 w 5283866"/>
              <a:gd name="connsiteY112" fmla="*/ 753562 h 4210442"/>
              <a:gd name="connsiteX113" fmla="*/ 914331 w 5283866"/>
              <a:gd name="connsiteY113" fmla="*/ 758525 h 4210442"/>
              <a:gd name="connsiteX114" fmla="*/ 875452 w 5283866"/>
              <a:gd name="connsiteY114" fmla="*/ 701724 h 4210442"/>
              <a:gd name="connsiteX115" fmla="*/ 717181 w 5283866"/>
              <a:gd name="connsiteY115" fmla="*/ 644371 h 4210442"/>
              <a:gd name="connsiteX116" fmla="*/ 755783 w 5283866"/>
              <a:gd name="connsiteY116" fmla="*/ 591707 h 4210442"/>
              <a:gd name="connsiteX117" fmla="*/ 0 w 5283866"/>
              <a:gd name="connsiteY117" fmla="*/ 352370 h 4210442"/>
              <a:gd name="connsiteX118" fmla="*/ 135937 w 5283866"/>
              <a:gd name="connsiteY118" fmla="*/ 349889 h 4210442"/>
              <a:gd name="connsiteX119" fmla="*/ 421595 w 5283866"/>
              <a:gd name="connsiteY119" fmla="*/ 385458 h 4210442"/>
              <a:gd name="connsiteX120" fmla="*/ 564424 w 5283866"/>
              <a:gd name="connsiteY120" fmla="*/ 379393 h 4210442"/>
              <a:gd name="connsiteX121" fmla="*/ 698432 w 5283866"/>
              <a:gd name="connsiteY121" fmla="*/ 398694 h 4210442"/>
              <a:gd name="connsiteX122" fmla="*/ 815067 w 5283866"/>
              <a:gd name="connsiteY122" fmla="*/ 398694 h 4210442"/>
              <a:gd name="connsiteX123" fmla="*/ 705876 w 5283866"/>
              <a:gd name="connsiteY123" fmla="*/ 370568 h 4210442"/>
              <a:gd name="connsiteX124" fmla="*/ 775360 w 5283866"/>
              <a:gd name="connsiteY124" fmla="*/ 345477 h 4210442"/>
              <a:gd name="connsiteX125" fmla="*/ 787493 w 5283866"/>
              <a:gd name="connsiteY125" fmla="*/ 315146 h 4210442"/>
              <a:gd name="connsiteX126" fmla="*/ 819202 w 5283866"/>
              <a:gd name="connsiteY126" fmla="*/ 291709 h 4210442"/>
              <a:gd name="connsiteX127" fmla="*/ 998705 w 5283866"/>
              <a:gd name="connsiteY127" fmla="*/ 303291 h 4210442"/>
              <a:gd name="connsiteX128" fmla="*/ 880139 w 5283866"/>
              <a:gd name="connsiteY128" fmla="*/ 206783 h 4210442"/>
              <a:gd name="connsiteX129" fmla="*/ 804037 w 5283866"/>
              <a:gd name="connsiteY129" fmla="*/ 190790 h 4210442"/>
              <a:gd name="connsiteX130" fmla="*/ 786666 w 5283866"/>
              <a:gd name="connsiteY130" fmla="*/ 149707 h 4210442"/>
              <a:gd name="connsiteX131" fmla="*/ 821960 w 5283866"/>
              <a:gd name="connsiteY131" fmla="*/ 140884 h 4210442"/>
              <a:gd name="connsiteX132" fmla="*/ 997325 w 5283866"/>
              <a:gd name="connsiteY132" fmla="*/ 174800 h 4210442"/>
              <a:gd name="connsiteX133" fmla="*/ 1026829 w 5283866"/>
              <a:gd name="connsiteY133" fmla="*/ 161287 h 4210442"/>
              <a:gd name="connsiteX134" fmla="*/ 696777 w 5283866"/>
              <a:gd name="connsiteY134" fmla="*/ 73604 h 4210442"/>
              <a:gd name="connsiteX135" fmla="*/ 701741 w 5283866"/>
              <a:gd name="connsiteY135" fmla="*/ 50444 h 4210442"/>
              <a:gd name="connsiteX136" fmla="*/ 992362 w 5283866"/>
              <a:gd name="connsiteY136" fmla="*/ 86289 h 4210442"/>
              <a:gd name="connsiteX137" fmla="*/ 806519 w 5283866"/>
              <a:gd name="connsiteY137" fmla="*/ 18183 h 4210442"/>
              <a:gd name="connsiteX138" fmla="*/ 839883 w 5283866"/>
              <a:gd name="connsiteY138" fmla="*/ 18 h 421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Graphic 6" descr="烧瓶">
            <a:extLst>
              <a:ext uri="{FF2B5EF4-FFF2-40B4-BE49-F238E27FC236}">
                <a16:creationId xmlns:a16="http://schemas.microsoft.com/office/drawing/2014/main" id="{CA10FE0A-A9F6-0E9C-7FDC-3631110E71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03833" y="3067496"/>
            <a:ext cx="1307243" cy="1307243"/>
          </a:xfrm>
          <a:prstGeom prst="rect">
            <a:avLst/>
          </a:prstGeom>
        </p:spPr>
      </p:pic>
    </p:spTree>
    <p:extLst>
      <p:ext uri="{BB962C8B-B14F-4D97-AF65-F5344CB8AC3E}">
        <p14:creationId xmlns:p14="http://schemas.microsoft.com/office/powerpoint/2010/main" val="64370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alpha val="12000"/>
          </a:srgbClr>
        </a:solidFill>
        <a:effectLst/>
      </p:bgPr>
    </p:bg>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EC5804BE-AF88-57ED-A3B8-D0A3F1894115}"/>
              </a:ext>
            </a:extLst>
          </p:cNvPr>
          <p:cNvSpPr txBox="1"/>
          <p:nvPr/>
        </p:nvSpPr>
        <p:spPr>
          <a:xfrm>
            <a:off x="2692492" y="5207199"/>
            <a:ext cx="4809283" cy="307777"/>
          </a:xfrm>
          <a:prstGeom prst="rect">
            <a:avLst/>
          </a:prstGeom>
          <a:noFill/>
        </p:spPr>
        <p:txBody>
          <a:bodyPr wrap="square">
            <a:spAutoFit/>
          </a:bodyPr>
          <a:lstStyle/>
          <a:p>
            <a:r>
              <a:rPr lang="en-US" altLang="zh-CN" sz="1400" dirty="0">
                <a:latin typeface="Cambria" panose="02040503050406030204" pitchFamily="18" charset="0"/>
              </a:rPr>
              <a:t>Figure 1: Zeta potential(mV) vs pH for distilled water</a:t>
            </a:r>
          </a:p>
        </p:txBody>
      </p:sp>
      <p:sp>
        <p:nvSpPr>
          <p:cNvPr id="9" name="文本框 8">
            <a:extLst>
              <a:ext uri="{FF2B5EF4-FFF2-40B4-BE49-F238E27FC236}">
                <a16:creationId xmlns:a16="http://schemas.microsoft.com/office/drawing/2014/main" id="{F187FF1E-106C-EABB-B36C-D418A3465146}"/>
              </a:ext>
            </a:extLst>
          </p:cNvPr>
          <p:cNvSpPr txBox="1"/>
          <p:nvPr/>
        </p:nvSpPr>
        <p:spPr>
          <a:xfrm>
            <a:off x="269350" y="233880"/>
            <a:ext cx="1775999" cy="369332"/>
          </a:xfrm>
          <a:prstGeom prst="rect">
            <a:avLst/>
          </a:prstGeom>
          <a:solidFill>
            <a:schemeClr val="accent4">
              <a:lumMod val="60000"/>
              <a:lumOff val="40000"/>
            </a:schemeClr>
          </a:solidFill>
        </p:spPr>
        <p:txBody>
          <a:bodyPr wrap="none" rtlCol="0">
            <a:spAutoFit/>
          </a:bodyPr>
          <a:lstStyle/>
          <a:p>
            <a:r>
              <a:rPr kumimoji="1" lang="en-US" altLang="zh-CN" b="1" dirty="0">
                <a:solidFill>
                  <a:srgbClr val="C00000"/>
                </a:solidFill>
                <a:latin typeface="Cambria" panose="02040503050406030204" pitchFamily="18" charset="0"/>
              </a:rPr>
              <a:t>Distilled Water</a:t>
            </a:r>
            <a:endParaRPr kumimoji="1" lang="zh-CN" altLang="en-US" b="1" dirty="0">
              <a:solidFill>
                <a:srgbClr val="C00000"/>
              </a:solidFill>
              <a:latin typeface="Cambria" panose="02040503050406030204" pitchFamily="18" charset="0"/>
            </a:endParaRPr>
          </a:p>
        </p:txBody>
      </p:sp>
      <p:pic>
        <p:nvPicPr>
          <p:cNvPr id="3" name="图片 2" descr="图表, 折线图&#10;&#10;描述已自动生成">
            <a:extLst>
              <a:ext uri="{FF2B5EF4-FFF2-40B4-BE49-F238E27FC236}">
                <a16:creationId xmlns:a16="http://schemas.microsoft.com/office/drawing/2014/main" id="{0E00DE67-C853-BE91-514F-6852CAF32659}"/>
              </a:ext>
            </a:extLst>
          </p:cNvPr>
          <p:cNvPicPr>
            <a:picLocks noChangeAspect="1"/>
          </p:cNvPicPr>
          <p:nvPr/>
        </p:nvPicPr>
        <p:blipFill>
          <a:blip r:embed="rId2"/>
          <a:stretch>
            <a:fillRect/>
          </a:stretch>
        </p:blipFill>
        <p:spPr>
          <a:xfrm>
            <a:off x="1636287" y="2037003"/>
            <a:ext cx="6023827" cy="3170194"/>
          </a:xfrm>
          <a:prstGeom prst="rect">
            <a:avLst/>
          </a:prstGeom>
        </p:spPr>
      </p:pic>
      <p:sp>
        <p:nvSpPr>
          <p:cNvPr id="5" name="文本框 4">
            <a:extLst>
              <a:ext uri="{FF2B5EF4-FFF2-40B4-BE49-F238E27FC236}">
                <a16:creationId xmlns:a16="http://schemas.microsoft.com/office/drawing/2014/main" id="{AD2DE73F-A226-1881-606F-9A8F2A5A7AB2}"/>
              </a:ext>
            </a:extLst>
          </p:cNvPr>
          <p:cNvSpPr txBox="1"/>
          <p:nvPr/>
        </p:nvSpPr>
        <p:spPr>
          <a:xfrm>
            <a:off x="269349" y="5634719"/>
            <a:ext cx="8558966" cy="791692"/>
          </a:xfrm>
          <a:prstGeom prst="rect">
            <a:avLst/>
          </a:prstGeom>
          <a:noFill/>
        </p:spPr>
        <p:txBody>
          <a:bodyPr wrap="square">
            <a:spAutoFit/>
          </a:bodyPr>
          <a:lstStyle/>
          <a:p>
            <a:pPr marL="342900" indent="-342900" algn="just">
              <a:lnSpc>
                <a:spcPct val="150000"/>
              </a:lnSpc>
              <a:buFont typeface="Wingdings" pitchFamily="2" charset="2"/>
              <a:buChar char=""/>
            </a:pPr>
            <a:r>
              <a:rPr lang="en-US" altLang="zh-CN" sz="1600" kern="100" dirty="0">
                <a:latin typeface="Cambria" panose="02040503050406030204" pitchFamily="18" charset="0"/>
                <a:ea typeface="Arial Unicode MS" panose="020B0604020202020204" pitchFamily="34" charset="-128"/>
                <a:cs typeface="Calibri" panose="020F0502020204030204" pitchFamily="34" charset="0"/>
              </a:rPr>
              <a:t>Figure 1 presents the change of zeta potential in water as a function of solution pH.</a:t>
            </a:r>
            <a:endParaRPr lang="zh-CN" altLang="zh-CN" sz="1600" kern="100" dirty="0">
              <a:latin typeface="DengXian" panose="02010600030101010101" pitchFamily="2" charset="-122"/>
              <a:ea typeface="DengXian" panose="02010600030101010101" pitchFamily="2" charset="-122"/>
              <a:cs typeface="Times New Roman" panose="02020603050405020304" pitchFamily="18" charset="0"/>
            </a:endParaRPr>
          </a:p>
          <a:p>
            <a:pPr marL="342900" indent="-342900" algn="just">
              <a:lnSpc>
                <a:spcPct val="150000"/>
              </a:lnSpc>
              <a:buFont typeface="Wingdings" pitchFamily="2" charset="2"/>
              <a:buChar char=""/>
            </a:pPr>
            <a:r>
              <a:rPr lang="en-US" altLang="zh-CN" sz="1600" kern="100" dirty="0">
                <a:latin typeface="Cambria" panose="02040503050406030204" pitchFamily="18" charset="0"/>
                <a:ea typeface="Arial Unicode MS" panose="020B0604020202020204" pitchFamily="34" charset="-128"/>
                <a:cs typeface="Calibri" panose="020F0502020204030204" pitchFamily="34" charset="0"/>
              </a:rPr>
              <a:t>Zeta potential becomes more negative as pH increases, with no </a:t>
            </a:r>
            <a:r>
              <a:rPr lang="en-US" altLang="zh-CN" sz="1600" i="1" kern="100" dirty="0">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latin typeface="DengXian" panose="02010600030101010101" pitchFamily="2" charset="-122"/>
              <a:ea typeface="DengXian" panose="02010600030101010101" pitchFamily="2" charset="-122"/>
              <a:cs typeface="Times New Roman" panose="02020603050405020304" pitchFamily="18" charset="0"/>
            </a:endParaRPr>
          </a:p>
        </p:txBody>
      </p:sp>
      <p:sp>
        <p:nvSpPr>
          <p:cNvPr id="10" name="文本框 9">
            <a:extLst>
              <a:ext uri="{FF2B5EF4-FFF2-40B4-BE49-F238E27FC236}">
                <a16:creationId xmlns:a16="http://schemas.microsoft.com/office/drawing/2014/main" id="{42A20C6B-D440-1D65-7BD3-4FB7A07A1299}"/>
              </a:ext>
            </a:extLst>
          </p:cNvPr>
          <p:cNvSpPr txBox="1"/>
          <p:nvPr/>
        </p:nvSpPr>
        <p:spPr>
          <a:xfrm>
            <a:off x="269350" y="672817"/>
            <a:ext cx="8558965" cy="1161023"/>
          </a:xfrm>
          <a:prstGeom prst="rect">
            <a:avLst/>
          </a:prstGeom>
          <a:noFill/>
        </p:spPr>
        <p:txBody>
          <a:bodyPr wrap="square">
            <a:spAutoFit/>
          </a:bodyPr>
          <a:lstStyle/>
          <a:p>
            <a:pPr indent="266700" algn="just">
              <a:lnSpc>
                <a:spcPct val="150000"/>
              </a:lnSpc>
              <a:spcBef>
                <a:spcPts val="600"/>
              </a:spcBef>
            </a:pPr>
            <a:r>
              <a:rPr lang="en-US" altLang="zh-CN" sz="1600" kern="100" dirty="0">
                <a:latin typeface="Cambria" panose="02040503050406030204" pitchFamily="18" charset="0"/>
                <a:ea typeface="Arial Unicode MS" panose="020B0604020202020204" pitchFamily="34" charset="-128"/>
                <a:cs typeface="Calibri" panose="020F0502020204030204" pitchFamily="34" charset="0"/>
              </a:rPr>
              <a:t>To evaluate the effect of different metal ions and their concentrations, experiments were conducted with kaolinite in distilled water and two concentrations of five different ions: Ca</a:t>
            </a:r>
            <a:r>
              <a:rPr lang="en-US" altLang="zh-CN" sz="1600" kern="100" baseline="30000" dirty="0">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latin typeface="Cambria" panose="02040503050406030204" pitchFamily="18" charset="0"/>
                <a:ea typeface="Arial Unicode MS" panose="020B0604020202020204" pitchFamily="34" charset="-128"/>
                <a:cs typeface="Calibri" panose="020F0502020204030204" pitchFamily="34" charset="0"/>
              </a:rPr>
              <a:t>, Mg</a:t>
            </a:r>
            <a:r>
              <a:rPr lang="en-US" altLang="zh-CN" sz="1600" kern="100" baseline="30000" dirty="0">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latin typeface="Cambria" panose="02040503050406030204" pitchFamily="18" charset="0"/>
                <a:ea typeface="Arial Unicode MS" panose="020B0604020202020204" pitchFamily="34" charset="-128"/>
                <a:cs typeface="Calibri" panose="020F0502020204030204" pitchFamily="34" charset="0"/>
              </a:rPr>
              <a:t>, Cu</a:t>
            </a:r>
            <a:r>
              <a:rPr lang="en-US" altLang="zh-CN" sz="1600" kern="100" baseline="30000" dirty="0">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latin typeface="Cambria" panose="02040503050406030204" pitchFamily="18" charset="0"/>
                <a:ea typeface="Arial Unicode MS" panose="020B0604020202020204" pitchFamily="34" charset="-128"/>
                <a:cs typeface="Calibri" panose="020F0502020204030204" pitchFamily="34" charset="0"/>
              </a:rPr>
              <a:t>, Pb</a:t>
            </a:r>
            <a:r>
              <a:rPr lang="en-US" altLang="zh-CN" sz="1600" kern="100" baseline="30000" dirty="0">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latin typeface="Cambria" panose="02040503050406030204" pitchFamily="18" charset="0"/>
                <a:ea typeface="Arial Unicode MS" panose="020B0604020202020204" pitchFamily="34" charset="-128"/>
                <a:cs typeface="Calibri" panose="020F0502020204030204" pitchFamily="34" charset="0"/>
              </a:rPr>
              <a:t> and Co</a:t>
            </a:r>
            <a:r>
              <a:rPr lang="en-US" altLang="zh-CN" sz="1600" kern="100" baseline="30000" dirty="0">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latin typeface="Cambria" panose="02040503050406030204" pitchFamily="18" charset="0"/>
                <a:ea typeface="Arial Unicode MS" panose="020B0604020202020204" pitchFamily="34" charset="-128"/>
                <a:cs typeface="Calibri" panose="020F0502020204030204" pitchFamily="34" charset="0"/>
              </a:rPr>
              <a:t>. The results are depicted in the following: </a:t>
            </a:r>
            <a:endParaRPr lang="zh-CN" altLang="zh-CN" sz="1100" kern="100" dirty="0">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55447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alpha val="12000"/>
          </a:srgb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4D77A9D-17F7-44D7-BCFB-6650CE9BD21B}"/>
              </a:ext>
            </a:extLst>
          </p:cNvPr>
          <p:cNvSpPr txBox="1"/>
          <p:nvPr/>
        </p:nvSpPr>
        <p:spPr>
          <a:xfrm>
            <a:off x="1746071" y="4042581"/>
            <a:ext cx="5895699" cy="307777"/>
          </a:xfrm>
          <a:prstGeom prst="rect">
            <a:avLst/>
          </a:prstGeom>
          <a:noFill/>
        </p:spPr>
        <p:txBody>
          <a:bodyPr wrap="square">
            <a:spAutoFit/>
          </a:bodyPr>
          <a:lstStyle/>
          <a:p>
            <a:r>
              <a:rPr lang="en-US" altLang="zh-CN" sz="1400" dirty="0">
                <a:latin typeface="Cambria" panose="02040503050406030204" pitchFamily="18" charset="0"/>
              </a:rPr>
              <a:t> Figure 2: Zeta Potential(mV) vs. pH for kaolinite in 10</a:t>
            </a:r>
            <a:r>
              <a:rPr lang="en-US" altLang="zh-CN" sz="1400" baseline="30000" dirty="0">
                <a:latin typeface="Cambria" panose="02040503050406030204" pitchFamily="18" charset="0"/>
              </a:rPr>
              <a:t>-2</a:t>
            </a:r>
            <a:r>
              <a:rPr lang="en-US" altLang="zh-CN" sz="1400" dirty="0">
                <a:latin typeface="Cambria" panose="02040503050406030204" pitchFamily="18" charset="0"/>
              </a:rPr>
              <a:t>M and 10</a:t>
            </a:r>
            <a:r>
              <a:rPr lang="en-US" altLang="zh-CN" sz="1400" baseline="30000" dirty="0">
                <a:latin typeface="Cambria" panose="02040503050406030204" pitchFamily="18" charset="0"/>
              </a:rPr>
              <a:t>-4</a:t>
            </a:r>
            <a:r>
              <a:rPr lang="en-US" altLang="zh-CN" sz="1400" dirty="0">
                <a:latin typeface="Cambria" panose="02040503050406030204" pitchFamily="18" charset="0"/>
              </a:rPr>
              <a:t>M CaCl</a:t>
            </a:r>
            <a:r>
              <a:rPr lang="en-US" altLang="zh-CN" sz="1400" baseline="-25000" dirty="0">
                <a:latin typeface="Cambria" panose="02040503050406030204" pitchFamily="18" charset="0"/>
              </a:rPr>
              <a:t>2</a:t>
            </a:r>
            <a:endParaRPr lang="zh-CN" altLang="en-US" sz="1400" baseline="-25000" dirty="0">
              <a:latin typeface="Cambria" panose="02040503050406030204" pitchFamily="18" charset="0"/>
            </a:endParaRPr>
          </a:p>
        </p:txBody>
      </p:sp>
      <p:sp>
        <p:nvSpPr>
          <p:cNvPr id="7" name="文本框 6">
            <a:extLst>
              <a:ext uri="{FF2B5EF4-FFF2-40B4-BE49-F238E27FC236}">
                <a16:creationId xmlns:a16="http://schemas.microsoft.com/office/drawing/2014/main" id="{63C95084-6A81-C324-DFD5-1C1BB13D8BD2}"/>
              </a:ext>
            </a:extLst>
          </p:cNvPr>
          <p:cNvSpPr txBox="1"/>
          <p:nvPr/>
        </p:nvSpPr>
        <p:spPr>
          <a:xfrm>
            <a:off x="269346" y="233880"/>
            <a:ext cx="1661032" cy="369332"/>
          </a:xfrm>
          <a:prstGeom prst="rect">
            <a:avLst/>
          </a:prstGeom>
          <a:solidFill>
            <a:schemeClr val="accent4">
              <a:lumMod val="60000"/>
              <a:lumOff val="40000"/>
            </a:schemeClr>
          </a:solidFill>
        </p:spPr>
        <p:txBody>
          <a:bodyPr wrap="none" rtlCol="0">
            <a:spAutoFit/>
          </a:bodyPr>
          <a:lstStyle/>
          <a:p>
            <a:r>
              <a:rPr kumimoji="1" lang="en-US" altLang="zh-CN" b="1" dirty="0">
                <a:solidFill>
                  <a:srgbClr val="C00000"/>
                </a:solidFill>
                <a:latin typeface="Cambria" panose="02040503050406030204" pitchFamily="18" charset="0"/>
              </a:rPr>
              <a:t>CaCl</a:t>
            </a:r>
            <a:r>
              <a:rPr kumimoji="1" lang="en-US" altLang="zh-CN" b="1" baseline="-25000" dirty="0">
                <a:solidFill>
                  <a:srgbClr val="C00000"/>
                </a:solidFill>
                <a:latin typeface="Cambria" panose="02040503050406030204" pitchFamily="18" charset="0"/>
              </a:rPr>
              <a:t>2</a:t>
            </a:r>
            <a:r>
              <a:rPr kumimoji="1" lang="en-US" altLang="zh-CN" b="1" dirty="0">
                <a:solidFill>
                  <a:srgbClr val="C00000"/>
                </a:solidFill>
                <a:latin typeface="Cambria" panose="02040503050406030204" pitchFamily="18" charset="0"/>
              </a:rPr>
              <a:t> solution</a:t>
            </a:r>
            <a:endParaRPr kumimoji="1" lang="zh-CN" altLang="en-US" b="1" dirty="0">
              <a:solidFill>
                <a:srgbClr val="C00000"/>
              </a:solidFill>
              <a:latin typeface="Cambria" panose="02040503050406030204" pitchFamily="18" charset="0"/>
            </a:endParaRPr>
          </a:p>
        </p:txBody>
      </p:sp>
      <p:pic>
        <p:nvPicPr>
          <p:cNvPr id="3" name="图片 2">
            <a:extLst>
              <a:ext uri="{FF2B5EF4-FFF2-40B4-BE49-F238E27FC236}">
                <a16:creationId xmlns:a16="http://schemas.microsoft.com/office/drawing/2014/main" id="{4864A1C8-051F-5A4A-7DD7-6362E114F080}"/>
              </a:ext>
            </a:extLst>
          </p:cNvPr>
          <p:cNvPicPr>
            <a:picLocks noChangeAspect="1"/>
          </p:cNvPicPr>
          <p:nvPr/>
        </p:nvPicPr>
        <p:blipFill>
          <a:blip r:embed="rId2"/>
          <a:stretch>
            <a:fillRect/>
          </a:stretch>
        </p:blipFill>
        <p:spPr>
          <a:xfrm>
            <a:off x="1559749" y="804892"/>
            <a:ext cx="6082021" cy="3237689"/>
          </a:xfrm>
          <a:prstGeom prst="rect">
            <a:avLst/>
          </a:prstGeom>
        </p:spPr>
      </p:pic>
      <p:sp>
        <p:nvSpPr>
          <p:cNvPr id="8" name="文本框 7">
            <a:extLst>
              <a:ext uri="{FF2B5EF4-FFF2-40B4-BE49-F238E27FC236}">
                <a16:creationId xmlns:a16="http://schemas.microsoft.com/office/drawing/2014/main" id="{23445A80-B972-08E3-7080-AB66C726E6B0}"/>
              </a:ext>
            </a:extLst>
          </p:cNvPr>
          <p:cNvSpPr txBox="1"/>
          <p:nvPr/>
        </p:nvSpPr>
        <p:spPr>
          <a:xfrm>
            <a:off x="424602" y="4454069"/>
            <a:ext cx="8294796" cy="1899687"/>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Figure 2 shows the change of zeta potential in different concentrations of CaCl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solution.</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decreases until pH 8 and then increases towards positive. Besides,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curve has two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at around pH 6 and pH 10.</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becomes more negative as the pH goes up. Moreover,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curve does not show any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31519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alpha val="12000"/>
          </a:srgbClr>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7F409DC-7728-0EF5-9FA9-2248BDC6AED8}"/>
              </a:ext>
            </a:extLst>
          </p:cNvPr>
          <p:cNvSpPr txBox="1"/>
          <p:nvPr/>
        </p:nvSpPr>
        <p:spPr>
          <a:xfrm>
            <a:off x="269350" y="233880"/>
            <a:ext cx="1720343" cy="369332"/>
          </a:xfrm>
          <a:prstGeom prst="rect">
            <a:avLst/>
          </a:prstGeom>
          <a:solidFill>
            <a:schemeClr val="accent4">
              <a:lumMod val="60000"/>
              <a:lumOff val="40000"/>
            </a:schemeClr>
          </a:solidFill>
        </p:spPr>
        <p:txBody>
          <a:bodyPr wrap="none" rtlCol="0">
            <a:spAutoFit/>
          </a:bodyPr>
          <a:lstStyle/>
          <a:p>
            <a:r>
              <a:rPr kumimoji="1" lang="en-US" altLang="zh-CN" b="1" dirty="0">
                <a:solidFill>
                  <a:srgbClr val="C00000"/>
                </a:solidFill>
                <a:latin typeface="Cambria" panose="02040503050406030204" pitchFamily="18" charset="0"/>
              </a:rPr>
              <a:t>MgCl</a:t>
            </a:r>
            <a:r>
              <a:rPr kumimoji="1" lang="en-US" altLang="zh-CN" b="1" baseline="-25000" dirty="0">
                <a:solidFill>
                  <a:srgbClr val="C00000"/>
                </a:solidFill>
                <a:latin typeface="Cambria" panose="02040503050406030204" pitchFamily="18" charset="0"/>
              </a:rPr>
              <a:t>2</a:t>
            </a:r>
            <a:r>
              <a:rPr kumimoji="1" lang="en-US" altLang="zh-CN" b="1" dirty="0">
                <a:solidFill>
                  <a:srgbClr val="C00000"/>
                </a:solidFill>
                <a:latin typeface="Cambria" panose="02040503050406030204" pitchFamily="18" charset="0"/>
              </a:rPr>
              <a:t> solution</a:t>
            </a:r>
            <a:endParaRPr kumimoji="1" lang="zh-CN" altLang="en-US" b="1" dirty="0">
              <a:solidFill>
                <a:srgbClr val="C00000"/>
              </a:solidFill>
              <a:latin typeface="Cambria" panose="02040503050406030204" pitchFamily="18" charset="0"/>
            </a:endParaRPr>
          </a:p>
        </p:txBody>
      </p:sp>
      <p:sp>
        <p:nvSpPr>
          <p:cNvPr id="5" name="文本框 4">
            <a:extLst>
              <a:ext uri="{FF2B5EF4-FFF2-40B4-BE49-F238E27FC236}">
                <a16:creationId xmlns:a16="http://schemas.microsoft.com/office/drawing/2014/main" id="{A65D8B04-0B31-E439-2887-66F503DB8257}"/>
              </a:ext>
            </a:extLst>
          </p:cNvPr>
          <p:cNvSpPr txBox="1"/>
          <p:nvPr/>
        </p:nvSpPr>
        <p:spPr>
          <a:xfrm>
            <a:off x="1765970" y="3862442"/>
            <a:ext cx="6620719" cy="307777"/>
          </a:xfrm>
          <a:prstGeom prst="rect">
            <a:avLst/>
          </a:prstGeom>
          <a:noFill/>
        </p:spPr>
        <p:txBody>
          <a:bodyPr wrap="square">
            <a:spAutoFit/>
          </a:bodyPr>
          <a:lstStyle/>
          <a:p>
            <a:r>
              <a:rPr lang="en-US" altLang="zh-CN" sz="1400" dirty="0">
                <a:latin typeface="Cambria" panose="02040503050406030204" pitchFamily="18" charset="0"/>
              </a:rPr>
              <a:t> Figure 3: Zeta Potential(mV) vs. pH for kaolinite in 10</a:t>
            </a:r>
            <a:r>
              <a:rPr lang="en-US" altLang="zh-CN" sz="1400" baseline="30000" dirty="0">
                <a:latin typeface="Cambria" panose="02040503050406030204" pitchFamily="18" charset="0"/>
              </a:rPr>
              <a:t>-2</a:t>
            </a:r>
            <a:r>
              <a:rPr lang="en-US" altLang="zh-CN" sz="1400" dirty="0">
                <a:latin typeface="Cambria" panose="02040503050406030204" pitchFamily="18" charset="0"/>
              </a:rPr>
              <a:t>M and 10</a:t>
            </a:r>
            <a:r>
              <a:rPr lang="en-US" altLang="zh-CN" sz="1400" baseline="30000" dirty="0">
                <a:latin typeface="Cambria" panose="02040503050406030204" pitchFamily="18" charset="0"/>
              </a:rPr>
              <a:t>-4</a:t>
            </a:r>
            <a:r>
              <a:rPr lang="en-US" altLang="zh-CN" sz="1400" dirty="0">
                <a:latin typeface="Cambria" panose="02040503050406030204" pitchFamily="18" charset="0"/>
              </a:rPr>
              <a:t>M MgCl</a:t>
            </a:r>
            <a:r>
              <a:rPr lang="en-US" altLang="zh-CN" sz="1400" baseline="-25000" dirty="0">
                <a:latin typeface="Cambria" panose="02040503050406030204" pitchFamily="18" charset="0"/>
              </a:rPr>
              <a:t>2</a:t>
            </a:r>
            <a:r>
              <a:rPr lang="en-US" altLang="zh-CN" sz="1400" dirty="0">
                <a:latin typeface="Cambria" panose="02040503050406030204" pitchFamily="18" charset="0"/>
              </a:rPr>
              <a:t> </a:t>
            </a:r>
            <a:endParaRPr lang="zh-CN" altLang="en-US" sz="1400" dirty="0">
              <a:latin typeface="Cambria" panose="02040503050406030204" pitchFamily="18" charset="0"/>
            </a:endParaRPr>
          </a:p>
        </p:txBody>
      </p:sp>
      <p:pic>
        <p:nvPicPr>
          <p:cNvPr id="4" name="图片 3">
            <a:extLst>
              <a:ext uri="{FF2B5EF4-FFF2-40B4-BE49-F238E27FC236}">
                <a16:creationId xmlns:a16="http://schemas.microsoft.com/office/drawing/2014/main" id="{23313E48-09B1-E332-730F-A84D2775B137}"/>
              </a:ext>
            </a:extLst>
          </p:cNvPr>
          <p:cNvPicPr>
            <a:picLocks noChangeAspect="1"/>
          </p:cNvPicPr>
          <p:nvPr/>
        </p:nvPicPr>
        <p:blipFill>
          <a:blip r:embed="rId2"/>
          <a:stretch>
            <a:fillRect/>
          </a:stretch>
        </p:blipFill>
        <p:spPr>
          <a:xfrm>
            <a:off x="1765970" y="660689"/>
            <a:ext cx="5946213" cy="3201753"/>
          </a:xfrm>
          <a:prstGeom prst="rect">
            <a:avLst/>
          </a:prstGeom>
        </p:spPr>
      </p:pic>
      <p:sp>
        <p:nvSpPr>
          <p:cNvPr id="8" name="文本框 7">
            <a:extLst>
              <a:ext uri="{FF2B5EF4-FFF2-40B4-BE49-F238E27FC236}">
                <a16:creationId xmlns:a16="http://schemas.microsoft.com/office/drawing/2014/main" id="{71252832-5E25-C56F-75DB-F0A78B777C8B}"/>
              </a:ext>
            </a:extLst>
          </p:cNvPr>
          <p:cNvSpPr txBox="1"/>
          <p:nvPr/>
        </p:nvSpPr>
        <p:spPr>
          <a:xfrm>
            <a:off x="332014" y="4354214"/>
            <a:ext cx="8479972" cy="2269019"/>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Figure 3 demonstrates the change of zeta potential in different concentrations of MgCl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solution.</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shows a decrease around neutral pH, and then an increase towards positive. The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curve has two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at pH 4 and pH 8.5.</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increases around neutral pH, and then decreases at higher pH. The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curve does not show any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68904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30A0">
            <a:alpha val="12000"/>
          </a:srgb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19C2EF48-99F4-DBEE-7652-26347CA0253E}"/>
              </a:ext>
            </a:extLst>
          </p:cNvPr>
          <p:cNvSpPr txBox="1"/>
          <p:nvPr/>
        </p:nvSpPr>
        <p:spPr>
          <a:xfrm>
            <a:off x="269345" y="233880"/>
            <a:ext cx="1673792" cy="369332"/>
          </a:xfrm>
          <a:prstGeom prst="rect">
            <a:avLst/>
          </a:prstGeom>
          <a:solidFill>
            <a:schemeClr val="accent4">
              <a:lumMod val="60000"/>
              <a:lumOff val="40000"/>
            </a:schemeClr>
          </a:solidFill>
        </p:spPr>
        <p:txBody>
          <a:bodyPr wrap="none" rtlCol="0">
            <a:spAutoFit/>
          </a:bodyPr>
          <a:lstStyle/>
          <a:p>
            <a:r>
              <a:rPr kumimoji="1" lang="en-US" altLang="zh-CN" b="1" dirty="0">
                <a:solidFill>
                  <a:srgbClr val="C00000"/>
                </a:solidFill>
                <a:latin typeface="Cambria" panose="02040503050406030204" pitchFamily="18" charset="0"/>
              </a:rPr>
              <a:t>CuCl</a:t>
            </a:r>
            <a:r>
              <a:rPr kumimoji="1" lang="en-US" altLang="zh-CN" b="1" baseline="-25000" dirty="0">
                <a:solidFill>
                  <a:srgbClr val="C00000"/>
                </a:solidFill>
                <a:latin typeface="Cambria" panose="02040503050406030204" pitchFamily="18" charset="0"/>
              </a:rPr>
              <a:t>2</a:t>
            </a:r>
            <a:r>
              <a:rPr kumimoji="1" lang="en-US" altLang="zh-CN" b="1" dirty="0">
                <a:solidFill>
                  <a:srgbClr val="C00000"/>
                </a:solidFill>
                <a:latin typeface="Cambria" panose="02040503050406030204" pitchFamily="18" charset="0"/>
              </a:rPr>
              <a:t> solution</a:t>
            </a:r>
            <a:endParaRPr kumimoji="1" lang="zh-CN" altLang="en-US" b="1" dirty="0">
              <a:solidFill>
                <a:srgbClr val="C00000"/>
              </a:solidFill>
              <a:latin typeface="Cambria" panose="02040503050406030204" pitchFamily="18" charset="0"/>
            </a:endParaRPr>
          </a:p>
        </p:txBody>
      </p:sp>
      <p:sp>
        <p:nvSpPr>
          <p:cNvPr id="6" name="文本框 5">
            <a:extLst>
              <a:ext uri="{FF2B5EF4-FFF2-40B4-BE49-F238E27FC236}">
                <a16:creationId xmlns:a16="http://schemas.microsoft.com/office/drawing/2014/main" id="{88803796-11FC-0705-D237-79DD9DD24203}"/>
              </a:ext>
            </a:extLst>
          </p:cNvPr>
          <p:cNvSpPr txBox="1"/>
          <p:nvPr/>
        </p:nvSpPr>
        <p:spPr>
          <a:xfrm>
            <a:off x="1969951" y="3940900"/>
            <a:ext cx="5816963" cy="307777"/>
          </a:xfrm>
          <a:prstGeom prst="rect">
            <a:avLst/>
          </a:prstGeom>
          <a:noFill/>
        </p:spPr>
        <p:txBody>
          <a:bodyPr wrap="square">
            <a:spAutoFit/>
          </a:bodyPr>
          <a:lstStyle/>
          <a:p>
            <a:r>
              <a:rPr lang="en-US" altLang="zh-CN" sz="1400" dirty="0">
                <a:latin typeface="Cambria" panose="02040503050406030204" pitchFamily="18" charset="0"/>
                <a:ea typeface="Arial Unicode MS" panose="020B0604020202020204" pitchFamily="34" charset="-128"/>
                <a:cs typeface="Calibri" panose="020F0502020204030204" pitchFamily="34" charset="0"/>
              </a:rPr>
              <a:t>Figure 4: Zeta Potential(mV) vs. pH for kaolinite in 10</a:t>
            </a:r>
            <a:r>
              <a:rPr lang="en-US" altLang="zh-CN" sz="1400" baseline="30000" dirty="0">
                <a:latin typeface="Cambria" panose="02040503050406030204" pitchFamily="18" charset="0"/>
                <a:ea typeface="Arial Unicode MS" panose="020B0604020202020204" pitchFamily="34" charset="-128"/>
                <a:cs typeface="Calibri" panose="020F0502020204030204" pitchFamily="34" charset="0"/>
              </a:rPr>
              <a:t>-2</a:t>
            </a:r>
            <a:r>
              <a:rPr lang="en-US" altLang="zh-CN" sz="1400" dirty="0">
                <a:latin typeface="Cambria" panose="02040503050406030204" pitchFamily="18" charset="0"/>
                <a:ea typeface="Arial Unicode MS" panose="020B0604020202020204" pitchFamily="34" charset="-128"/>
                <a:cs typeface="Calibri" panose="020F0502020204030204" pitchFamily="34" charset="0"/>
              </a:rPr>
              <a:t>M and 10</a:t>
            </a:r>
            <a:r>
              <a:rPr lang="en-US" altLang="zh-CN" sz="1400" baseline="30000" dirty="0">
                <a:latin typeface="Cambria" panose="02040503050406030204" pitchFamily="18" charset="0"/>
                <a:ea typeface="Arial Unicode MS" panose="020B0604020202020204" pitchFamily="34" charset="-128"/>
                <a:cs typeface="Calibri" panose="020F0502020204030204" pitchFamily="34" charset="0"/>
              </a:rPr>
              <a:t>-4</a:t>
            </a:r>
            <a:r>
              <a:rPr lang="en-US" altLang="zh-CN" sz="1400" dirty="0">
                <a:latin typeface="Cambria" panose="02040503050406030204" pitchFamily="18" charset="0"/>
                <a:ea typeface="Arial Unicode MS" panose="020B0604020202020204" pitchFamily="34" charset="-128"/>
                <a:cs typeface="Calibri" panose="020F0502020204030204" pitchFamily="34" charset="0"/>
              </a:rPr>
              <a:t>M CuCl</a:t>
            </a:r>
            <a:r>
              <a:rPr lang="en-US" altLang="zh-CN" sz="1400" baseline="-25000" dirty="0">
                <a:latin typeface="Cambria" panose="02040503050406030204" pitchFamily="18" charset="0"/>
                <a:ea typeface="Arial Unicode MS" panose="020B0604020202020204" pitchFamily="34" charset="-128"/>
                <a:cs typeface="Calibri" panose="020F0502020204030204" pitchFamily="34" charset="0"/>
              </a:rPr>
              <a:t>2</a:t>
            </a:r>
            <a:r>
              <a:rPr lang="zh-CN" altLang="zh-CN" sz="1400" dirty="0"/>
              <a:t> </a:t>
            </a:r>
            <a:endParaRPr lang="zh-CN" altLang="en-US" sz="1400" dirty="0"/>
          </a:p>
        </p:txBody>
      </p:sp>
      <p:pic>
        <p:nvPicPr>
          <p:cNvPr id="3" name="图片 2">
            <a:extLst>
              <a:ext uri="{FF2B5EF4-FFF2-40B4-BE49-F238E27FC236}">
                <a16:creationId xmlns:a16="http://schemas.microsoft.com/office/drawing/2014/main" id="{670E4ED1-6E36-644F-E2C4-A4358E9B7BC8}"/>
              </a:ext>
            </a:extLst>
          </p:cNvPr>
          <p:cNvPicPr>
            <a:picLocks noChangeAspect="1"/>
          </p:cNvPicPr>
          <p:nvPr/>
        </p:nvPicPr>
        <p:blipFill>
          <a:blip r:embed="rId2"/>
          <a:stretch>
            <a:fillRect/>
          </a:stretch>
        </p:blipFill>
        <p:spPr>
          <a:xfrm>
            <a:off x="1832065" y="829311"/>
            <a:ext cx="5954849" cy="3097165"/>
          </a:xfrm>
          <a:prstGeom prst="rect">
            <a:avLst/>
          </a:prstGeom>
        </p:spPr>
      </p:pic>
      <p:sp>
        <p:nvSpPr>
          <p:cNvPr id="7" name="文本框 6">
            <a:extLst>
              <a:ext uri="{FF2B5EF4-FFF2-40B4-BE49-F238E27FC236}">
                <a16:creationId xmlns:a16="http://schemas.microsoft.com/office/drawing/2014/main" id="{FFC21FEF-2D68-7AFC-641B-7A1C6B509EB7}"/>
              </a:ext>
            </a:extLst>
          </p:cNvPr>
          <p:cNvSpPr txBox="1"/>
          <p:nvPr/>
        </p:nvSpPr>
        <p:spPr>
          <a:xfrm>
            <a:off x="288471" y="4328416"/>
            <a:ext cx="8567057" cy="2269019"/>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Figure 4 presents the change of zeta potential in different concentrations of CuCl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solution.</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CuCl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shows a decrease around pH 3, then an increase until neutral pH, finally a decrease in higher pH. The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CuCl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curve has three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at pH 2.8, pH 3.2 and pH 11.</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CuCl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becomes more negative as the pH increases, and it doesn’t have any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21232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alpha val="12000"/>
          </a:srgb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03C1B1D-2648-981E-54F6-77C0D4738726}"/>
              </a:ext>
            </a:extLst>
          </p:cNvPr>
          <p:cNvSpPr txBox="1"/>
          <p:nvPr/>
        </p:nvSpPr>
        <p:spPr>
          <a:xfrm>
            <a:off x="269349" y="233880"/>
            <a:ext cx="2076209" cy="369332"/>
          </a:xfrm>
          <a:prstGeom prst="rect">
            <a:avLst/>
          </a:prstGeom>
          <a:solidFill>
            <a:schemeClr val="accent4">
              <a:lumMod val="60000"/>
              <a:lumOff val="40000"/>
            </a:schemeClr>
          </a:solidFill>
        </p:spPr>
        <p:txBody>
          <a:bodyPr wrap="none" rtlCol="0">
            <a:spAutoFit/>
          </a:bodyPr>
          <a:lstStyle/>
          <a:p>
            <a:r>
              <a:rPr kumimoji="1" lang="en-US" altLang="zh-CN" b="1" dirty="0">
                <a:solidFill>
                  <a:srgbClr val="C00000"/>
                </a:solidFill>
                <a:latin typeface="Cambria" panose="02040503050406030204" pitchFamily="18" charset="0"/>
              </a:rPr>
              <a:t>Pb(NO</a:t>
            </a:r>
            <a:r>
              <a:rPr kumimoji="1" lang="en-US" altLang="zh-CN" b="1" baseline="-25000" dirty="0">
                <a:solidFill>
                  <a:srgbClr val="C00000"/>
                </a:solidFill>
                <a:latin typeface="Cambria" panose="02040503050406030204" pitchFamily="18" charset="0"/>
              </a:rPr>
              <a:t>3</a:t>
            </a:r>
            <a:r>
              <a:rPr kumimoji="1" lang="en-US" altLang="zh-CN" b="1" dirty="0">
                <a:solidFill>
                  <a:srgbClr val="C00000"/>
                </a:solidFill>
                <a:latin typeface="Cambria" panose="02040503050406030204" pitchFamily="18" charset="0"/>
              </a:rPr>
              <a:t>)</a:t>
            </a:r>
            <a:r>
              <a:rPr kumimoji="1" lang="en-US" altLang="zh-CN" b="1" baseline="-25000" dirty="0">
                <a:solidFill>
                  <a:srgbClr val="C00000"/>
                </a:solidFill>
                <a:latin typeface="Cambria" panose="02040503050406030204" pitchFamily="18" charset="0"/>
              </a:rPr>
              <a:t>2</a:t>
            </a:r>
            <a:r>
              <a:rPr kumimoji="1" lang="en-US" altLang="zh-CN" b="1" dirty="0">
                <a:solidFill>
                  <a:srgbClr val="C00000"/>
                </a:solidFill>
                <a:latin typeface="Cambria" panose="02040503050406030204" pitchFamily="18" charset="0"/>
              </a:rPr>
              <a:t> solution</a:t>
            </a:r>
            <a:endParaRPr kumimoji="1" lang="zh-CN" altLang="en-US" b="1" dirty="0">
              <a:solidFill>
                <a:srgbClr val="C00000"/>
              </a:solidFill>
              <a:latin typeface="Cambria" panose="02040503050406030204" pitchFamily="18" charset="0"/>
            </a:endParaRPr>
          </a:p>
        </p:txBody>
      </p:sp>
      <p:sp>
        <p:nvSpPr>
          <p:cNvPr id="5" name="文本框 4">
            <a:extLst>
              <a:ext uri="{FF2B5EF4-FFF2-40B4-BE49-F238E27FC236}">
                <a16:creationId xmlns:a16="http://schemas.microsoft.com/office/drawing/2014/main" id="{DA609836-2FAC-6BEC-85FE-7C41C971F348}"/>
              </a:ext>
            </a:extLst>
          </p:cNvPr>
          <p:cNvSpPr txBox="1"/>
          <p:nvPr/>
        </p:nvSpPr>
        <p:spPr>
          <a:xfrm>
            <a:off x="1661967" y="3991904"/>
            <a:ext cx="6077776" cy="307777"/>
          </a:xfrm>
          <a:prstGeom prst="rect">
            <a:avLst/>
          </a:prstGeom>
          <a:noFill/>
        </p:spPr>
        <p:txBody>
          <a:bodyPr wrap="square">
            <a:spAutoFit/>
          </a:bodyPr>
          <a:lstStyle/>
          <a:p>
            <a:r>
              <a:rPr lang="en-US" altLang="zh-CN" sz="1400" dirty="0">
                <a:latin typeface="Cambria" panose="02040503050406030204" pitchFamily="18" charset="0"/>
                <a:ea typeface="Arial Unicode MS" panose="020B0604020202020204" pitchFamily="34" charset="-128"/>
                <a:cs typeface="Calibri" panose="020F0502020204030204" pitchFamily="34" charset="0"/>
              </a:rPr>
              <a:t>Figure 5: Zeta Potential(mV) vs. pH for kaolinite in 10</a:t>
            </a:r>
            <a:r>
              <a:rPr lang="en-US" altLang="zh-CN" sz="1400" baseline="30000" dirty="0">
                <a:latin typeface="Cambria" panose="02040503050406030204" pitchFamily="18" charset="0"/>
                <a:ea typeface="Arial Unicode MS" panose="020B0604020202020204" pitchFamily="34" charset="-128"/>
                <a:cs typeface="Calibri" panose="020F0502020204030204" pitchFamily="34" charset="0"/>
              </a:rPr>
              <a:t>-2</a:t>
            </a:r>
            <a:r>
              <a:rPr lang="en-US" altLang="zh-CN" sz="1400" dirty="0">
                <a:latin typeface="Cambria" panose="02040503050406030204" pitchFamily="18" charset="0"/>
                <a:ea typeface="Arial Unicode MS" panose="020B0604020202020204" pitchFamily="34" charset="-128"/>
                <a:cs typeface="Calibri" panose="020F0502020204030204" pitchFamily="34" charset="0"/>
              </a:rPr>
              <a:t>M and 10</a:t>
            </a:r>
            <a:r>
              <a:rPr lang="en-US" altLang="zh-CN" sz="1400" baseline="30000" dirty="0">
                <a:latin typeface="Cambria" panose="02040503050406030204" pitchFamily="18" charset="0"/>
                <a:ea typeface="Arial Unicode MS" panose="020B0604020202020204" pitchFamily="34" charset="-128"/>
                <a:cs typeface="Calibri" panose="020F0502020204030204" pitchFamily="34" charset="0"/>
              </a:rPr>
              <a:t>-4</a:t>
            </a:r>
            <a:r>
              <a:rPr lang="en-US" altLang="zh-CN" sz="1400" dirty="0">
                <a:latin typeface="Cambria" panose="02040503050406030204" pitchFamily="18" charset="0"/>
                <a:ea typeface="Arial Unicode MS" panose="020B0604020202020204" pitchFamily="34" charset="-128"/>
                <a:cs typeface="Calibri" panose="020F0502020204030204" pitchFamily="34" charset="0"/>
              </a:rPr>
              <a:t>M Pb(NO</a:t>
            </a:r>
            <a:r>
              <a:rPr lang="en-US" altLang="zh-CN" sz="1400" baseline="-25000" dirty="0">
                <a:latin typeface="Cambria" panose="02040503050406030204" pitchFamily="18" charset="0"/>
                <a:ea typeface="Arial Unicode MS" panose="020B0604020202020204" pitchFamily="34" charset="-128"/>
                <a:cs typeface="Calibri" panose="020F0502020204030204" pitchFamily="34" charset="0"/>
              </a:rPr>
              <a:t>3</a:t>
            </a:r>
            <a:r>
              <a:rPr lang="en-US" altLang="zh-CN" sz="1400" dirty="0">
                <a:latin typeface="Cambria" panose="02040503050406030204" pitchFamily="18" charset="0"/>
                <a:ea typeface="Arial Unicode MS" panose="020B0604020202020204" pitchFamily="34" charset="-128"/>
                <a:cs typeface="Calibri" panose="020F0502020204030204" pitchFamily="34" charset="0"/>
              </a:rPr>
              <a:t>)</a:t>
            </a:r>
            <a:r>
              <a:rPr lang="en-US" altLang="zh-CN" sz="1400" baseline="-25000" dirty="0">
                <a:latin typeface="Cambria" panose="02040503050406030204" pitchFamily="18" charset="0"/>
                <a:ea typeface="Arial Unicode MS" panose="020B0604020202020204" pitchFamily="34" charset="-128"/>
                <a:cs typeface="Calibri" panose="020F0502020204030204" pitchFamily="34" charset="0"/>
              </a:rPr>
              <a:t>2</a:t>
            </a:r>
            <a:r>
              <a:rPr lang="zh-CN" altLang="zh-CN" sz="1400" dirty="0"/>
              <a:t> </a:t>
            </a:r>
            <a:endParaRPr lang="zh-CN" altLang="en-US" sz="1400" dirty="0"/>
          </a:p>
        </p:txBody>
      </p:sp>
      <p:pic>
        <p:nvPicPr>
          <p:cNvPr id="4" name="图片 3" descr="图表, 折线图&#10;&#10;描述已自动生成">
            <a:extLst>
              <a:ext uri="{FF2B5EF4-FFF2-40B4-BE49-F238E27FC236}">
                <a16:creationId xmlns:a16="http://schemas.microsoft.com/office/drawing/2014/main" id="{B8073FF0-6503-5E81-63E1-CBFBC85CEA47}"/>
              </a:ext>
            </a:extLst>
          </p:cNvPr>
          <p:cNvPicPr>
            <a:picLocks noChangeAspect="1"/>
          </p:cNvPicPr>
          <p:nvPr/>
        </p:nvPicPr>
        <p:blipFill>
          <a:blip r:embed="rId2"/>
          <a:stretch>
            <a:fillRect/>
          </a:stretch>
        </p:blipFill>
        <p:spPr>
          <a:xfrm>
            <a:off x="1545409" y="798604"/>
            <a:ext cx="6194334" cy="3151797"/>
          </a:xfrm>
          <a:prstGeom prst="rect">
            <a:avLst/>
          </a:prstGeom>
        </p:spPr>
      </p:pic>
      <p:sp>
        <p:nvSpPr>
          <p:cNvPr id="8" name="文本框 7">
            <a:extLst>
              <a:ext uri="{FF2B5EF4-FFF2-40B4-BE49-F238E27FC236}">
                <a16:creationId xmlns:a16="http://schemas.microsoft.com/office/drawing/2014/main" id="{72F5867A-2107-3204-954C-7D5184CD6BCE}"/>
              </a:ext>
            </a:extLst>
          </p:cNvPr>
          <p:cNvSpPr txBox="1"/>
          <p:nvPr/>
        </p:nvSpPr>
        <p:spPr>
          <a:xfrm>
            <a:off x="283030" y="4559600"/>
            <a:ext cx="8610600" cy="1899687"/>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Figure 5 shows the change of zeta potential in different concentrations of Pb(NO</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3</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solution.</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Pb(NO</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3</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becomes more positive as the pH increases, and it doesn’t have any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Pb(NO</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3</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decreases to the lowest point at -50mV, and then increases around pH. The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Pb(NO</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3</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curve also has no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39028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alpha val="12000"/>
          </a:srgb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EDAAC75-B5DB-09F4-F07F-3AC609747194}"/>
              </a:ext>
            </a:extLst>
          </p:cNvPr>
          <p:cNvSpPr txBox="1"/>
          <p:nvPr/>
        </p:nvSpPr>
        <p:spPr>
          <a:xfrm>
            <a:off x="269345" y="233880"/>
            <a:ext cx="1667444" cy="369332"/>
          </a:xfrm>
          <a:prstGeom prst="rect">
            <a:avLst/>
          </a:prstGeom>
          <a:solidFill>
            <a:schemeClr val="accent4">
              <a:lumMod val="60000"/>
              <a:lumOff val="40000"/>
            </a:schemeClr>
          </a:solidFill>
        </p:spPr>
        <p:txBody>
          <a:bodyPr wrap="none" rtlCol="0">
            <a:spAutoFit/>
          </a:bodyPr>
          <a:lstStyle/>
          <a:p>
            <a:r>
              <a:rPr kumimoji="1" lang="en-US" altLang="zh-CN" b="1" dirty="0">
                <a:solidFill>
                  <a:srgbClr val="C00000"/>
                </a:solidFill>
                <a:latin typeface="Cambria" panose="02040503050406030204" pitchFamily="18" charset="0"/>
              </a:rPr>
              <a:t>CoCl</a:t>
            </a:r>
            <a:r>
              <a:rPr kumimoji="1" lang="en-US" altLang="zh-CN" b="1" baseline="-25000" dirty="0">
                <a:solidFill>
                  <a:srgbClr val="C00000"/>
                </a:solidFill>
                <a:latin typeface="Cambria" panose="02040503050406030204" pitchFamily="18" charset="0"/>
              </a:rPr>
              <a:t>2</a:t>
            </a:r>
            <a:r>
              <a:rPr kumimoji="1" lang="en-US" altLang="zh-CN" b="1" dirty="0">
                <a:solidFill>
                  <a:srgbClr val="C00000"/>
                </a:solidFill>
                <a:latin typeface="Cambria" panose="02040503050406030204" pitchFamily="18" charset="0"/>
              </a:rPr>
              <a:t> solution</a:t>
            </a:r>
            <a:endParaRPr kumimoji="1" lang="zh-CN" altLang="en-US" b="1" dirty="0">
              <a:solidFill>
                <a:srgbClr val="C00000"/>
              </a:solidFill>
              <a:latin typeface="Cambria" panose="02040503050406030204" pitchFamily="18" charset="0"/>
            </a:endParaRPr>
          </a:p>
        </p:txBody>
      </p:sp>
      <p:sp>
        <p:nvSpPr>
          <p:cNvPr id="5" name="文本框 4">
            <a:extLst>
              <a:ext uri="{FF2B5EF4-FFF2-40B4-BE49-F238E27FC236}">
                <a16:creationId xmlns:a16="http://schemas.microsoft.com/office/drawing/2014/main" id="{01E24DBF-D883-4B58-313E-ACAD5F9BC298}"/>
              </a:ext>
            </a:extLst>
          </p:cNvPr>
          <p:cNvSpPr txBox="1"/>
          <p:nvPr/>
        </p:nvSpPr>
        <p:spPr>
          <a:xfrm>
            <a:off x="1675196" y="4076835"/>
            <a:ext cx="6621209" cy="307777"/>
          </a:xfrm>
          <a:prstGeom prst="rect">
            <a:avLst/>
          </a:prstGeom>
          <a:noFill/>
        </p:spPr>
        <p:txBody>
          <a:bodyPr wrap="square">
            <a:spAutoFit/>
          </a:bodyPr>
          <a:lstStyle/>
          <a:p>
            <a:r>
              <a:rPr lang="en-US" altLang="zh-CN" sz="1400" kern="100" dirty="0">
                <a:latin typeface="Cambria" panose="02040503050406030204" pitchFamily="18" charset="0"/>
                <a:ea typeface="Arial Unicode MS" panose="020B0604020202020204" pitchFamily="34" charset="-128"/>
                <a:cs typeface="Calibri" panose="020F0502020204030204" pitchFamily="34" charset="0"/>
              </a:rPr>
              <a:t> Figure 6: Zeta Potential(mV) vs. pH for kaolinite in 10</a:t>
            </a:r>
            <a:r>
              <a:rPr lang="en-US" altLang="zh-CN" sz="1400" kern="100" baseline="30000" dirty="0">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latin typeface="Cambria" panose="02040503050406030204" pitchFamily="18" charset="0"/>
                <a:ea typeface="Arial Unicode MS" panose="020B0604020202020204" pitchFamily="34" charset="-128"/>
                <a:cs typeface="Calibri" panose="020F0502020204030204" pitchFamily="34" charset="0"/>
              </a:rPr>
              <a:t>M and 10</a:t>
            </a:r>
            <a:r>
              <a:rPr lang="en-US" altLang="zh-CN" sz="1400" kern="100" baseline="30000" dirty="0">
                <a:latin typeface="Cambria" panose="02040503050406030204" pitchFamily="18" charset="0"/>
                <a:ea typeface="Arial Unicode MS" panose="020B0604020202020204" pitchFamily="34" charset="-128"/>
                <a:cs typeface="Calibri" panose="020F0502020204030204" pitchFamily="34" charset="0"/>
              </a:rPr>
              <a:t>-4</a:t>
            </a:r>
            <a:r>
              <a:rPr lang="en-US" altLang="zh-CN" sz="1400" kern="100" dirty="0">
                <a:latin typeface="Cambria" panose="02040503050406030204" pitchFamily="18" charset="0"/>
                <a:ea typeface="Arial Unicode MS" panose="020B0604020202020204" pitchFamily="34" charset="-128"/>
                <a:cs typeface="Calibri" panose="020F0502020204030204" pitchFamily="34" charset="0"/>
              </a:rPr>
              <a:t>M CoCl</a:t>
            </a:r>
            <a:r>
              <a:rPr lang="en-US" altLang="zh-CN" sz="1400" kern="100" baseline="-25000" dirty="0">
                <a:latin typeface="Cambria" panose="02040503050406030204" pitchFamily="18" charset="0"/>
                <a:ea typeface="Arial Unicode MS" panose="020B0604020202020204" pitchFamily="34" charset="-128"/>
                <a:cs typeface="Calibri" panose="020F0502020204030204" pitchFamily="34" charset="0"/>
              </a:rPr>
              <a:t>2</a:t>
            </a:r>
            <a:endParaRPr lang="zh-CN" altLang="en-US" sz="1400" dirty="0"/>
          </a:p>
        </p:txBody>
      </p:sp>
      <p:pic>
        <p:nvPicPr>
          <p:cNvPr id="4" name="图片 3" descr="图表, 折线图&#10;&#10;描述已自动生成">
            <a:extLst>
              <a:ext uri="{FF2B5EF4-FFF2-40B4-BE49-F238E27FC236}">
                <a16:creationId xmlns:a16="http://schemas.microsoft.com/office/drawing/2014/main" id="{C23D39A7-8AC5-1BDE-2C02-657FC2E9BC36}"/>
              </a:ext>
            </a:extLst>
          </p:cNvPr>
          <p:cNvPicPr>
            <a:picLocks noChangeAspect="1"/>
          </p:cNvPicPr>
          <p:nvPr/>
        </p:nvPicPr>
        <p:blipFill>
          <a:blip r:embed="rId2"/>
          <a:stretch>
            <a:fillRect/>
          </a:stretch>
        </p:blipFill>
        <p:spPr>
          <a:xfrm>
            <a:off x="1521188" y="861599"/>
            <a:ext cx="6098812" cy="3213882"/>
          </a:xfrm>
          <a:prstGeom prst="rect">
            <a:avLst/>
          </a:prstGeom>
        </p:spPr>
      </p:pic>
      <p:sp>
        <p:nvSpPr>
          <p:cNvPr id="8" name="文本框 7">
            <a:extLst>
              <a:ext uri="{FF2B5EF4-FFF2-40B4-BE49-F238E27FC236}">
                <a16:creationId xmlns:a16="http://schemas.microsoft.com/office/drawing/2014/main" id="{0EF26716-4E5A-153C-B2A8-CB740D9152E2}"/>
              </a:ext>
            </a:extLst>
          </p:cNvPr>
          <p:cNvSpPr txBox="1"/>
          <p:nvPr/>
        </p:nvSpPr>
        <p:spPr>
          <a:xfrm>
            <a:off x="269345" y="4562468"/>
            <a:ext cx="8635169" cy="1899687"/>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Figure 6 demonstrates the change of zeta potential in different concentrations of CoCl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solution.</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CoCl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shows a decrease at lower pH, and then an increase until pH 8, finally decrease at higher pH. The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CoCl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curve has two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around pH 3 and pH 5.5. </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CoCl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declines as the pH increases, with no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072145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alpha val="12000"/>
          </a:srgb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8EA8A1C-715A-8A42-1BFE-5EC8F2134959}"/>
              </a:ext>
            </a:extLst>
          </p:cNvPr>
          <p:cNvSpPr txBox="1"/>
          <p:nvPr/>
        </p:nvSpPr>
        <p:spPr>
          <a:xfrm>
            <a:off x="269345" y="233880"/>
            <a:ext cx="2815194" cy="369332"/>
          </a:xfrm>
          <a:prstGeom prst="rect">
            <a:avLst/>
          </a:prstGeom>
          <a:solidFill>
            <a:schemeClr val="accent4">
              <a:lumMod val="60000"/>
              <a:lumOff val="40000"/>
            </a:schemeClr>
          </a:solidFill>
        </p:spPr>
        <p:txBody>
          <a:bodyPr wrap="none" rtlCol="0">
            <a:spAutoFit/>
          </a:bodyPr>
          <a:lstStyle/>
          <a:p>
            <a:r>
              <a:rPr kumimoji="1" lang="en-US" altLang="zh-CN" b="1" dirty="0">
                <a:solidFill>
                  <a:srgbClr val="C00000"/>
                </a:solidFill>
                <a:latin typeface="Cambria" panose="02040503050406030204" pitchFamily="18" charset="0"/>
              </a:rPr>
              <a:t>Comparison---10</a:t>
            </a:r>
            <a:r>
              <a:rPr kumimoji="1" lang="en-US" altLang="zh-CN" b="1" baseline="30000" dirty="0">
                <a:solidFill>
                  <a:srgbClr val="C00000"/>
                </a:solidFill>
                <a:latin typeface="Cambria" panose="02040503050406030204" pitchFamily="18" charset="0"/>
              </a:rPr>
              <a:t>-2</a:t>
            </a:r>
            <a:r>
              <a:rPr kumimoji="1" lang="en-US" altLang="zh-CN" b="1" dirty="0">
                <a:solidFill>
                  <a:srgbClr val="C00000"/>
                </a:solidFill>
                <a:latin typeface="Cambria" panose="02040503050406030204" pitchFamily="18" charset="0"/>
              </a:rPr>
              <a:t>M ions</a:t>
            </a:r>
            <a:endParaRPr kumimoji="1" lang="zh-CN" altLang="en-US" b="1" dirty="0">
              <a:solidFill>
                <a:srgbClr val="C00000"/>
              </a:solidFill>
              <a:latin typeface="Cambria" panose="02040503050406030204" pitchFamily="18" charset="0"/>
            </a:endParaRPr>
          </a:p>
        </p:txBody>
      </p:sp>
      <p:sp>
        <p:nvSpPr>
          <p:cNvPr id="7" name="文本框 6">
            <a:extLst>
              <a:ext uri="{FF2B5EF4-FFF2-40B4-BE49-F238E27FC236}">
                <a16:creationId xmlns:a16="http://schemas.microsoft.com/office/drawing/2014/main" id="{25602266-1A54-0294-50D3-037C43214FEE}"/>
              </a:ext>
            </a:extLst>
          </p:cNvPr>
          <p:cNvSpPr txBox="1"/>
          <p:nvPr/>
        </p:nvSpPr>
        <p:spPr>
          <a:xfrm>
            <a:off x="359229" y="1373328"/>
            <a:ext cx="2725310" cy="893450"/>
          </a:xfrm>
          <a:prstGeom prst="rect">
            <a:avLst/>
          </a:prstGeom>
          <a:noFill/>
        </p:spPr>
        <p:txBody>
          <a:bodyPr wrap="square">
            <a:spAutoFit/>
          </a:bodyPr>
          <a:lstStyle/>
          <a:p>
            <a:pPr algn="ctr">
              <a:lnSpc>
                <a:spcPct val="150000"/>
              </a:lnSpc>
            </a:pPr>
            <a:r>
              <a:rPr lang="en-US" altLang="zh-CN" sz="1200" kern="100" dirty="0">
                <a:latin typeface="Cambria" panose="02040503050406030204" pitchFamily="18" charset="0"/>
                <a:ea typeface="Arial Unicode MS" panose="020B0604020202020204" pitchFamily="34" charset="-128"/>
                <a:cs typeface="Calibri" panose="020F0502020204030204" pitchFamily="34" charset="0"/>
              </a:rPr>
              <a:t> Figure 7: Comparison of zeta potential vs. pH for kaolinite in distilled water and salt solutions at 10</a:t>
            </a:r>
            <a:r>
              <a:rPr lang="en-US" altLang="zh-CN" sz="1200" kern="100" baseline="30000" dirty="0">
                <a:latin typeface="Cambria" panose="02040503050406030204" pitchFamily="18" charset="0"/>
                <a:ea typeface="Arial Unicode MS" panose="020B0604020202020204" pitchFamily="34" charset="-128"/>
                <a:cs typeface="Calibri" panose="020F0502020204030204" pitchFamily="34" charset="0"/>
              </a:rPr>
              <a:t>-2 </a:t>
            </a:r>
            <a:r>
              <a:rPr lang="en-US" altLang="zh-CN" sz="1200" kern="100" dirty="0">
                <a:latin typeface="Cambria" panose="02040503050406030204" pitchFamily="18" charset="0"/>
                <a:ea typeface="Arial Unicode MS" panose="020B0604020202020204" pitchFamily="34" charset="-128"/>
                <a:cs typeface="Calibri" panose="020F0502020204030204" pitchFamily="34" charset="0"/>
              </a:rPr>
              <a:t>M</a:t>
            </a:r>
            <a:endParaRPr lang="zh-CN" altLang="en-US" sz="1200" dirty="0"/>
          </a:p>
        </p:txBody>
      </p:sp>
      <p:pic>
        <p:nvPicPr>
          <p:cNvPr id="4" name="图片 3">
            <a:extLst>
              <a:ext uri="{FF2B5EF4-FFF2-40B4-BE49-F238E27FC236}">
                <a16:creationId xmlns:a16="http://schemas.microsoft.com/office/drawing/2014/main" id="{F924067D-B788-9993-163C-664FB8B91328}"/>
              </a:ext>
            </a:extLst>
          </p:cNvPr>
          <p:cNvPicPr>
            <a:picLocks noChangeAspect="1"/>
          </p:cNvPicPr>
          <p:nvPr/>
        </p:nvPicPr>
        <p:blipFill>
          <a:blip r:embed="rId2"/>
          <a:stretch>
            <a:fillRect/>
          </a:stretch>
        </p:blipFill>
        <p:spPr>
          <a:xfrm>
            <a:off x="3253590" y="212108"/>
            <a:ext cx="5723802" cy="3215890"/>
          </a:xfrm>
          <a:prstGeom prst="rect">
            <a:avLst/>
          </a:prstGeom>
        </p:spPr>
      </p:pic>
      <p:sp>
        <p:nvSpPr>
          <p:cNvPr id="8" name="文本框 7">
            <a:extLst>
              <a:ext uri="{FF2B5EF4-FFF2-40B4-BE49-F238E27FC236}">
                <a16:creationId xmlns:a16="http://schemas.microsoft.com/office/drawing/2014/main" id="{2891CA00-6F04-D605-2B82-05D3822AA7E2}"/>
              </a:ext>
            </a:extLst>
          </p:cNvPr>
          <p:cNvSpPr txBox="1"/>
          <p:nvPr/>
        </p:nvSpPr>
        <p:spPr>
          <a:xfrm>
            <a:off x="166608" y="3388932"/>
            <a:ext cx="8810784" cy="3289618"/>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Figure 7 shows the zeta potential change in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of different metal ions compared with distilled water.</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zeta potential at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shows only one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at pH 6. The MgCl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curve has two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at pH 4 and pH 8.5. </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trend of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curve is generally increases as the pH increases, while the MgCl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curve first decreases and then increases.</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zeta potentials at CuCl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show three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at pH 2.5, pH 3.5 and pH 11. The CoCl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has two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at pH 2.6 and pH 5.5. </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trend of CuCl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and CoCl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curves are somewhat the same. The zeta potential in the two curves show a decrease around pH 2.5 and then an increase at pH 3.5, finally they decrease at higher pH.</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In conclusion, zeta potential becomes more positive between pH 4 and pH 10. The zeta potential of Pb(NO</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3</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becomes more positive with increase in pH. However, it exhibits no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70401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alpha val="11767"/>
          </a:srgb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3A2B5172-25AC-D209-0208-8A6FD57CA69A}"/>
              </a:ext>
            </a:extLst>
          </p:cNvPr>
          <p:cNvSpPr txBox="1"/>
          <p:nvPr/>
        </p:nvSpPr>
        <p:spPr>
          <a:xfrm>
            <a:off x="269345" y="233880"/>
            <a:ext cx="2815194" cy="369332"/>
          </a:xfrm>
          <a:prstGeom prst="rect">
            <a:avLst/>
          </a:prstGeom>
          <a:solidFill>
            <a:schemeClr val="accent4">
              <a:lumMod val="60000"/>
              <a:lumOff val="40000"/>
            </a:schemeClr>
          </a:solidFill>
        </p:spPr>
        <p:txBody>
          <a:bodyPr wrap="none" rtlCol="0">
            <a:spAutoFit/>
          </a:bodyPr>
          <a:lstStyle/>
          <a:p>
            <a:r>
              <a:rPr kumimoji="1" lang="en-US" altLang="zh-CN" b="1" dirty="0">
                <a:solidFill>
                  <a:srgbClr val="C00000"/>
                </a:solidFill>
                <a:latin typeface="Cambria" panose="02040503050406030204" pitchFamily="18" charset="0"/>
              </a:rPr>
              <a:t>Comparison---10</a:t>
            </a:r>
            <a:r>
              <a:rPr kumimoji="1" lang="en-US" altLang="zh-CN" b="1" baseline="30000" dirty="0">
                <a:solidFill>
                  <a:srgbClr val="C00000"/>
                </a:solidFill>
                <a:latin typeface="Cambria" panose="02040503050406030204" pitchFamily="18" charset="0"/>
              </a:rPr>
              <a:t>-4</a:t>
            </a:r>
            <a:r>
              <a:rPr kumimoji="1" lang="en-US" altLang="zh-CN" b="1" dirty="0">
                <a:solidFill>
                  <a:srgbClr val="C00000"/>
                </a:solidFill>
                <a:latin typeface="Cambria" panose="02040503050406030204" pitchFamily="18" charset="0"/>
              </a:rPr>
              <a:t>M ions</a:t>
            </a:r>
            <a:endParaRPr kumimoji="1" lang="zh-CN" altLang="en-US" b="1" dirty="0">
              <a:solidFill>
                <a:srgbClr val="C00000"/>
              </a:solidFill>
              <a:latin typeface="Cambria" panose="02040503050406030204" pitchFamily="18" charset="0"/>
            </a:endParaRPr>
          </a:p>
        </p:txBody>
      </p:sp>
      <p:sp>
        <p:nvSpPr>
          <p:cNvPr id="5" name="文本框 4">
            <a:extLst>
              <a:ext uri="{FF2B5EF4-FFF2-40B4-BE49-F238E27FC236}">
                <a16:creationId xmlns:a16="http://schemas.microsoft.com/office/drawing/2014/main" id="{8A97293A-066A-2F20-E9AC-2C1DEE19107D}"/>
              </a:ext>
            </a:extLst>
          </p:cNvPr>
          <p:cNvSpPr txBox="1"/>
          <p:nvPr/>
        </p:nvSpPr>
        <p:spPr>
          <a:xfrm>
            <a:off x="566056" y="1313917"/>
            <a:ext cx="2711929" cy="893450"/>
          </a:xfrm>
          <a:prstGeom prst="rect">
            <a:avLst/>
          </a:prstGeom>
          <a:noFill/>
        </p:spPr>
        <p:txBody>
          <a:bodyPr wrap="square">
            <a:spAutoFit/>
          </a:bodyPr>
          <a:lstStyle/>
          <a:p>
            <a:pPr algn="ctr">
              <a:lnSpc>
                <a:spcPct val="150000"/>
              </a:lnSpc>
            </a:pPr>
            <a:r>
              <a:rPr lang="en-US" altLang="zh-CN" sz="1200" kern="100" dirty="0">
                <a:latin typeface="Cambria" panose="02040503050406030204" pitchFamily="18" charset="0"/>
                <a:ea typeface="Arial Unicode MS" panose="020B0604020202020204" pitchFamily="34" charset="-128"/>
                <a:cs typeface="Calibri" panose="020F0502020204030204" pitchFamily="34" charset="0"/>
              </a:rPr>
              <a:t> Figure 8: Comparison of zeta potential vs. pH for kaolinite in distilled water and salt solutions at 10</a:t>
            </a:r>
            <a:r>
              <a:rPr lang="en-US" altLang="zh-CN" sz="1200" kern="100" baseline="30000" dirty="0">
                <a:latin typeface="Cambria" panose="02040503050406030204" pitchFamily="18" charset="0"/>
                <a:ea typeface="Arial Unicode MS" panose="020B0604020202020204" pitchFamily="34" charset="-128"/>
                <a:cs typeface="Calibri" panose="020F0502020204030204" pitchFamily="34" charset="0"/>
              </a:rPr>
              <a:t>-4 </a:t>
            </a:r>
            <a:r>
              <a:rPr lang="en-US" altLang="zh-CN" sz="1200" kern="100" dirty="0">
                <a:latin typeface="Cambria" panose="02040503050406030204" pitchFamily="18" charset="0"/>
                <a:ea typeface="Arial Unicode MS" panose="020B0604020202020204" pitchFamily="34" charset="-128"/>
                <a:cs typeface="Calibri" panose="020F0502020204030204" pitchFamily="34" charset="0"/>
              </a:rPr>
              <a:t>M</a:t>
            </a:r>
            <a:endParaRPr lang="zh-CN" altLang="en-US" sz="1200" dirty="0"/>
          </a:p>
        </p:txBody>
      </p:sp>
      <p:pic>
        <p:nvPicPr>
          <p:cNvPr id="4" name="图片 3">
            <a:extLst>
              <a:ext uri="{FF2B5EF4-FFF2-40B4-BE49-F238E27FC236}">
                <a16:creationId xmlns:a16="http://schemas.microsoft.com/office/drawing/2014/main" id="{E2D5C5B1-50BD-1C04-943C-A756B8B98474}"/>
              </a:ext>
            </a:extLst>
          </p:cNvPr>
          <p:cNvPicPr>
            <a:picLocks noChangeAspect="1"/>
          </p:cNvPicPr>
          <p:nvPr/>
        </p:nvPicPr>
        <p:blipFill>
          <a:blip r:embed="rId2"/>
          <a:stretch>
            <a:fillRect/>
          </a:stretch>
        </p:blipFill>
        <p:spPr>
          <a:xfrm>
            <a:off x="3471432" y="143238"/>
            <a:ext cx="5523796" cy="3234808"/>
          </a:xfrm>
          <a:prstGeom prst="rect">
            <a:avLst/>
          </a:prstGeom>
        </p:spPr>
      </p:pic>
      <p:sp>
        <p:nvSpPr>
          <p:cNvPr id="8" name="文本框 7">
            <a:extLst>
              <a:ext uri="{FF2B5EF4-FFF2-40B4-BE49-F238E27FC236}">
                <a16:creationId xmlns:a16="http://schemas.microsoft.com/office/drawing/2014/main" id="{84C23000-F7B4-2435-4F3A-89989DFC6035}"/>
              </a:ext>
            </a:extLst>
          </p:cNvPr>
          <p:cNvSpPr txBox="1"/>
          <p:nvPr/>
        </p:nvSpPr>
        <p:spPr>
          <a:xfrm>
            <a:off x="148772" y="3378046"/>
            <a:ext cx="8871279" cy="3289618"/>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Figure 7 shows the change of zeta potential in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different metal ions compared with distilled water.</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various metal ions does not have any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curve decreases as the pH increases. While the MgCl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curve first shows an increase until neutral pH, then a decrease until pH 9 and finally an increase again. </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Compared to distilled water, the curves of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 </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and MgCl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generally demonstrate an increase in the zeta potential with the increases in pH. </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trend of CuCl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and CoCl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curves appear somewhat similar, both decrease as the pH increases. </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Compared to distilled water, the zeta potential curves of CuCl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and CoCl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show a decrease as the pH increases. </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trend of Pb(NO</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3</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curve shows a decrease as the pH increases to 6 and then increases to neutral pH. </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In general, compared to distilled water, the zeta potential of Pb(NO</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3</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generally decrease within pH 4 to pH 8.</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9276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 y="0"/>
            <a:ext cx="4587427"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6" name="Graphic 5" descr="字幕">
            <a:extLst>
              <a:ext uri="{FF2B5EF4-FFF2-40B4-BE49-F238E27FC236}">
                <a16:creationId xmlns:a16="http://schemas.microsoft.com/office/drawing/2014/main" id="{ABAC1F39-D104-96EA-FD80-1F5A3976D2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852" y="2317510"/>
            <a:ext cx="2396403" cy="2396403"/>
          </a:xfrm>
          <a:prstGeom prst="rect">
            <a:avLst/>
          </a:prstGeom>
        </p:spPr>
      </p:pic>
      <p:sp>
        <p:nvSpPr>
          <p:cNvPr id="3" name="内容占位符 2">
            <a:extLst>
              <a:ext uri="{FF2B5EF4-FFF2-40B4-BE49-F238E27FC236}">
                <a16:creationId xmlns:a16="http://schemas.microsoft.com/office/drawing/2014/main" id="{0EBE1119-89E9-B360-0B81-C25C9AD50CA8}"/>
              </a:ext>
            </a:extLst>
          </p:cNvPr>
          <p:cNvSpPr txBox="1">
            <a:spLocks/>
          </p:cNvSpPr>
          <p:nvPr/>
        </p:nvSpPr>
        <p:spPr>
          <a:xfrm>
            <a:off x="4689251" y="1491006"/>
            <a:ext cx="4003901" cy="3875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1" lang="en-US" altLang="zh-CN" sz="2000" b="1" dirty="0">
                <a:solidFill>
                  <a:srgbClr val="002060"/>
                </a:solidFill>
                <a:latin typeface="Cambria" panose="02040503050406030204" pitchFamily="18" charset="0"/>
              </a:rPr>
              <a:t>To the Visitors:</a:t>
            </a:r>
          </a:p>
          <a:p>
            <a:pPr marL="0" indent="0" algn="ctr">
              <a:buNone/>
            </a:pPr>
            <a:endParaRPr kumimoji="1" lang="en-US" altLang="zh-CN" sz="2000" b="1" dirty="0">
              <a:solidFill>
                <a:srgbClr val="002060"/>
              </a:solidFill>
              <a:latin typeface="Cambria" panose="02040503050406030204" pitchFamily="18" charset="0"/>
            </a:endParaRPr>
          </a:p>
          <a:p>
            <a:pPr marL="0" indent="0" algn="ctr">
              <a:buNone/>
            </a:pPr>
            <a:r>
              <a:rPr kumimoji="1" lang="en-US" altLang="zh-CN" sz="2000" b="1" dirty="0">
                <a:solidFill>
                  <a:srgbClr val="002060"/>
                </a:solidFill>
                <a:latin typeface="Cambria" panose="02040503050406030204" pitchFamily="18" charset="0"/>
              </a:rPr>
              <a:t>Your comments and suggestions are appreciated.</a:t>
            </a:r>
          </a:p>
          <a:p>
            <a:pPr marL="0" indent="0" algn="ctr">
              <a:buNone/>
            </a:pPr>
            <a:r>
              <a:rPr kumimoji="1" lang="en-US" altLang="zh-CN" sz="2000" b="1" dirty="0">
                <a:solidFill>
                  <a:srgbClr val="002060"/>
                </a:solidFill>
                <a:latin typeface="Cambria" panose="02040503050406030204" pitchFamily="18" charset="0"/>
              </a:rPr>
              <a:t> </a:t>
            </a:r>
          </a:p>
          <a:p>
            <a:pPr marL="0" indent="0" algn="ctr">
              <a:buNone/>
            </a:pPr>
            <a:r>
              <a:rPr kumimoji="1" lang="en-US" altLang="zh-CN" sz="2000" b="1" dirty="0">
                <a:solidFill>
                  <a:srgbClr val="002060"/>
                </a:solidFill>
                <a:latin typeface="Cambria" panose="02040503050406030204" pitchFamily="18" charset="0"/>
              </a:rPr>
              <a:t>Please direct your thoughts to Keyuan Li at </a:t>
            </a:r>
            <a:r>
              <a:rPr kumimoji="1" lang="en-US" altLang="zh-CN" sz="2000" b="1" dirty="0">
                <a:solidFill>
                  <a:srgbClr val="002060"/>
                </a:solidFill>
                <a:latin typeface="Cambria" panose="02040503050406030204" pitchFamily="18" charset="0"/>
                <a:hlinkClick r:id="rId4"/>
              </a:rPr>
              <a:t>kyuanl0318@gmail.com</a:t>
            </a:r>
            <a:endParaRPr kumimoji="1" lang="en-US" altLang="zh-CN" sz="2000" b="1" dirty="0">
              <a:solidFill>
                <a:srgbClr val="002060"/>
              </a:solidFill>
              <a:latin typeface="Cambria" panose="02040503050406030204" pitchFamily="18" charset="0"/>
            </a:endParaRPr>
          </a:p>
          <a:p>
            <a:pPr marL="0" indent="0" algn="ctr">
              <a:buNone/>
            </a:pPr>
            <a:endParaRPr kumimoji="1" lang="en-US" altLang="zh-CN" sz="2000" b="1" dirty="0">
              <a:solidFill>
                <a:srgbClr val="002060"/>
              </a:solidFill>
              <a:latin typeface="Cambria" panose="02040503050406030204" pitchFamily="18" charset="0"/>
            </a:endParaRPr>
          </a:p>
          <a:p>
            <a:pPr marL="0" indent="0" algn="ctr">
              <a:buNone/>
            </a:pPr>
            <a:r>
              <a:rPr kumimoji="1" lang="en-US" altLang="zh-CN" sz="2000" b="1" dirty="0">
                <a:solidFill>
                  <a:srgbClr val="002060"/>
                </a:solidFill>
                <a:latin typeface="Cambria" panose="02040503050406030204" pitchFamily="18" charset="0"/>
              </a:rPr>
              <a:t>Thank you</a:t>
            </a:r>
          </a:p>
        </p:txBody>
      </p:sp>
    </p:spTree>
    <p:extLst>
      <p:ext uri="{BB962C8B-B14F-4D97-AF65-F5344CB8AC3E}">
        <p14:creationId xmlns:p14="http://schemas.microsoft.com/office/powerpoint/2010/main" val="24169960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51E97C3D-86C0-41DC-9F8A-476CC05E5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10">
            <a:extLst>
              <a:ext uri="{FF2B5EF4-FFF2-40B4-BE49-F238E27FC236}">
                <a16:creationId xmlns:a16="http://schemas.microsoft.com/office/drawing/2014/main" id="{309C9282-EF05-4BDC-AEC6-69DA837C6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4000" cy="6858000"/>
          </a:xfrm>
          <a:custGeom>
            <a:avLst/>
            <a:gdLst>
              <a:gd name="connsiteX0" fmla="*/ 12192000 w 12192000"/>
              <a:gd name="connsiteY0" fmla="*/ 0 h 6858000"/>
              <a:gd name="connsiteX1" fmla="*/ 11547944 w 12192000"/>
              <a:gd name="connsiteY1" fmla="*/ 0 h 6858000"/>
              <a:gd name="connsiteX2" fmla="*/ 11535738 w 12192000"/>
              <a:gd name="connsiteY2" fmla="*/ 281721 h 6858000"/>
              <a:gd name="connsiteX3" fmla="*/ 11431495 w 12192000"/>
              <a:gd name="connsiteY3" fmla="*/ 1677203 h 6858000"/>
              <a:gd name="connsiteX4" fmla="*/ 10688925 w 12192000"/>
              <a:gd name="connsiteY4" fmla="*/ 4351060 h 6858000"/>
              <a:gd name="connsiteX5" fmla="*/ 10614116 w 12192000"/>
              <a:gd name="connsiteY5" fmla="*/ 3932986 h 6858000"/>
              <a:gd name="connsiteX6" fmla="*/ 10409240 w 12192000"/>
              <a:gd name="connsiteY6" fmla="*/ 4928884 h 6858000"/>
              <a:gd name="connsiteX7" fmla="*/ 10387136 w 12192000"/>
              <a:gd name="connsiteY7" fmla="*/ 4870724 h 6858000"/>
              <a:gd name="connsiteX8" fmla="*/ 10289799 w 12192000"/>
              <a:gd name="connsiteY8" fmla="*/ 4976470 h 6858000"/>
              <a:gd name="connsiteX9" fmla="*/ 10129980 w 12192000"/>
              <a:gd name="connsiteY9" fmla="*/ 5424001 h 6858000"/>
              <a:gd name="connsiteX10" fmla="*/ 9891949 w 12192000"/>
              <a:gd name="connsiteY10" fmla="*/ 4861282 h 6858000"/>
              <a:gd name="connsiteX11" fmla="*/ 9533630 w 12192000"/>
              <a:gd name="connsiteY11" fmla="*/ 5484049 h 6858000"/>
              <a:gd name="connsiteX12" fmla="*/ 9443092 w 12192000"/>
              <a:gd name="connsiteY12" fmla="*/ 5803552 h 6858000"/>
              <a:gd name="connsiteX13" fmla="*/ 9287948 w 12192000"/>
              <a:gd name="connsiteY13" fmla="*/ 5141886 h 6858000"/>
              <a:gd name="connsiteX14" fmla="*/ 9177009 w 12192000"/>
              <a:gd name="connsiteY14" fmla="*/ 4893006 h 6858000"/>
              <a:gd name="connsiteX15" fmla="*/ 9032066 w 12192000"/>
              <a:gd name="connsiteY15" fmla="*/ 5025944 h 6858000"/>
              <a:gd name="connsiteX16" fmla="*/ 8803811 w 12192000"/>
              <a:gd name="connsiteY16" fmla="*/ 5801663 h 6858000"/>
              <a:gd name="connsiteX17" fmla="*/ 8700949 w 12192000"/>
              <a:gd name="connsiteY17" fmla="*/ 5925915 h 6858000"/>
              <a:gd name="connsiteX18" fmla="*/ 8748555 w 12192000"/>
              <a:gd name="connsiteY18" fmla="*/ 5238946 h 6858000"/>
              <a:gd name="connsiteX19" fmla="*/ 8684372 w 12192000"/>
              <a:gd name="connsiteY19" fmla="*/ 5060689 h 6858000"/>
              <a:gd name="connsiteX20" fmla="*/ 8644194 w 12192000"/>
              <a:gd name="connsiteY20" fmla="*/ 5062160 h 6858000"/>
              <a:gd name="connsiteX21" fmla="*/ 8631433 w 12192000"/>
              <a:gd name="connsiteY21" fmla="*/ 5067734 h 6858000"/>
              <a:gd name="connsiteX22" fmla="*/ 8615844 w 12192000"/>
              <a:gd name="connsiteY22" fmla="*/ 5190580 h 6858000"/>
              <a:gd name="connsiteX23" fmla="*/ 8575345 w 12192000"/>
              <a:gd name="connsiteY23" fmla="*/ 5337526 h 6858000"/>
              <a:gd name="connsiteX24" fmla="*/ 8550498 w 12192000"/>
              <a:gd name="connsiteY24" fmla="*/ 5350201 h 6858000"/>
              <a:gd name="connsiteX25" fmla="*/ 8542151 w 12192000"/>
              <a:gd name="connsiteY25" fmla="*/ 5394531 h 6858000"/>
              <a:gd name="connsiteX26" fmla="*/ 8476520 w 12192000"/>
              <a:gd name="connsiteY26" fmla="*/ 5849250 h 6858000"/>
              <a:gd name="connsiteX27" fmla="*/ 8295447 w 12192000"/>
              <a:gd name="connsiteY27" fmla="*/ 6027507 h 6858000"/>
              <a:gd name="connsiteX28" fmla="*/ 8083344 w 12192000"/>
              <a:gd name="connsiteY28" fmla="*/ 6329638 h 6858000"/>
              <a:gd name="connsiteX29" fmla="*/ 7917149 w 12192000"/>
              <a:gd name="connsiteY29" fmla="*/ 6112858 h 6858000"/>
              <a:gd name="connsiteX30" fmla="*/ 7658292 w 12192000"/>
              <a:gd name="connsiteY30" fmla="*/ 6450489 h 6858000"/>
              <a:gd name="connsiteX31" fmla="*/ 7330149 w 12192000"/>
              <a:gd name="connsiteY31" fmla="*/ 6344744 h 6858000"/>
              <a:gd name="connsiteX32" fmla="*/ 7263841 w 12192000"/>
              <a:gd name="connsiteY32" fmla="*/ 5766164 h 6858000"/>
              <a:gd name="connsiteX33" fmla="*/ 7167779 w 12192000"/>
              <a:gd name="connsiteY33" fmla="*/ 5101098 h 6858000"/>
              <a:gd name="connsiteX34" fmla="*/ 7113797 w 12192000"/>
              <a:gd name="connsiteY34" fmla="*/ 4588988 h 6858000"/>
              <a:gd name="connsiteX35" fmla="*/ 6999883 w 12192000"/>
              <a:gd name="connsiteY35" fmla="*/ 4229829 h 6858000"/>
              <a:gd name="connsiteX36" fmla="*/ 6910621 w 12192000"/>
              <a:gd name="connsiteY36" fmla="*/ 2668948 h 6858000"/>
              <a:gd name="connsiteX37" fmla="*/ 6821785 w 12192000"/>
              <a:gd name="connsiteY37" fmla="*/ 0 h 6858000"/>
              <a:gd name="connsiteX38" fmla="*/ 0 w 12192000"/>
              <a:gd name="connsiteY38" fmla="*/ 0 h 6858000"/>
              <a:gd name="connsiteX39" fmla="*/ 0 w 12192000"/>
              <a:gd name="connsiteY39" fmla="*/ 6858000 h 6858000"/>
              <a:gd name="connsiteX40" fmla="*/ 12192000 w 12192000"/>
              <a:gd name="connsiteY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92000" h="6858000">
                <a:moveTo>
                  <a:pt x="12192000" y="0"/>
                </a:moveTo>
                <a:lnTo>
                  <a:pt x="11547944" y="0"/>
                </a:lnTo>
                <a:lnTo>
                  <a:pt x="11535738" y="281721"/>
                </a:lnTo>
                <a:cubicBezTo>
                  <a:pt x="11506250" y="930250"/>
                  <a:pt x="11470174" y="1496443"/>
                  <a:pt x="11431495" y="1677203"/>
                </a:cubicBezTo>
                <a:cubicBezTo>
                  <a:pt x="10872549" y="4293277"/>
                  <a:pt x="10688925" y="4351060"/>
                  <a:pt x="10688925" y="4351060"/>
                </a:cubicBezTo>
                <a:cubicBezTo>
                  <a:pt x="10688925" y="4351060"/>
                  <a:pt x="10656621" y="4071210"/>
                  <a:pt x="10614116" y="3932986"/>
                </a:cubicBezTo>
                <a:cubicBezTo>
                  <a:pt x="10605614" y="4127483"/>
                  <a:pt x="10438569" y="4898294"/>
                  <a:pt x="10409240" y="4928884"/>
                </a:cubicBezTo>
                <a:cubicBezTo>
                  <a:pt x="10402015" y="4910756"/>
                  <a:pt x="10394363" y="4890363"/>
                  <a:pt x="10387136" y="4870724"/>
                </a:cubicBezTo>
                <a:cubicBezTo>
                  <a:pt x="10362909" y="4909246"/>
                  <a:pt x="10332305" y="4945124"/>
                  <a:pt x="10289799" y="4976470"/>
                </a:cubicBezTo>
                <a:cubicBezTo>
                  <a:pt x="10143581" y="5084482"/>
                  <a:pt x="10189062" y="5271424"/>
                  <a:pt x="10129980" y="5424001"/>
                </a:cubicBezTo>
                <a:cubicBezTo>
                  <a:pt x="9824791" y="5319388"/>
                  <a:pt x="9945931" y="5062199"/>
                  <a:pt x="9891949" y="4861282"/>
                </a:cubicBezTo>
                <a:cubicBezTo>
                  <a:pt x="9695575" y="5383591"/>
                  <a:pt x="9604613" y="5276334"/>
                  <a:pt x="9533630" y="5484049"/>
                </a:cubicBezTo>
                <a:cubicBezTo>
                  <a:pt x="9445643" y="5741993"/>
                  <a:pt x="9443092" y="5803552"/>
                  <a:pt x="9443092" y="5803552"/>
                </a:cubicBezTo>
                <a:cubicBezTo>
                  <a:pt x="9282847" y="5603013"/>
                  <a:pt x="9343630" y="5380569"/>
                  <a:pt x="9287948" y="5141886"/>
                </a:cubicBezTo>
                <a:cubicBezTo>
                  <a:pt x="9223339" y="5062954"/>
                  <a:pt x="9193586" y="4979491"/>
                  <a:pt x="9177009" y="4893006"/>
                </a:cubicBezTo>
                <a:cubicBezTo>
                  <a:pt x="9141304" y="4841644"/>
                  <a:pt x="9090723" y="5078439"/>
                  <a:pt x="9032066" y="5025944"/>
                </a:cubicBezTo>
                <a:cubicBezTo>
                  <a:pt x="8982759" y="5270291"/>
                  <a:pt x="8885422" y="5504443"/>
                  <a:pt x="8803811" y="5801663"/>
                </a:cubicBezTo>
                <a:cubicBezTo>
                  <a:pt x="8762156" y="5952352"/>
                  <a:pt x="8700523" y="5939888"/>
                  <a:pt x="8700949" y="5925915"/>
                </a:cubicBezTo>
                <a:cubicBezTo>
                  <a:pt x="8703498" y="5572422"/>
                  <a:pt x="8785958" y="5593194"/>
                  <a:pt x="8748555" y="5238946"/>
                </a:cubicBezTo>
                <a:cubicBezTo>
                  <a:pt x="8744304" y="5176254"/>
                  <a:pt x="8780858" y="5073151"/>
                  <a:pt x="8684372" y="5060689"/>
                </a:cubicBezTo>
                <a:cubicBezTo>
                  <a:pt x="8668751" y="5059084"/>
                  <a:pt x="8655481" y="5059715"/>
                  <a:pt x="8644194" y="5062160"/>
                </a:cubicBezTo>
                <a:lnTo>
                  <a:pt x="8631433" y="5067734"/>
                </a:lnTo>
                <a:lnTo>
                  <a:pt x="8615844" y="5190580"/>
                </a:lnTo>
                <a:cubicBezTo>
                  <a:pt x="8608004" y="5245246"/>
                  <a:pt x="8612043" y="5307373"/>
                  <a:pt x="8575345" y="5337526"/>
                </a:cubicBezTo>
                <a:lnTo>
                  <a:pt x="8550498" y="5350201"/>
                </a:lnTo>
                <a:lnTo>
                  <a:pt x="8542151" y="5394531"/>
                </a:lnTo>
                <a:cubicBezTo>
                  <a:pt x="8515492" y="5544617"/>
                  <a:pt x="8497560" y="5674203"/>
                  <a:pt x="8476520" y="5849250"/>
                </a:cubicBezTo>
                <a:cubicBezTo>
                  <a:pt x="8462492" y="5947820"/>
                  <a:pt x="8482471" y="6067917"/>
                  <a:pt x="8295447" y="6027507"/>
                </a:cubicBezTo>
                <a:cubicBezTo>
                  <a:pt x="8112674" y="6054698"/>
                  <a:pt x="8170906" y="6237864"/>
                  <a:pt x="8083344" y="6329638"/>
                </a:cubicBezTo>
                <a:cubicBezTo>
                  <a:pt x="7981758" y="6280541"/>
                  <a:pt x="8053166" y="6152135"/>
                  <a:pt x="7917149" y="6112858"/>
                </a:cubicBezTo>
                <a:cubicBezTo>
                  <a:pt x="7958379" y="6295648"/>
                  <a:pt x="7657017" y="6268455"/>
                  <a:pt x="7658292" y="6450489"/>
                </a:cubicBezTo>
                <a:cubicBezTo>
                  <a:pt x="7478068" y="6597401"/>
                  <a:pt x="7395183" y="6486367"/>
                  <a:pt x="7330149" y="6344744"/>
                </a:cubicBezTo>
                <a:cubicBezTo>
                  <a:pt x="7248964" y="6160822"/>
                  <a:pt x="7276167" y="5964059"/>
                  <a:pt x="7263841" y="5766164"/>
                </a:cubicBezTo>
                <a:cubicBezTo>
                  <a:pt x="7237063" y="5517661"/>
                  <a:pt x="7163953" y="5352622"/>
                  <a:pt x="7167779" y="5101098"/>
                </a:cubicBezTo>
                <a:cubicBezTo>
                  <a:pt x="7112947" y="4937571"/>
                  <a:pt x="7128674" y="4763090"/>
                  <a:pt x="7113797" y="4588988"/>
                </a:cubicBezTo>
                <a:cubicBezTo>
                  <a:pt x="7079792" y="4329155"/>
                  <a:pt x="7038137" y="4492306"/>
                  <a:pt x="6999883" y="4229829"/>
                </a:cubicBezTo>
                <a:cubicBezTo>
                  <a:pt x="6962053" y="3971130"/>
                  <a:pt x="6911047" y="2670836"/>
                  <a:pt x="6910621" y="2668948"/>
                </a:cubicBezTo>
                <a:cubicBezTo>
                  <a:pt x="6911047" y="2668948"/>
                  <a:pt x="6836662" y="1345614"/>
                  <a:pt x="6821785" y="0"/>
                </a:cubicBezTo>
                <a:lnTo>
                  <a:pt x="0" y="0"/>
                </a:lnTo>
                <a:lnTo>
                  <a:pt x="0" y="6858000"/>
                </a:lnTo>
                <a:lnTo>
                  <a:pt x="12192000" y="6858000"/>
                </a:ln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文本框 1">
            <a:extLst>
              <a:ext uri="{FF2B5EF4-FFF2-40B4-BE49-F238E27FC236}">
                <a16:creationId xmlns:a16="http://schemas.microsoft.com/office/drawing/2014/main" id="{3F329443-C19E-6D84-E77D-819A2DBB938B}"/>
              </a:ext>
            </a:extLst>
          </p:cNvPr>
          <p:cNvSpPr txBox="1"/>
          <p:nvPr/>
        </p:nvSpPr>
        <p:spPr>
          <a:xfrm>
            <a:off x="4148381" y="2108347"/>
            <a:ext cx="4370865" cy="1320653"/>
          </a:xfrm>
          <a:prstGeom prst="rect">
            <a:avLst/>
          </a:prstGeom>
        </p:spPr>
        <p:txBody>
          <a:bodyPr vert="horz" lIns="91440" tIns="45720" rIns="91440" bIns="45720" rtlCol="0" anchor="b">
            <a:normAutofit/>
          </a:bodyPr>
          <a:lstStyle>
            <a:defPPr>
              <a:defRPr lang="en-US"/>
            </a:defPPr>
            <a:lvl1pPr algn="ctr" defTabSz="914400">
              <a:lnSpc>
                <a:spcPct val="150000"/>
              </a:lnSpc>
              <a:spcBef>
                <a:spcPct val="0"/>
              </a:spcBef>
              <a:spcAft>
                <a:spcPts val="600"/>
              </a:spcAft>
              <a:defRPr kumimoji="1" sz="2800" b="1">
                <a:solidFill>
                  <a:srgbClr val="C00000"/>
                </a:solidFill>
                <a:latin typeface="Cambria" panose="02040503050406030204" pitchFamily="18" charset="0"/>
                <a:ea typeface="+mj-ea"/>
                <a:cs typeface="+mj-cs"/>
              </a:defRPr>
            </a:lvl1pPr>
          </a:lstStyle>
          <a:p>
            <a:pPr marL="0" marR="0" lvl="0" indent="0" algn="ctr" defTabSz="914400" rtl="0" eaLnBrk="1" fontAlgn="auto" latinLnBrk="0" hangingPunct="1">
              <a:lnSpc>
                <a:spcPct val="150000"/>
              </a:lnSpc>
              <a:spcBef>
                <a:spcPct val="0"/>
              </a:spcBef>
              <a:spcAft>
                <a:spcPts val="600"/>
              </a:spcAft>
              <a:buClrTx/>
              <a:buSzTx/>
              <a:buFontTx/>
              <a:buNone/>
              <a:tabLst/>
              <a:defRPr/>
            </a:pPr>
            <a:r>
              <a:rPr kumimoji="1" lang="en-US" altLang="zh-CN" sz="3200" b="1" i="0" u="none" strike="noStrike" kern="1200" cap="none" spc="0" normalizeH="0" baseline="0" noProof="0" dirty="0">
                <a:ln>
                  <a:noFill/>
                </a:ln>
                <a:solidFill>
                  <a:srgbClr val="C00000"/>
                </a:solidFill>
                <a:effectLst/>
                <a:uLnTx/>
                <a:uFillTx/>
                <a:latin typeface="Cambria" panose="02040503050406030204" pitchFamily="18" charset="0"/>
                <a:ea typeface="等线 Light" panose="02010600030101010101" pitchFamily="2" charset="-122"/>
                <a:cs typeface="+mj-cs"/>
              </a:rPr>
              <a:t>Part 4: Summary</a:t>
            </a:r>
          </a:p>
        </p:txBody>
      </p:sp>
      <p:pic>
        <p:nvPicPr>
          <p:cNvPr id="4" name="Graphic 7" descr="剪贴板 纯色填充">
            <a:extLst>
              <a:ext uri="{FF2B5EF4-FFF2-40B4-BE49-F238E27FC236}">
                <a16:creationId xmlns:a16="http://schemas.microsoft.com/office/drawing/2014/main" id="{7ED5B9C6-D730-1BAD-85C7-1CA0E1E489CE}"/>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1443808" y="453262"/>
            <a:ext cx="1320658" cy="1320658"/>
          </a:xfrm>
          <a:prstGeom prst="rect">
            <a:avLst/>
          </a:prstGeom>
        </p:spPr>
      </p:pic>
      <p:pic>
        <p:nvPicPr>
          <p:cNvPr id="3" name="Graphic 7" descr="集体讨论 纯色填充">
            <a:extLst>
              <a:ext uri="{FF2B5EF4-FFF2-40B4-BE49-F238E27FC236}">
                <a16:creationId xmlns:a16="http://schemas.microsoft.com/office/drawing/2014/main" id="{7C04A957-1A03-7C5B-3379-7BD6DC191B80}"/>
              </a:ext>
            </a:extLst>
          </p:cNvPr>
          <p:cNvPicPr>
            <a:picLocks noChangeAspect="1"/>
          </p:cNvPicPr>
          <p:nvPr/>
        </p:nvPicPr>
        <p:blipFill>
          <a:blip r:embed="rId4">
            <a:extLst>
              <a:ext uri="{96DAC541-7B7A-43D3-8B79-37D633B846F1}">
                <asvg:svgBlip xmlns:asvg="http://schemas.microsoft.com/office/drawing/2016/SVG/main" r:embed="rId5"/>
              </a:ext>
            </a:extLst>
          </a:blip>
          <a:stretch/>
        </p:blipFill>
        <p:spPr>
          <a:xfrm>
            <a:off x="1489529" y="2547877"/>
            <a:ext cx="1320659" cy="1320659"/>
          </a:xfrm>
          <a:prstGeom prst="rect">
            <a:avLst/>
          </a:prstGeom>
        </p:spPr>
      </p:pic>
    </p:spTree>
    <p:extLst>
      <p:ext uri="{BB962C8B-B14F-4D97-AF65-F5344CB8AC3E}">
        <p14:creationId xmlns:p14="http://schemas.microsoft.com/office/powerpoint/2010/main" val="543196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3" y="643469"/>
            <a:ext cx="8178799"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063622" y="351738"/>
            <a:ext cx="1014085"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文本框 3">
            <a:extLst>
              <a:ext uri="{FF2B5EF4-FFF2-40B4-BE49-F238E27FC236}">
                <a16:creationId xmlns:a16="http://schemas.microsoft.com/office/drawing/2014/main" id="{365F9CCE-296B-EF70-585C-030433469ACE}"/>
              </a:ext>
            </a:extLst>
          </p:cNvPr>
          <p:cNvSpPr txBox="1"/>
          <p:nvPr/>
        </p:nvSpPr>
        <p:spPr>
          <a:xfrm>
            <a:off x="479925" y="181664"/>
            <a:ext cx="1531034" cy="400110"/>
          </a:xfrm>
          <a:prstGeom prst="rect">
            <a:avLst/>
          </a:prstGeom>
          <a:solidFill>
            <a:srgbClr val="7030A0">
              <a:alpha val="32952"/>
            </a:srgbClr>
          </a:solidFill>
        </p:spPr>
        <p:txBody>
          <a:bodyPr wrap="square">
            <a:spAutoFit/>
          </a:bodyPr>
          <a:lstStyle/>
          <a:p>
            <a:r>
              <a:rPr lang="en-US" altLang="zh-CN" sz="2000" b="1">
                <a:latin typeface="Cambria" panose="02040503050406030204" pitchFamily="18" charset="0"/>
              </a:rPr>
              <a:t>Summary:</a:t>
            </a:r>
            <a:endParaRPr lang="zh-CN" altLang="en-US" sz="2000" b="1" dirty="0">
              <a:latin typeface="Cambria" panose="02040503050406030204" pitchFamily="18" charset="0"/>
            </a:endParaRPr>
          </a:p>
        </p:txBody>
      </p:sp>
      <p:pic>
        <p:nvPicPr>
          <p:cNvPr id="5" name="Graphic 7" descr="剪贴板 纯色填充">
            <a:extLst>
              <a:ext uri="{FF2B5EF4-FFF2-40B4-BE49-F238E27FC236}">
                <a16:creationId xmlns:a16="http://schemas.microsoft.com/office/drawing/2014/main" id="{200703F2-652B-973A-3FAA-95E7D0EE962D}"/>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7977736" y="5853409"/>
            <a:ext cx="828000" cy="828000"/>
          </a:xfrm>
          <a:prstGeom prst="rect">
            <a:avLst/>
          </a:prstGeom>
        </p:spPr>
      </p:pic>
      <p:sp>
        <p:nvSpPr>
          <p:cNvPr id="6" name="文本框 5">
            <a:extLst>
              <a:ext uri="{FF2B5EF4-FFF2-40B4-BE49-F238E27FC236}">
                <a16:creationId xmlns:a16="http://schemas.microsoft.com/office/drawing/2014/main" id="{D46FDE5C-EE09-C810-E90B-AAFDF5F9D11E}"/>
              </a:ext>
            </a:extLst>
          </p:cNvPr>
          <p:cNvSpPr txBox="1"/>
          <p:nvPr/>
        </p:nvSpPr>
        <p:spPr>
          <a:xfrm>
            <a:off x="740229" y="873493"/>
            <a:ext cx="7434941" cy="4522392"/>
          </a:xfrm>
          <a:prstGeom prst="rect">
            <a:avLst/>
          </a:prstGeom>
          <a:noFill/>
        </p:spPr>
        <p:txBody>
          <a:bodyPr wrap="square">
            <a:spAutoFit/>
          </a:bodyPr>
          <a:lstStyle/>
          <a:p>
            <a:pPr indent="266700" algn="just">
              <a:lnSpc>
                <a:spcPct val="200000"/>
              </a:lnSpc>
              <a:spcAft>
                <a:spcPts val="600"/>
              </a:spcAft>
            </a:pP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In summary, for all metal ions (Ca</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Mg</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Cu</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Co</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 </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and Pb</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there is no </a:t>
            </a:r>
            <a:r>
              <a:rPr lang="en-US" altLang="zh-CN"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at 10</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M concentration. Furthermore, at 10</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M, the </a:t>
            </a:r>
            <a:r>
              <a:rPr lang="en-US" altLang="zh-CN" i="1" kern="100" dirty="0">
                <a:effectLst/>
                <a:latin typeface="Cambria" panose="02040503050406030204" pitchFamily="18" charset="0"/>
                <a:ea typeface="Arial Unicode MS" panose="020B0604020202020204" pitchFamily="34" charset="-128"/>
                <a:cs typeface="Calibri" panose="020F0502020204030204" pitchFamily="34" charset="0"/>
              </a:rPr>
              <a:t>pzc</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for Ca</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occurs at pH 6; for Mg</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at pH 4 and pH 8.5; for Cu</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at </a:t>
            </a:r>
            <a:r>
              <a:rPr lang="en-US" altLang="zh-CN" kern="100" dirty="0" err="1">
                <a:effectLst/>
                <a:latin typeface="Cambria" panose="02040503050406030204" pitchFamily="18" charset="0"/>
                <a:ea typeface="Arial Unicode MS" panose="020B0604020202020204" pitchFamily="34" charset="-128"/>
                <a:cs typeface="Calibri" panose="020F0502020204030204" pitchFamily="34" charset="0"/>
              </a:rPr>
              <a:t>pHs</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2.5, 3.5, and 11; for Co</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at </a:t>
            </a:r>
            <a:r>
              <a:rPr lang="en-US" altLang="zh-CN" kern="100" dirty="0" err="1">
                <a:effectLst/>
                <a:latin typeface="Cambria" panose="02040503050406030204" pitchFamily="18" charset="0"/>
                <a:ea typeface="Arial Unicode MS" panose="020B0604020202020204" pitchFamily="34" charset="-128"/>
                <a:cs typeface="Calibri" panose="020F0502020204030204" pitchFamily="34" charset="0"/>
              </a:rPr>
              <a:t>pHs</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2.6 and 5.5.</a:t>
            </a:r>
            <a:endParaRPr lang="zh-CN" altLang="zh-CN" kern="100" dirty="0">
              <a:effectLst/>
              <a:latin typeface="DengXian" panose="02010600030101010101" pitchFamily="2" charset="-122"/>
              <a:ea typeface="DengXian" panose="02010600030101010101" pitchFamily="2" charset="-122"/>
              <a:cs typeface="Times New Roman" panose="02020603050405020304" pitchFamily="18" charset="0"/>
            </a:endParaRPr>
          </a:p>
          <a:p>
            <a:pPr indent="266700" algn="just">
              <a:lnSpc>
                <a:spcPct val="200000"/>
              </a:lnSpc>
              <a:spcAft>
                <a:spcPts val="600"/>
              </a:spcAft>
            </a:pP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In general, zeta potential becomes less negative at higher pH as ion concentrations increase from 10</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M to 10</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M. Furthermore, Ca</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and Mg</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increase the zeta potential, but other ions including Cu</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Co</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 </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and Pb</a:t>
            </a:r>
            <a:r>
              <a:rPr lang="en-US" altLang="zh-CN"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kern="100" dirty="0">
                <a:effectLst/>
                <a:latin typeface="Cambria" panose="02040503050406030204" pitchFamily="18" charset="0"/>
                <a:ea typeface="Arial Unicode MS" panose="020B0604020202020204" pitchFamily="34" charset="-128"/>
                <a:cs typeface="Calibri" panose="020F0502020204030204" pitchFamily="34" charset="0"/>
              </a:rPr>
              <a:t> decrease the zeta potential.</a:t>
            </a:r>
            <a:endParaRPr lang="zh-CN" altLang="zh-CN"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729105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Graphic 6" descr="烧杯 纯色填充">
            <a:extLst>
              <a:ext uri="{FF2B5EF4-FFF2-40B4-BE49-F238E27FC236}">
                <a16:creationId xmlns:a16="http://schemas.microsoft.com/office/drawing/2014/main" id="{CA10FE0A-A9F6-0E9C-7FDC-3631110E710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82599" y="4766712"/>
            <a:ext cx="1356834" cy="1356834"/>
          </a:xfrm>
          <a:prstGeom prst="rect">
            <a:avLst/>
          </a:prstGeom>
        </p:spPr>
      </p:pic>
      <p:sp>
        <p:nvSpPr>
          <p:cNvPr id="2" name="文本框 1">
            <a:extLst>
              <a:ext uri="{FF2B5EF4-FFF2-40B4-BE49-F238E27FC236}">
                <a16:creationId xmlns:a16="http://schemas.microsoft.com/office/drawing/2014/main" id="{2B61E53C-3664-4E48-2B37-C41D146AEFD4}"/>
              </a:ext>
            </a:extLst>
          </p:cNvPr>
          <p:cNvSpPr txBox="1"/>
          <p:nvPr/>
        </p:nvSpPr>
        <p:spPr>
          <a:xfrm>
            <a:off x="221630" y="2206705"/>
            <a:ext cx="8698454" cy="1622161"/>
          </a:xfrm>
          <a:prstGeom prst="rect">
            <a:avLst/>
          </a:prstGeom>
        </p:spPr>
        <p:txBody>
          <a:bodyPr vert="horz" lIns="91440" tIns="45720" rIns="91440" bIns="45720" rtlCol="0" anchor="t">
            <a:normAutofit/>
          </a:bodyPr>
          <a:lstStyle/>
          <a:p>
            <a:pPr algn="ctr" defTabSz="914400">
              <a:lnSpc>
                <a:spcPct val="150000"/>
              </a:lnSpc>
              <a:spcAft>
                <a:spcPts val="600"/>
              </a:spcAft>
            </a:pPr>
            <a:r>
              <a:rPr kumimoji="1" lang="en-US" altLang="zh-CN" sz="2800" b="1" dirty="0">
                <a:solidFill>
                  <a:srgbClr val="C00000"/>
                </a:solidFill>
                <a:latin typeface="Cambria" panose="02040503050406030204" pitchFamily="18" charset="0"/>
              </a:rPr>
              <a:t>Part 5: Effect of HA,Ca</a:t>
            </a:r>
            <a:r>
              <a:rPr kumimoji="1" lang="en-US" altLang="zh-CN" sz="2800" b="1" baseline="30000" dirty="0">
                <a:solidFill>
                  <a:srgbClr val="C00000"/>
                </a:solidFill>
                <a:latin typeface="Cambria" panose="02040503050406030204" pitchFamily="18" charset="0"/>
              </a:rPr>
              <a:t>2+</a:t>
            </a:r>
            <a:r>
              <a:rPr kumimoji="1" lang="en-US" altLang="zh-CN" sz="2800" b="1" dirty="0">
                <a:solidFill>
                  <a:srgbClr val="C00000"/>
                </a:solidFill>
                <a:latin typeface="Cambria" panose="02040503050406030204" pitchFamily="18" charset="0"/>
              </a:rPr>
              <a:t> and Mg</a:t>
            </a:r>
            <a:r>
              <a:rPr kumimoji="1" lang="en-US" altLang="zh-CN" sz="2800" b="1" baseline="30000" dirty="0">
                <a:solidFill>
                  <a:srgbClr val="C00000"/>
                </a:solidFill>
                <a:latin typeface="Cambria" panose="02040503050406030204" pitchFamily="18" charset="0"/>
              </a:rPr>
              <a:t>2+</a:t>
            </a:r>
            <a:r>
              <a:rPr kumimoji="1" lang="en-US" altLang="zh-CN" sz="2800" b="1" dirty="0">
                <a:solidFill>
                  <a:srgbClr val="C00000"/>
                </a:solidFill>
                <a:latin typeface="Cambria" panose="02040503050406030204" pitchFamily="18" charset="0"/>
              </a:rPr>
              <a:t> ions and their different concentrations on zeta potential</a:t>
            </a:r>
          </a:p>
        </p:txBody>
      </p:sp>
    </p:spTree>
    <p:extLst>
      <p:ext uri="{BB962C8B-B14F-4D97-AF65-F5344CB8AC3E}">
        <p14:creationId xmlns:p14="http://schemas.microsoft.com/office/powerpoint/2010/main" val="88401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A5BAC21-495B-C04D-C891-8AE7AD513C5C}"/>
              </a:ext>
            </a:extLst>
          </p:cNvPr>
          <p:cNvPicPr>
            <a:picLocks noChangeAspect="1"/>
          </p:cNvPicPr>
          <p:nvPr/>
        </p:nvPicPr>
        <p:blipFill>
          <a:blip r:embed="rId2"/>
          <a:stretch>
            <a:fillRect/>
          </a:stretch>
        </p:blipFill>
        <p:spPr>
          <a:xfrm>
            <a:off x="616040" y="1801113"/>
            <a:ext cx="5207817" cy="2904197"/>
          </a:xfrm>
          <a:prstGeom prst="rect">
            <a:avLst/>
          </a:prstGeom>
        </p:spPr>
      </p:pic>
      <p:sp>
        <p:nvSpPr>
          <p:cNvPr id="4" name="文本框 3">
            <a:extLst>
              <a:ext uri="{FF2B5EF4-FFF2-40B4-BE49-F238E27FC236}">
                <a16:creationId xmlns:a16="http://schemas.microsoft.com/office/drawing/2014/main" id="{0B39CD28-3051-DF83-6761-A9D6E288330F}"/>
              </a:ext>
            </a:extLst>
          </p:cNvPr>
          <p:cNvSpPr txBox="1"/>
          <p:nvPr/>
        </p:nvSpPr>
        <p:spPr>
          <a:xfrm>
            <a:off x="164895" y="4705311"/>
            <a:ext cx="8814209" cy="1899687"/>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Figure 9 shows the differences in zeta potential at four different concentrations of HA compared with distilled water.</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HA curve has more negative zeta potentials as compared with distilled water alone. Furthermore, it is important to note that as the pH increases, the zeta potential becomes more negative, ranging from -35mV to -70mV. </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58B42FE5-8ADF-CEA4-5AA2-F8760DF54849}"/>
              </a:ext>
            </a:extLst>
          </p:cNvPr>
          <p:cNvSpPr txBox="1"/>
          <p:nvPr/>
        </p:nvSpPr>
        <p:spPr>
          <a:xfrm>
            <a:off x="6016772" y="2740065"/>
            <a:ext cx="2769416" cy="954107"/>
          </a:xfrm>
          <a:prstGeom prst="rect">
            <a:avLst/>
          </a:prstGeom>
          <a:noFill/>
        </p:spPr>
        <p:txBody>
          <a:bodyPr wrap="square">
            <a:spAutoFit/>
          </a:bodyPr>
          <a:lstStyle/>
          <a:p>
            <a:pPr algn="ctr"/>
            <a:r>
              <a:rPr lang="en-US" altLang="zh-CN" sz="1400" dirty="0">
                <a:effectLst/>
                <a:latin typeface="Cambria" panose="02040503050406030204" pitchFamily="18" charset="0"/>
                <a:ea typeface="Arial Unicode MS" panose="020B0604020202020204" pitchFamily="34" charset="-128"/>
                <a:cs typeface="Calibri" panose="020F0502020204030204" pitchFamily="34" charset="0"/>
              </a:rPr>
              <a:t>Figure 9: Zeta potential(mV) vs. pH for kaolinite in different concentrations of HA and comparison with distilled water</a:t>
            </a:r>
            <a:r>
              <a:rPr lang="zh-CN" altLang="zh-CN" sz="1400" dirty="0">
                <a:effectLst/>
              </a:rPr>
              <a:t> </a:t>
            </a:r>
            <a:endParaRPr lang="zh-CN" altLang="en-US" sz="1400" dirty="0"/>
          </a:p>
        </p:txBody>
      </p:sp>
      <p:sp>
        <p:nvSpPr>
          <p:cNvPr id="10" name="文本框 9">
            <a:extLst>
              <a:ext uri="{FF2B5EF4-FFF2-40B4-BE49-F238E27FC236}">
                <a16:creationId xmlns:a16="http://schemas.microsoft.com/office/drawing/2014/main" id="{0D8F9A47-9F59-8CE0-AF9B-E513F9872FE7}"/>
              </a:ext>
            </a:extLst>
          </p:cNvPr>
          <p:cNvSpPr txBox="1"/>
          <p:nvPr/>
        </p:nvSpPr>
        <p:spPr>
          <a:xfrm>
            <a:off x="224153" y="198572"/>
            <a:ext cx="8608606" cy="1530355"/>
          </a:xfrm>
          <a:prstGeom prst="rect">
            <a:avLst/>
          </a:prstGeom>
          <a:noFill/>
        </p:spPr>
        <p:txBody>
          <a:bodyPr wrap="square">
            <a:spAutoFit/>
          </a:bodyPr>
          <a:lstStyle/>
          <a:p>
            <a:pPr indent="266700" algn="just">
              <a:lnSpc>
                <a:spcPct val="150000"/>
              </a:lnSpc>
              <a:spcBef>
                <a:spcPts val="600"/>
              </a:spcBef>
              <a:spcAft>
                <a:spcPts val="600"/>
              </a:spcAft>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To evaluate the effect of HA with Ca</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and Mg</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ions and their concentrations, experiments were conducted with kaolinite in distilled water, and five concentrations (5mg/L, 10mg/L, 20mg/L, and 30mg/L) of HA, and two concentrations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and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of Ca</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and Mg</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The results are depicted in the following:</a:t>
            </a:r>
            <a:endParaRPr lang="zh-CN" altLang="zh-CN" sz="11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08684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表, 折线图&#10;&#10;描述已自动生成">
            <a:extLst>
              <a:ext uri="{FF2B5EF4-FFF2-40B4-BE49-F238E27FC236}">
                <a16:creationId xmlns:a16="http://schemas.microsoft.com/office/drawing/2014/main" id="{1722894A-8E78-9E60-C52B-0D5041234A3C}"/>
              </a:ext>
            </a:extLst>
          </p:cNvPr>
          <p:cNvPicPr>
            <a:picLocks noChangeAspect="1"/>
          </p:cNvPicPr>
          <p:nvPr/>
        </p:nvPicPr>
        <p:blipFill>
          <a:blip r:embed="rId2"/>
          <a:stretch>
            <a:fillRect/>
          </a:stretch>
        </p:blipFill>
        <p:spPr>
          <a:xfrm>
            <a:off x="629916" y="206830"/>
            <a:ext cx="5127347" cy="2884714"/>
          </a:xfrm>
          <a:prstGeom prst="rect">
            <a:avLst/>
          </a:prstGeom>
        </p:spPr>
      </p:pic>
      <p:sp>
        <p:nvSpPr>
          <p:cNvPr id="6" name="文本框 5">
            <a:extLst>
              <a:ext uri="{FF2B5EF4-FFF2-40B4-BE49-F238E27FC236}">
                <a16:creationId xmlns:a16="http://schemas.microsoft.com/office/drawing/2014/main" id="{83B0925E-BBFC-0498-11CF-B9521AC0F8B4}"/>
              </a:ext>
            </a:extLst>
          </p:cNvPr>
          <p:cNvSpPr txBox="1"/>
          <p:nvPr/>
        </p:nvSpPr>
        <p:spPr>
          <a:xfrm>
            <a:off x="5937747" y="1222252"/>
            <a:ext cx="2792595" cy="1169551"/>
          </a:xfrm>
          <a:prstGeom prst="rect">
            <a:avLst/>
          </a:prstGeom>
          <a:noFill/>
        </p:spPr>
        <p:txBody>
          <a:bodyPr wrap="square">
            <a:spAutoFit/>
          </a:bodyPr>
          <a:lstStyle/>
          <a:p>
            <a:pPr algn="ctr"/>
            <a:r>
              <a:rPr lang="en-US" altLang="zh-CN" sz="1400" dirty="0">
                <a:effectLst/>
                <a:latin typeface="Cambria" panose="02040503050406030204" pitchFamily="18" charset="0"/>
                <a:ea typeface="Arial Unicode MS" panose="020B0604020202020204" pitchFamily="34" charset="-128"/>
                <a:cs typeface="Calibri" panose="020F0502020204030204" pitchFamily="34" charset="0"/>
              </a:rPr>
              <a:t>Figure 10: Zeta potential(mV) vs. pH for kaolinite in different concentrations of HA with 10</a:t>
            </a:r>
            <a:r>
              <a:rPr lang="en-US" altLang="zh-CN" sz="14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4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dirty="0">
                <a:effectLst/>
                <a:latin typeface="Cambria" panose="02040503050406030204" pitchFamily="18" charset="0"/>
                <a:ea typeface="Arial Unicode MS" panose="020B0604020202020204" pitchFamily="34" charset="-128"/>
                <a:cs typeface="Calibri" panose="020F0502020204030204" pitchFamily="34" charset="0"/>
              </a:rPr>
              <a:t> and comparison with distilled water</a:t>
            </a:r>
            <a:r>
              <a:rPr lang="zh-CN" altLang="zh-CN" sz="1400" dirty="0">
                <a:effectLst/>
              </a:rPr>
              <a:t> </a:t>
            </a:r>
            <a:endParaRPr lang="zh-CN" altLang="en-US" sz="1400" dirty="0"/>
          </a:p>
        </p:txBody>
      </p:sp>
      <p:sp>
        <p:nvSpPr>
          <p:cNvPr id="9" name="文本框 8">
            <a:extLst>
              <a:ext uri="{FF2B5EF4-FFF2-40B4-BE49-F238E27FC236}">
                <a16:creationId xmlns:a16="http://schemas.microsoft.com/office/drawing/2014/main" id="{A45F6F91-BA22-8DAA-B3D5-B77F61F8CC03}"/>
              </a:ext>
            </a:extLst>
          </p:cNvPr>
          <p:cNvSpPr txBox="1"/>
          <p:nvPr/>
        </p:nvSpPr>
        <p:spPr>
          <a:xfrm>
            <a:off x="194489" y="3169016"/>
            <a:ext cx="8535853" cy="3612784"/>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Figure 10 shows that in the present of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the differences in zeta potential at four different concentrations of HA compared with distilled water.</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5mg/L HA with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gives two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namely at pH 3.8 and pH 8.2. The curve first decreases until pH 6, and then increases towards positive values.</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10mg/L, 20mg/L, and 30mg/L HA with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does not show any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with all zeta potentials being between 5mV and 20mV.</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For the distilled water with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the curve gives two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at pH 6 and pH 10. The trend decreases to negative values until pH 8 and then increases to positive values. At higher concentrations of HA (10mg/L, 20mg/L, and 30mg/L) the zeta potentials become positive and exhibit no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In summary, significant impact on zeta potential was observed at higher concentrations of HA with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2286569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折线图&#10;&#10;描述已自动生成">
            <a:extLst>
              <a:ext uri="{FF2B5EF4-FFF2-40B4-BE49-F238E27FC236}">
                <a16:creationId xmlns:a16="http://schemas.microsoft.com/office/drawing/2014/main" id="{7848BFB0-4E75-97F0-E77C-9A28DDC10171}"/>
              </a:ext>
            </a:extLst>
          </p:cNvPr>
          <p:cNvPicPr>
            <a:picLocks noChangeAspect="1"/>
          </p:cNvPicPr>
          <p:nvPr/>
        </p:nvPicPr>
        <p:blipFill>
          <a:blip r:embed="rId2"/>
          <a:stretch>
            <a:fillRect/>
          </a:stretch>
        </p:blipFill>
        <p:spPr>
          <a:xfrm>
            <a:off x="544287" y="139655"/>
            <a:ext cx="5138056" cy="2841519"/>
          </a:xfrm>
          <a:prstGeom prst="rect">
            <a:avLst/>
          </a:prstGeom>
        </p:spPr>
      </p:pic>
      <p:sp>
        <p:nvSpPr>
          <p:cNvPr id="7" name="文本框 6">
            <a:extLst>
              <a:ext uri="{FF2B5EF4-FFF2-40B4-BE49-F238E27FC236}">
                <a16:creationId xmlns:a16="http://schemas.microsoft.com/office/drawing/2014/main" id="{EE00E4FF-BF74-FE9F-AD8E-39F452C1A29A}"/>
              </a:ext>
            </a:extLst>
          </p:cNvPr>
          <p:cNvSpPr txBox="1"/>
          <p:nvPr/>
        </p:nvSpPr>
        <p:spPr>
          <a:xfrm>
            <a:off x="5823859" y="1195979"/>
            <a:ext cx="2688770" cy="1169551"/>
          </a:xfrm>
          <a:prstGeom prst="rect">
            <a:avLst/>
          </a:prstGeom>
          <a:noFill/>
        </p:spPr>
        <p:txBody>
          <a:bodyPr wrap="square">
            <a:spAutoFit/>
          </a:bodyPr>
          <a:lstStyle/>
          <a:p>
            <a:pPr algn="ctr"/>
            <a:r>
              <a:rPr lang="zh-CN" altLang="zh-CN" sz="1400" dirty="0">
                <a:effectLst/>
                <a:latin typeface="Cambria" panose="02040503050406030204" pitchFamily="18" charset="0"/>
                <a:ea typeface="Cambria" panose="02040503050406030204" pitchFamily="18" charset="0"/>
                <a:cs typeface="Calibri" panose="020F0502020204030204" pitchFamily="34" charset="0"/>
              </a:rPr>
              <a:t> </a:t>
            </a:r>
            <a:r>
              <a:rPr lang="en-US" altLang="zh-CN" sz="1400" dirty="0">
                <a:effectLst/>
                <a:latin typeface="Cambria" panose="02040503050406030204" pitchFamily="18" charset="0"/>
                <a:ea typeface="Cambria" panose="02040503050406030204" pitchFamily="18" charset="0"/>
                <a:cs typeface="Calibri" panose="020F0502020204030204" pitchFamily="34" charset="0"/>
              </a:rPr>
              <a:t>Figure 11: Zeta potential(mV) vs. pH for kaolinite in different concentrations of HA with 10</a:t>
            </a:r>
            <a:r>
              <a:rPr lang="en-US" altLang="zh-CN" sz="1400" baseline="30000" dirty="0">
                <a:effectLst/>
                <a:latin typeface="Cambria" panose="02040503050406030204" pitchFamily="18" charset="0"/>
                <a:ea typeface="Cambria" panose="02040503050406030204" pitchFamily="18" charset="0"/>
                <a:cs typeface="Calibri" panose="020F0502020204030204" pitchFamily="34" charset="0"/>
              </a:rPr>
              <a:t>-4</a:t>
            </a:r>
            <a:r>
              <a:rPr lang="en-US" altLang="zh-CN" sz="1400" dirty="0">
                <a:effectLst/>
                <a:latin typeface="Cambria" panose="02040503050406030204" pitchFamily="18" charset="0"/>
                <a:ea typeface="Cambria" panose="02040503050406030204" pitchFamily="18" charset="0"/>
                <a:cs typeface="Calibri" panose="020F0502020204030204" pitchFamily="34" charset="0"/>
              </a:rPr>
              <a:t>M CaCl</a:t>
            </a:r>
            <a:r>
              <a:rPr lang="en-US" altLang="zh-CN" sz="1400" baseline="-25000" dirty="0">
                <a:effectLst/>
                <a:latin typeface="Cambria" panose="02040503050406030204" pitchFamily="18" charset="0"/>
                <a:ea typeface="Cambria" panose="02040503050406030204" pitchFamily="18" charset="0"/>
                <a:cs typeface="Calibri" panose="020F0502020204030204" pitchFamily="34" charset="0"/>
              </a:rPr>
              <a:t>2</a:t>
            </a:r>
            <a:r>
              <a:rPr lang="en-US" altLang="zh-CN" sz="1400" dirty="0">
                <a:effectLst/>
                <a:latin typeface="Cambria" panose="02040503050406030204" pitchFamily="18" charset="0"/>
                <a:ea typeface="Cambria" panose="02040503050406030204" pitchFamily="18" charset="0"/>
                <a:cs typeface="Calibri" panose="020F0502020204030204" pitchFamily="34" charset="0"/>
              </a:rPr>
              <a:t> and comparison with distilled water</a:t>
            </a:r>
            <a:r>
              <a:rPr lang="zh-CN" altLang="zh-CN" sz="1400" dirty="0">
                <a:effectLst/>
                <a:latin typeface="Cambria" panose="02040503050406030204" pitchFamily="18" charset="0"/>
              </a:rPr>
              <a:t> </a:t>
            </a:r>
            <a:endParaRPr lang="zh-CN" altLang="en-US" sz="1400" dirty="0">
              <a:latin typeface="Cambria" panose="02040503050406030204" pitchFamily="18" charset="0"/>
            </a:endParaRPr>
          </a:p>
        </p:txBody>
      </p:sp>
      <p:sp>
        <p:nvSpPr>
          <p:cNvPr id="9" name="文本框 8">
            <a:extLst>
              <a:ext uri="{FF2B5EF4-FFF2-40B4-BE49-F238E27FC236}">
                <a16:creationId xmlns:a16="http://schemas.microsoft.com/office/drawing/2014/main" id="{CC1AD4CA-2108-43BD-D6D0-08AC5E208A8C}"/>
              </a:ext>
            </a:extLst>
          </p:cNvPr>
          <p:cNvSpPr txBox="1"/>
          <p:nvPr/>
        </p:nvSpPr>
        <p:spPr>
          <a:xfrm>
            <a:off x="141153" y="3041066"/>
            <a:ext cx="8774612" cy="3709734"/>
          </a:xfrm>
          <a:prstGeom prst="rect">
            <a:avLst/>
          </a:prstGeom>
          <a:noFill/>
        </p:spPr>
        <p:txBody>
          <a:bodyPr wrap="square">
            <a:spAutoFit/>
          </a:bodyPr>
          <a:lstStyle/>
          <a:p>
            <a:pPr marL="342900" lvl="0" indent="-342900" algn="just">
              <a:lnSpc>
                <a:spcPct val="13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Figure 11 demonstrates that in the present of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the differences in zeta potential at four different concentrations of HA compared with distilled water.</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zeta potential of different concentrations of HA with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does not have any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zeta potentials in 5mg/L HA with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show an increase at neutral pH, followed by a decrease around pH 10, and finally an increase at around pH 11.5.</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30mg/L HA shows that the zeta potential decreases until around </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280670" indent="266700" algn="just">
              <a:lnSpc>
                <a:spcPct val="130000"/>
              </a:lnSpc>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pH 5, then increases towards pH 9, and finally decreases at pH 11.</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Both 10mg/L and 20mg/L HA curves have somewhat similar trends, resulting in a drop in zeta potential as the pH increases.</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Generally, as the concentrations of HA increase, zeta potentials become more negative, with fluctuations at high and low concentrations.</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In conclusion, compared to the distilled water, the effect of HA in the presence of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tends to generate fluctuations, resulting in an expanded range of zeta potential values, ranging from -10mV to -50mV.</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39205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4ED91D5-3BA8-7753-A165-65D204BC1767}"/>
              </a:ext>
            </a:extLst>
          </p:cNvPr>
          <p:cNvPicPr>
            <a:picLocks noChangeAspect="1"/>
          </p:cNvPicPr>
          <p:nvPr/>
        </p:nvPicPr>
        <p:blipFill>
          <a:blip r:embed="rId2"/>
          <a:stretch>
            <a:fillRect/>
          </a:stretch>
        </p:blipFill>
        <p:spPr>
          <a:xfrm>
            <a:off x="615858" y="272606"/>
            <a:ext cx="5156718" cy="2909888"/>
          </a:xfrm>
          <a:prstGeom prst="rect">
            <a:avLst/>
          </a:prstGeom>
        </p:spPr>
      </p:pic>
      <p:sp>
        <p:nvSpPr>
          <p:cNvPr id="7" name="文本框 6">
            <a:extLst>
              <a:ext uri="{FF2B5EF4-FFF2-40B4-BE49-F238E27FC236}">
                <a16:creationId xmlns:a16="http://schemas.microsoft.com/office/drawing/2014/main" id="{6DD65753-71FD-8F8B-BC3A-7CDE911C9563}"/>
              </a:ext>
            </a:extLst>
          </p:cNvPr>
          <p:cNvSpPr txBox="1"/>
          <p:nvPr/>
        </p:nvSpPr>
        <p:spPr>
          <a:xfrm>
            <a:off x="5772576" y="1142775"/>
            <a:ext cx="2783595" cy="1169551"/>
          </a:xfrm>
          <a:prstGeom prst="rect">
            <a:avLst/>
          </a:prstGeom>
          <a:noFill/>
        </p:spPr>
        <p:txBody>
          <a:bodyPr wrap="square">
            <a:spAutoFit/>
          </a:bodyPr>
          <a:lstStyle/>
          <a:p>
            <a:pPr algn="ctr"/>
            <a:r>
              <a:rPr lang="en-US" altLang="zh-CN" sz="1400" dirty="0">
                <a:effectLst/>
                <a:latin typeface="Cambria" panose="02040503050406030204" pitchFamily="18" charset="0"/>
                <a:ea typeface="Arial Unicode MS" panose="020B0604020202020204" pitchFamily="34" charset="-128"/>
                <a:cs typeface="Calibri" panose="020F0502020204030204" pitchFamily="34" charset="0"/>
              </a:rPr>
              <a:t>Figure 12: Zeta potential vs. pH for kaolinite in different concentrations of HA with 10</a:t>
            </a:r>
            <a:r>
              <a:rPr lang="en-US" altLang="zh-CN" sz="14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4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dirty="0">
                <a:effectLst/>
                <a:latin typeface="Cambria" panose="02040503050406030204" pitchFamily="18" charset="0"/>
                <a:ea typeface="Arial Unicode MS" panose="020B0604020202020204" pitchFamily="34" charset="-128"/>
                <a:cs typeface="Calibri" panose="020F0502020204030204" pitchFamily="34" charset="0"/>
              </a:rPr>
              <a:t> and comparison with distilled water</a:t>
            </a:r>
            <a:r>
              <a:rPr lang="zh-CN" altLang="zh-CN" sz="1400" dirty="0">
                <a:effectLst/>
              </a:rPr>
              <a:t> </a:t>
            </a:r>
            <a:endParaRPr lang="zh-CN" altLang="en-US" sz="1400" dirty="0"/>
          </a:p>
        </p:txBody>
      </p:sp>
      <p:sp>
        <p:nvSpPr>
          <p:cNvPr id="9" name="文本框 8">
            <a:extLst>
              <a:ext uri="{FF2B5EF4-FFF2-40B4-BE49-F238E27FC236}">
                <a16:creationId xmlns:a16="http://schemas.microsoft.com/office/drawing/2014/main" id="{9C690E75-950A-D102-D278-8662647B2D1E}"/>
              </a:ext>
            </a:extLst>
          </p:cNvPr>
          <p:cNvSpPr txBox="1"/>
          <p:nvPr/>
        </p:nvSpPr>
        <p:spPr>
          <a:xfrm>
            <a:off x="191316" y="3304570"/>
            <a:ext cx="8618375" cy="3367910"/>
          </a:xfrm>
          <a:prstGeom prst="rect">
            <a:avLst/>
          </a:prstGeom>
          <a:noFill/>
        </p:spPr>
        <p:txBody>
          <a:bodyPr wrap="square">
            <a:spAutoFit/>
          </a:bodyPr>
          <a:lstStyle/>
          <a:p>
            <a:pPr marL="342900" lvl="0" indent="-342900" algn="just">
              <a:lnSpc>
                <a:spcPct val="13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Figure 12 shows that in the present of 10</a:t>
            </a:r>
            <a:r>
              <a:rPr lang="en-US" altLang="zh-CN" sz="15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5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the differences in zeta potential at four different concentrations of HA compared with distilled water.</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5mg/L HA with 10</a:t>
            </a:r>
            <a:r>
              <a:rPr lang="en-US" altLang="zh-CN" sz="15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5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has four </a:t>
            </a:r>
            <a:r>
              <a:rPr lang="en-US" altLang="zh-CN" sz="15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which are at pH 3.9, pH 5.8, pH 7.5 and pH 9.8. The 10mg/L HA curve has two </a:t>
            </a:r>
            <a:r>
              <a:rPr lang="en-US" altLang="zh-CN" sz="15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at pH 4.1 and pH 6.2. The trend of both curves is similar, which first decreases until pH 5, followed by an increase until around pH 6.3, and finally a decrease until pH 9 followed by an increase at around pH 11.5.</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The 30mg/L HA with MgCl</a:t>
            </a:r>
            <a:r>
              <a:rPr lang="en-US" altLang="zh-CN" sz="15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curve has two </a:t>
            </a:r>
            <a:r>
              <a:rPr lang="en-US" altLang="zh-CN" sz="15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at pH 6 and pH 7.9. The trend of this curve first shows an increase until pH 5, followed by a decrease towards neutral pH, and finally increases until around pH 11.5.</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The 20mg/L HA curve does not show any </a:t>
            </a:r>
            <a:r>
              <a:rPr lang="en-US" altLang="zh-CN" sz="15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The trend is somewhat similar to the other three concentrations, but all the zeta potentials are positive.</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90677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表, 折线图&#10;&#10;描述已自动生成">
            <a:extLst>
              <a:ext uri="{FF2B5EF4-FFF2-40B4-BE49-F238E27FC236}">
                <a16:creationId xmlns:a16="http://schemas.microsoft.com/office/drawing/2014/main" id="{C26CCB90-8FBB-42F6-752B-BA5F6C42778A}"/>
              </a:ext>
            </a:extLst>
          </p:cNvPr>
          <p:cNvPicPr>
            <a:picLocks noChangeAspect="1"/>
          </p:cNvPicPr>
          <p:nvPr/>
        </p:nvPicPr>
        <p:blipFill>
          <a:blip r:embed="rId2"/>
          <a:stretch>
            <a:fillRect/>
          </a:stretch>
        </p:blipFill>
        <p:spPr>
          <a:xfrm>
            <a:off x="609601" y="164600"/>
            <a:ext cx="5271411" cy="2850741"/>
          </a:xfrm>
          <a:prstGeom prst="rect">
            <a:avLst/>
          </a:prstGeom>
        </p:spPr>
      </p:pic>
      <p:sp>
        <p:nvSpPr>
          <p:cNvPr id="7" name="文本框 6">
            <a:extLst>
              <a:ext uri="{FF2B5EF4-FFF2-40B4-BE49-F238E27FC236}">
                <a16:creationId xmlns:a16="http://schemas.microsoft.com/office/drawing/2014/main" id="{A3949740-2147-C189-9450-BC529A286BA9}"/>
              </a:ext>
            </a:extLst>
          </p:cNvPr>
          <p:cNvSpPr txBox="1"/>
          <p:nvPr/>
        </p:nvSpPr>
        <p:spPr>
          <a:xfrm>
            <a:off x="5984521" y="1005194"/>
            <a:ext cx="2832907" cy="1169551"/>
          </a:xfrm>
          <a:prstGeom prst="rect">
            <a:avLst/>
          </a:prstGeom>
          <a:noFill/>
        </p:spPr>
        <p:txBody>
          <a:bodyPr wrap="square">
            <a:spAutoFit/>
          </a:bodyPr>
          <a:lstStyle/>
          <a:p>
            <a:pPr algn="ctr"/>
            <a:r>
              <a:rPr lang="en-US" altLang="zh-CN" sz="1400" dirty="0">
                <a:effectLst/>
                <a:latin typeface="Cambria" panose="02040503050406030204" pitchFamily="18" charset="0"/>
                <a:ea typeface="Arial Unicode MS" panose="020B0604020202020204" pitchFamily="34" charset="-128"/>
                <a:cs typeface="Calibri" panose="020F0502020204030204" pitchFamily="34" charset="0"/>
              </a:rPr>
              <a:t>Figure 13: Zeta potential(mV) vs. pH for kaolinite in different concentrations of HA with 10</a:t>
            </a:r>
            <a:r>
              <a:rPr lang="en-US" altLang="zh-CN" sz="14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4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4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dirty="0">
                <a:effectLst/>
                <a:latin typeface="Cambria" panose="02040503050406030204" pitchFamily="18" charset="0"/>
                <a:ea typeface="Arial Unicode MS" panose="020B0604020202020204" pitchFamily="34" charset="-128"/>
                <a:cs typeface="Calibri" panose="020F0502020204030204" pitchFamily="34" charset="0"/>
              </a:rPr>
              <a:t> and comparison with distilled water</a:t>
            </a:r>
            <a:r>
              <a:rPr lang="zh-CN" altLang="zh-CN" sz="1400" dirty="0">
                <a:effectLst/>
              </a:rPr>
              <a:t> </a:t>
            </a:r>
            <a:endParaRPr lang="zh-CN" altLang="en-US" sz="1400" dirty="0"/>
          </a:p>
        </p:txBody>
      </p:sp>
      <p:sp>
        <p:nvSpPr>
          <p:cNvPr id="9" name="文本框 8">
            <a:extLst>
              <a:ext uri="{FF2B5EF4-FFF2-40B4-BE49-F238E27FC236}">
                <a16:creationId xmlns:a16="http://schemas.microsoft.com/office/drawing/2014/main" id="{705F4007-0CAE-2FCA-6B1E-B50EF4012DE6}"/>
              </a:ext>
            </a:extLst>
          </p:cNvPr>
          <p:cNvSpPr txBox="1"/>
          <p:nvPr/>
        </p:nvSpPr>
        <p:spPr>
          <a:xfrm>
            <a:off x="212271" y="3210913"/>
            <a:ext cx="8719457" cy="3289618"/>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Figure 13 demonstrates that in the present of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the differences in zeta potential at four different concentrations of HA compared with distilled water.</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different concentrations of HA with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does not have any </a:t>
            </a:r>
            <a:r>
              <a:rPr lang="en-US" altLang="zh-CN" sz="14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Zeta potential curves in 5mg/L, 10mg/L and 20 mg/L HA show somewhat the same trends; namely decreasing until neutral pH, followed by an increase towards pH 9, and finally a decrease at around pH 11. </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The 10mg/L HA curve shows that the zeta potentials increases until around pH 5, then decreases until pH 7.5, and finally increases at around pH 11.</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Generally, as the concentrations of HA increases, zeta potential between pH 4 and pH 8 becomes more negative.</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HA in the presence of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only impacts the zeta potential between pH 4 and pH 8.</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63729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18969DA-E869-40AF-94FC-E40F96D7D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文本框 2">
            <a:extLst>
              <a:ext uri="{FF2B5EF4-FFF2-40B4-BE49-F238E27FC236}">
                <a16:creationId xmlns:a16="http://schemas.microsoft.com/office/drawing/2014/main" id="{FBF80702-A77A-F3CA-29DF-55E665DC72CB}"/>
              </a:ext>
            </a:extLst>
          </p:cNvPr>
          <p:cNvSpPr txBox="1"/>
          <p:nvPr/>
        </p:nvSpPr>
        <p:spPr>
          <a:xfrm>
            <a:off x="935615" y="1778866"/>
            <a:ext cx="7522585" cy="1679944"/>
          </a:xfrm>
          <a:prstGeom prst="rect">
            <a:avLst/>
          </a:prstGeom>
        </p:spPr>
        <p:txBody>
          <a:bodyPr vert="horz" lIns="91440" tIns="45720" rIns="91440" bIns="45720" rtlCol="0" anchor="b">
            <a:normAutofit fontScale="92500"/>
          </a:bodyPr>
          <a:lstStyle/>
          <a:p>
            <a:pPr algn="ctr" defTabSz="914400">
              <a:lnSpc>
                <a:spcPct val="150000"/>
              </a:lnSpc>
              <a:spcBef>
                <a:spcPct val="0"/>
              </a:spcBef>
              <a:spcAft>
                <a:spcPts val="600"/>
              </a:spcAft>
            </a:pPr>
            <a:r>
              <a:rPr kumimoji="1" lang="en-US" altLang="zh-CN" sz="2800" b="1" dirty="0">
                <a:solidFill>
                  <a:srgbClr val="C00000"/>
                </a:solidFill>
                <a:latin typeface="Cambria" panose="02040503050406030204" pitchFamily="18" charset="0"/>
                <a:ea typeface="+mj-ea"/>
                <a:cs typeface="+mj-cs"/>
              </a:rPr>
              <a:t>Part 6: Effect of sHA, Ca</a:t>
            </a:r>
            <a:r>
              <a:rPr kumimoji="1" lang="en-US" altLang="zh-CN" sz="2800" b="1" baseline="30000" dirty="0">
                <a:solidFill>
                  <a:srgbClr val="C00000"/>
                </a:solidFill>
                <a:latin typeface="Cambria" panose="02040503050406030204" pitchFamily="18" charset="0"/>
                <a:ea typeface="+mj-ea"/>
                <a:cs typeface="+mj-cs"/>
              </a:rPr>
              <a:t>2+ </a:t>
            </a:r>
            <a:r>
              <a:rPr kumimoji="1" lang="en-US" altLang="zh-CN" sz="2800" b="1" dirty="0">
                <a:solidFill>
                  <a:srgbClr val="C00000"/>
                </a:solidFill>
                <a:latin typeface="Cambria" panose="02040503050406030204" pitchFamily="18" charset="0"/>
                <a:ea typeface="+mj-ea"/>
                <a:cs typeface="+mj-cs"/>
              </a:rPr>
              <a:t>and Mg</a:t>
            </a:r>
            <a:r>
              <a:rPr kumimoji="1" lang="en-US" altLang="zh-CN" sz="2800" b="1" baseline="30000" dirty="0">
                <a:solidFill>
                  <a:srgbClr val="C00000"/>
                </a:solidFill>
                <a:latin typeface="Cambria" panose="02040503050406030204" pitchFamily="18" charset="0"/>
                <a:ea typeface="+mj-ea"/>
                <a:cs typeface="+mj-cs"/>
              </a:rPr>
              <a:t>2+</a:t>
            </a:r>
            <a:r>
              <a:rPr kumimoji="1" lang="en-US" altLang="zh-CN" sz="2800" b="1" dirty="0">
                <a:solidFill>
                  <a:srgbClr val="C00000"/>
                </a:solidFill>
                <a:latin typeface="Cambria" panose="02040503050406030204" pitchFamily="18" charset="0"/>
                <a:ea typeface="+mj-ea"/>
                <a:cs typeface="+mj-cs"/>
              </a:rPr>
              <a:t> ions and their different concentrations on zeta potential </a:t>
            </a:r>
          </a:p>
        </p:txBody>
      </p:sp>
      <p:sp>
        <p:nvSpPr>
          <p:cNvPr id="11" name="Freeform: Shape 10">
            <a:extLst>
              <a:ext uri="{FF2B5EF4-FFF2-40B4-BE49-F238E27FC236}">
                <a16:creationId xmlns:a16="http://schemas.microsoft.com/office/drawing/2014/main" id="{0776B1EE-A7D1-46A3-81E9-19E58E41D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42448" y="3"/>
            <a:ext cx="5701553" cy="484093"/>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Graphic 6" descr="培养皿 轮廓">
            <a:extLst>
              <a:ext uri="{FF2B5EF4-FFF2-40B4-BE49-F238E27FC236}">
                <a16:creationId xmlns:a16="http://schemas.microsoft.com/office/drawing/2014/main" id="{46B99353-25BF-F1AE-905F-FCCF6C90966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025159" y="4311192"/>
            <a:ext cx="1307243" cy="1307243"/>
          </a:xfrm>
          <a:prstGeom prst="rect">
            <a:avLst/>
          </a:prstGeom>
        </p:spPr>
      </p:pic>
      <p:pic>
        <p:nvPicPr>
          <p:cNvPr id="4" name="Graphic 6" descr="气泡 纯色填充">
            <a:extLst>
              <a:ext uri="{FF2B5EF4-FFF2-40B4-BE49-F238E27FC236}">
                <a16:creationId xmlns:a16="http://schemas.microsoft.com/office/drawing/2014/main" id="{2ADF3C59-56E3-4257-E1FD-E8D3794F2D4F}"/>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7347138" y="4239162"/>
            <a:ext cx="663282" cy="663282"/>
          </a:xfrm>
          <a:prstGeom prst="rect">
            <a:avLst/>
          </a:prstGeom>
        </p:spPr>
      </p:pic>
      <p:sp>
        <p:nvSpPr>
          <p:cNvPr id="13" name="Freeform: Shape 12">
            <a:extLst>
              <a:ext uri="{FF2B5EF4-FFF2-40B4-BE49-F238E27FC236}">
                <a16:creationId xmlns:a16="http://schemas.microsoft.com/office/drawing/2014/main" id="{A0A40C28-B748-4B4A-BF04-30E783CE7F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504329"/>
            <a:ext cx="8010421" cy="1353672"/>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6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6A4FA338-6F9E-A5FD-8A3F-3C9BB0634D53}"/>
              </a:ext>
            </a:extLst>
          </p:cNvPr>
          <p:cNvSpPr txBox="1"/>
          <p:nvPr/>
        </p:nvSpPr>
        <p:spPr>
          <a:xfrm>
            <a:off x="250371" y="130957"/>
            <a:ext cx="8643257" cy="1345689"/>
          </a:xfrm>
          <a:prstGeom prst="rect">
            <a:avLst/>
          </a:prstGeom>
          <a:noFill/>
        </p:spPr>
        <p:txBody>
          <a:bodyPr wrap="square">
            <a:spAutoFit/>
          </a:bodyPr>
          <a:lstStyle/>
          <a:p>
            <a:pPr indent="266700" algn="just">
              <a:lnSpc>
                <a:spcPct val="130000"/>
              </a:lnSpc>
              <a:spcBef>
                <a:spcPts val="600"/>
              </a:spcBef>
              <a:spcAft>
                <a:spcPts val="600"/>
              </a:spcAft>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To evaluate the effect of sHA, Ca</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and Mg</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ions and their concentrations, experiments were conducted with kaolinite in distilled water, employing five different concentrations (5mg/L, 10mg/L, 20mg/L and 30mg/L) of sHA, and two different concentrations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and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of Ca</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and Mg</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The results are depicted in the following:</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pic>
        <p:nvPicPr>
          <p:cNvPr id="7" name="图片 6" descr="图表, 折线图&#10;&#10;描述已自动生成">
            <a:extLst>
              <a:ext uri="{FF2B5EF4-FFF2-40B4-BE49-F238E27FC236}">
                <a16:creationId xmlns:a16="http://schemas.microsoft.com/office/drawing/2014/main" id="{57C13163-5B4A-AB6C-B512-52867512C003}"/>
              </a:ext>
            </a:extLst>
          </p:cNvPr>
          <p:cNvPicPr>
            <a:picLocks noChangeAspect="1"/>
          </p:cNvPicPr>
          <p:nvPr/>
        </p:nvPicPr>
        <p:blipFill>
          <a:blip r:embed="rId2"/>
          <a:stretch>
            <a:fillRect/>
          </a:stretch>
        </p:blipFill>
        <p:spPr>
          <a:xfrm>
            <a:off x="577579" y="1609091"/>
            <a:ext cx="5039450" cy="2955528"/>
          </a:xfrm>
          <a:prstGeom prst="rect">
            <a:avLst/>
          </a:prstGeom>
        </p:spPr>
      </p:pic>
      <p:sp>
        <p:nvSpPr>
          <p:cNvPr id="9" name="文本框 8">
            <a:extLst>
              <a:ext uri="{FF2B5EF4-FFF2-40B4-BE49-F238E27FC236}">
                <a16:creationId xmlns:a16="http://schemas.microsoft.com/office/drawing/2014/main" id="{71762625-2DC1-C6C4-F838-DCFB7FBE323E}"/>
              </a:ext>
            </a:extLst>
          </p:cNvPr>
          <p:cNvSpPr txBox="1"/>
          <p:nvPr/>
        </p:nvSpPr>
        <p:spPr>
          <a:xfrm>
            <a:off x="179614" y="4650018"/>
            <a:ext cx="8784771" cy="1985865"/>
          </a:xfrm>
          <a:prstGeom prst="rect">
            <a:avLst/>
          </a:prstGeom>
          <a:noFill/>
        </p:spPr>
        <p:txBody>
          <a:bodyPr wrap="square">
            <a:spAutoFit/>
          </a:bodyPr>
          <a:lstStyle/>
          <a:p>
            <a:pPr marL="342900" lvl="0" indent="-342900" algn="just">
              <a:lnSpc>
                <a:spcPct val="13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Figure 14 shows the differences in zeta potential at four different concentrations of sHA compared with distilled water.</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Compared to distilled water, the zeta potential in sHA, except 20mg/L, show more negative zeta potential values as the pH increases, ranging from -40mV to - 90mV.</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All the sHA curves do not show any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20 mg/L sHA curve becomes more positive as the pH increases.</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11" name="文本框 10">
            <a:extLst>
              <a:ext uri="{FF2B5EF4-FFF2-40B4-BE49-F238E27FC236}">
                <a16:creationId xmlns:a16="http://schemas.microsoft.com/office/drawing/2014/main" id="{27FFB44B-EBC0-CDBD-CC0F-04DCB5DBF56B}"/>
              </a:ext>
            </a:extLst>
          </p:cNvPr>
          <p:cNvSpPr txBox="1"/>
          <p:nvPr/>
        </p:nvSpPr>
        <p:spPr>
          <a:xfrm>
            <a:off x="5617029" y="2411542"/>
            <a:ext cx="3103065" cy="1350626"/>
          </a:xfrm>
          <a:prstGeom prst="rect">
            <a:avLst/>
          </a:prstGeom>
          <a:noFill/>
        </p:spPr>
        <p:txBody>
          <a:bodyPr wrap="square">
            <a:spAutoFit/>
          </a:bodyPr>
          <a:lstStyle/>
          <a:p>
            <a:pPr algn="ctr">
              <a:lnSpc>
                <a:spcPct val="150000"/>
              </a:lnSpc>
              <a:spcAft>
                <a:spcPts val="600"/>
              </a:spcAft>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Figure 14: Zeta potential(mV) vs. pH for kaolinite in different concentrations of sHA and comparison with distilled water</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96821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alpha val="31151"/>
              </a:schemeClr>
            </a:gs>
            <a:gs pos="7000">
              <a:schemeClr val="accent5">
                <a:lumMod val="95000"/>
                <a:lumOff val="5000"/>
              </a:schemeClr>
            </a:gs>
            <a:gs pos="80000">
              <a:schemeClr val="accent5">
                <a:alpha val="13000"/>
                <a:lumMod val="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46C051D-7BD2-79D2-938A-70DF46BACCB1}"/>
              </a:ext>
            </a:extLst>
          </p:cNvPr>
          <p:cNvSpPr txBox="1"/>
          <p:nvPr/>
        </p:nvSpPr>
        <p:spPr>
          <a:xfrm>
            <a:off x="243068" y="959282"/>
            <a:ext cx="8657863" cy="5504777"/>
          </a:xfrm>
          <a:prstGeom prst="rect">
            <a:avLst/>
          </a:prstGeom>
          <a:noFill/>
        </p:spPr>
        <p:txBody>
          <a:bodyPr wrap="square" rtlCol="0">
            <a:spAutoFit/>
          </a:bodyPr>
          <a:lstStyle/>
          <a:p>
            <a:pPr marL="457189" indent="-457189">
              <a:lnSpc>
                <a:spcPct val="180000"/>
              </a:lnSpc>
              <a:buFont typeface="+mj-lt"/>
              <a:buAutoNum type="arabicPeriod"/>
            </a:pPr>
            <a:r>
              <a:rPr kumimoji="1" lang="en-US" altLang="zh-CN" b="1" dirty="0">
                <a:latin typeface="Cambria" panose="02040503050406030204" pitchFamily="18" charset="0"/>
              </a:rPr>
              <a:t>Nomenclature</a:t>
            </a:r>
          </a:p>
          <a:p>
            <a:pPr marL="457189" indent="-457189">
              <a:lnSpc>
                <a:spcPct val="180000"/>
              </a:lnSpc>
              <a:buFont typeface="+mj-lt"/>
              <a:buAutoNum type="arabicPeriod"/>
            </a:pPr>
            <a:r>
              <a:rPr kumimoji="1" lang="en-US" altLang="zh-CN" b="1" dirty="0">
                <a:latin typeface="Cambria" panose="02040503050406030204" pitchFamily="18" charset="0"/>
              </a:rPr>
              <a:t>Background and Introduction</a:t>
            </a:r>
          </a:p>
          <a:p>
            <a:pPr marL="457189" indent="-457189">
              <a:lnSpc>
                <a:spcPct val="180000"/>
              </a:lnSpc>
              <a:buFont typeface="+mj-lt"/>
              <a:buAutoNum type="arabicPeriod"/>
            </a:pPr>
            <a:r>
              <a:rPr kumimoji="1" lang="en-US" altLang="zh-CN" b="1" dirty="0">
                <a:latin typeface="Cambria" panose="02040503050406030204" pitchFamily="18" charset="0"/>
              </a:rPr>
              <a:t>Effect of Different Ions and Their Two Concentrations on Zeta Potential</a:t>
            </a:r>
          </a:p>
          <a:p>
            <a:pPr marL="457189" indent="-457189">
              <a:lnSpc>
                <a:spcPct val="180000"/>
              </a:lnSpc>
              <a:buFont typeface="+mj-lt"/>
              <a:buAutoNum type="arabicPeriod"/>
            </a:pPr>
            <a:r>
              <a:rPr kumimoji="1" lang="en-US" altLang="zh-CN" b="1" dirty="0">
                <a:latin typeface="Cambria" panose="02040503050406030204" pitchFamily="18" charset="0"/>
              </a:rPr>
              <a:t>Summary</a:t>
            </a:r>
          </a:p>
          <a:p>
            <a:pPr marL="457189" indent="-457189">
              <a:lnSpc>
                <a:spcPct val="180000"/>
              </a:lnSpc>
              <a:buFont typeface="+mj-lt"/>
              <a:buAutoNum type="arabicPeriod"/>
            </a:pPr>
            <a:r>
              <a:rPr kumimoji="1" lang="en-US" altLang="zh-CN" b="1" dirty="0">
                <a:latin typeface="Cambria" panose="02040503050406030204" pitchFamily="18" charset="0"/>
              </a:rPr>
              <a:t>Effect of HA, Ca</a:t>
            </a:r>
            <a:r>
              <a:rPr kumimoji="1" lang="en-US" altLang="zh-CN" b="1" baseline="30000" dirty="0">
                <a:latin typeface="Cambria" panose="02040503050406030204" pitchFamily="18" charset="0"/>
              </a:rPr>
              <a:t>2+ </a:t>
            </a:r>
            <a:r>
              <a:rPr kumimoji="1" lang="en-US" altLang="zh-CN" b="1" dirty="0">
                <a:latin typeface="Cambria" panose="02040503050406030204" pitchFamily="18" charset="0"/>
              </a:rPr>
              <a:t>and Mg</a:t>
            </a:r>
            <a:r>
              <a:rPr kumimoji="1" lang="en-US" altLang="zh-CN" b="1" baseline="30000" dirty="0">
                <a:latin typeface="Cambria" panose="02040503050406030204" pitchFamily="18" charset="0"/>
              </a:rPr>
              <a:t>2+</a:t>
            </a:r>
            <a:r>
              <a:rPr kumimoji="1" lang="en-US" altLang="zh-CN" b="1" dirty="0">
                <a:latin typeface="Cambria" panose="02040503050406030204" pitchFamily="18" charset="0"/>
              </a:rPr>
              <a:t> ions and Their Two Different Concentrations on Zeta Potential. </a:t>
            </a:r>
          </a:p>
          <a:p>
            <a:pPr marL="457189" indent="-457189">
              <a:lnSpc>
                <a:spcPct val="180000"/>
              </a:lnSpc>
              <a:buFont typeface="+mj-lt"/>
              <a:buAutoNum type="arabicPeriod"/>
            </a:pPr>
            <a:r>
              <a:rPr kumimoji="1" lang="en-US" altLang="zh-CN" b="1" dirty="0">
                <a:latin typeface="Cambria" panose="02040503050406030204" pitchFamily="18" charset="0"/>
              </a:rPr>
              <a:t>Effect</a:t>
            </a:r>
            <a:r>
              <a:rPr kumimoji="1" lang="zh-CN" altLang="en-US" b="1" dirty="0">
                <a:latin typeface="Cambria" panose="02040503050406030204" pitchFamily="18" charset="0"/>
              </a:rPr>
              <a:t> </a:t>
            </a:r>
            <a:r>
              <a:rPr kumimoji="1" lang="en-US" altLang="zh-CN" b="1" dirty="0">
                <a:latin typeface="Cambria" panose="02040503050406030204" pitchFamily="18" charset="0"/>
              </a:rPr>
              <a:t>of sHA, Ca</a:t>
            </a:r>
            <a:r>
              <a:rPr kumimoji="1" lang="en-US" altLang="zh-CN" b="1" baseline="30000" dirty="0">
                <a:latin typeface="Cambria" panose="02040503050406030204" pitchFamily="18" charset="0"/>
              </a:rPr>
              <a:t>2+ </a:t>
            </a:r>
            <a:r>
              <a:rPr kumimoji="1" lang="en-US" altLang="zh-CN" b="1" dirty="0">
                <a:latin typeface="Cambria" panose="02040503050406030204" pitchFamily="18" charset="0"/>
              </a:rPr>
              <a:t>and Mg</a:t>
            </a:r>
            <a:r>
              <a:rPr kumimoji="1" lang="en-US" altLang="zh-CN" b="1" baseline="30000" dirty="0">
                <a:latin typeface="Cambria" panose="02040503050406030204" pitchFamily="18" charset="0"/>
              </a:rPr>
              <a:t>2+</a:t>
            </a:r>
            <a:r>
              <a:rPr kumimoji="1" lang="en-US" altLang="zh-CN" b="1" dirty="0">
                <a:latin typeface="Cambria" panose="02040503050406030204" pitchFamily="18" charset="0"/>
              </a:rPr>
              <a:t> ions and Their Two Different Concentrations on Zeta Potential.</a:t>
            </a:r>
          </a:p>
          <a:p>
            <a:pPr marL="457189" indent="-457189">
              <a:lnSpc>
                <a:spcPct val="180000"/>
              </a:lnSpc>
              <a:buFont typeface="+mj-lt"/>
              <a:buAutoNum type="arabicPeriod"/>
            </a:pPr>
            <a:r>
              <a:rPr kumimoji="1" lang="en-US" altLang="zh-CN" b="1" dirty="0">
                <a:latin typeface="Cambria" panose="02040503050406030204" pitchFamily="18" charset="0"/>
              </a:rPr>
              <a:t>Summary and Conclusion</a:t>
            </a:r>
          </a:p>
          <a:p>
            <a:pPr marL="457189" indent="-457189">
              <a:lnSpc>
                <a:spcPct val="180000"/>
              </a:lnSpc>
              <a:buFont typeface="+mj-lt"/>
              <a:buAutoNum type="arabicPeriod"/>
            </a:pPr>
            <a:r>
              <a:rPr kumimoji="1" lang="en-US" altLang="zh-CN" b="1" dirty="0">
                <a:latin typeface="Cambria" panose="02040503050406030204" pitchFamily="18" charset="0"/>
              </a:rPr>
              <a:t>Acknowledgement</a:t>
            </a:r>
          </a:p>
          <a:p>
            <a:pPr marL="457189" indent="-457189">
              <a:lnSpc>
                <a:spcPct val="180000"/>
              </a:lnSpc>
              <a:buFont typeface="+mj-lt"/>
              <a:buAutoNum type="arabicPeriod"/>
            </a:pPr>
            <a:r>
              <a:rPr kumimoji="1" lang="en-US" altLang="zh-CN" b="1" dirty="0">
                <a:latin typeface="Cambria" panose="02040503050406030204" pitchFamily="18" charset="0"/>
              </a:rPr>
              <a:t>References</a:t>
            </a:r>
            <a:endParaRPr kumimoji="1" lang="zh-CN" altLang="en-US" b="1" dirty="0">
              <a:latin typeface="Cambria" panose="02040503050406030204" pitchFamily="18" charset="0"/>
            </a:endParaRPr>
          </a:p>
        </p:txBody>
      </p:sp>
      <p:sp>
        <p:nvSpPr>
          <p:cNvPr id="4" name="文本框 3">
            <a:extLst>
              <a:ext uri="{FF2B5EF4-FFF2-40B4-BE49-F238E27FC236}">
                <a16:creationId xmlns:a16="http://schemas.microsoft.com/office/drawing/2014/main" id="{85A7FC25-1C08-279F-1522-C30364AE04EA}"/>
              </a:ext>
            </a:extLst>
          </p:cNvPr>
          <p:cNvSpPr txBox="1"/>
          <p:nvPr/>
        </p:nvSpPr>
        <p:spPr>
          <a:xfrm>
            <a:off x="2927698" y="312951"/>
            <a:ext cx="3288601" cy="646331"/>
          </a:xfrm>
          <a:prstGeom prst="rect">
            <a:avLst/>
          </a:prstGeom>
          <a:noFill/>
        </p:spPr>
        <p:txBody>
          <a:bodyPr wrap="square" rtlCol="0">
            <a:spAutoFit/>
          </a:bodyPr>
          <a:lstStyle/>
          <a:p>
            <a:pPr algn="ctr"/>
            <a:r>
              <a:rPr kumimoji="1" lang="en-US" altLang="zh-CN" sz="3600" b="1" dirty="0">
                <a:latin typeface="Cambria" panose="02040503050406030204" pitchFamily="18" charset="0"/>
              </a:rPr>
              <a:t>Content</a:t>
            </a:r>
            <a:endParaRPr kumimoji="1" lang="zh-CN" altLang="en-US" sz="3600" b="1" dirty="0">
              <a:latin typeface="Cambria" panose="02040503050406030204" pitchFamily="18" charset="0"/>
            </a:endParaRPr>
          </a:p>
        </p:txBody>
      </p:sp>
    </p:spTree>
    <p:extLst>
      <p:ext uri="{BB962C8B-B14F-4D97-AF65-F5344CB8AC3E}">
        <p14:creationId xmlns:p14="http://schemas.microsoft.com/office/powerpoint/2010/main" val="17149585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表, 折线图&#10;&#10;描述已自动生成">
            <a:extLst>
              <a:ext uri="{FF2B5EF4-FFF2-40B4-BE49-F238E27FC236}">
                <a16:creationId xmlns:a16="http://schemas.microsoft.com/office/drawing/2014/main" id="{AE1BB639-FD83-6F3C-0019-0B911C9810E8}"/>
              </a:ext>
            </a:extLst>
          </p:cNvPr>
          <p:cNvPicPr>
            <a:picLocks noChangeAspect="1"/>
          </p:cNvPicPr>
          <p:nvPr/>
        </p:nvPicPr>
        <p:blipFill>
          <a:blip r:embed="rId2"/>
          <a:stretch>
            <a:fillRect/>
          </a:stretch>
        </p:blipFill>
        <p:spPr>
          <a:xfrm>
            <a:off x="554808" y="217714"/>
            <a:ext cx="5018413" cy="2943538"/>
          </a:xfrm>
          <a:prstGeom prst="rect">
            <a:avLst/>
          </a:prstGeom>
        </p:spPr>
      </p:pic>
      <p:sp>
        <p:nvSpPr>
          <p:cNvPr id="7" name="文本框 6">
            <a:extLst>
              <a:ext uri="{FF2B5EF4-FFF2-40B4-BE49-F238E27FC236}">
                <a16:creationId xmlns:a16="http://schemas.microsoft.com/office/drawing/2014/main" id="{ED00299A-DBCA-A7F0-C87A-6BD0DA3A6FF6}"/>
              </a:ext>
            </a:extLst>
          </p:cNvPr>
          <p:cNvSpPr txBox="1"/>
          <p:nvPr/>
        </p:nvSpPr>
        <p:spPr>
          <a:xfrm>
            <a:off x="162922" y="3161252"/>
            <a:ext cx="8774612" cy="3586303"/>
          </a:xfrm>
          <a:prstGeom prst="rect">
            <a:avLst/>
          </a:prstGeom>
          <a:noFill/>
        </p:spPr>
        <p:txBody>
          <a:bodyPr wrap="square">
            <a:spAutoFit/>
          </a:bodyPr>
          <a:lstStyle/>
          <a:p>
            <a:pPr marL="342900" lvl="0" indent="-342900" algn="just">
              <a:lnSpc>
                <a:spcPct val="13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Figure 15 demonstrates the zeta potential of distilled water and four different concentrations of sHA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curve in solution of 5mg/L, 10mg/L, and 30mg/L sHA do not show any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and they all stay in positive zone between +5mV and +20mV.</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solution of 20mg/L sHA have one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at pH 8.2, with the curve increases from negative value (-20mV) to positive value (+14mV).</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distilled water has two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at around pH 6 and 10, while zeta potential in the solution of 5mg/L, 10mg/L, and 30mg/L sHA become positive and does not exhibit any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In summary, the effect of sHA with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significantly impact the zeta potential. It appears that the sHA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 </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tends to give positive zeta potential values without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9" name="文本框 8">
            <a:extLst>
              <a:ext uri="{FF2B5EF4-FFF2-40B4-BE49-F238E27FC236}">
                <a16:creationId xmlns:a16="http://schemas.microsoft.com/office/drawing/2014/main" id="{44F51F7C-D78A-9239-3009-C134DDF0EEB9}"/>
              </a:ext>
            </a:extLst>
          </p:cNvPr>
          <p:cNvSpPr txBox="1"/>
          <p:nvPr/>
        </p:nvSpPr>
        <p:spPr>
          <a:xfrm>
            <a:off x="5687834" y="852587"/>
            <a:ext cx="2841172" cy="1673792"/>
          </a:xfrm>
          <a:prstGeom prst="rect">
            <a:avLst/>
          </a:prstGeom>
          <a:noFill/>
        </p:spPr>
        <p:txBody>
          <a:bodyPr wrap="square">
            <a:spAutoFit/>
          </a:bodyPr>
          <a:lstStyle/>
          <a:p>
            <a:pPr algn="ctr">
              <a:lnSpc>
                <a:spcPct val="150000"/>
              </a:lnSpc>
              <a:spcAft>
                <a:spcPts val="600"/>
              </a:spcAft>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Figure 15: Zeta potential(mV) vs. pH for kaolinite in different concentration of sHA with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 </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and comparison with distilled water</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7983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AE5F109-6C8F-B4A5-A643-E371FB2D61B2}"/>
              </a:ext>
            </a:extLst>
          </p:cNvPr>
          <p:cNvPicPr>
            <a:picLocks noChangeAspect="1"/>
          </p:cNvPicPr>
          <p:nvPr/>
        </p:nvPicPr>
        <p:blipFill>
          <a:blip r:embed="rId2"/>
          <a:stretch>
            <a:fillRect/>
          </a:stretch>
        </p:blipFill>
        <p:spPr>
          <a:xfrm>
            <a:off x="696322" y="149126"/>
            <a:ext cx="5171077" cy="2957073"/>
          </a:xfrm>
          <a:prstGeom prst="rect">
            <a:avLst/>
          </a:prstGeom>
        </p:spPr>
      </p:pic>
      <p:sp>
        <p:nvSpPr>
          <p:cNvPr id="7" name="文本框 6">
            <a:extLst>
              <a:ext uri="{FF2B5EF4-FFF2-40B4-BE49-F238E27FC236}">
                <a16:creationId xmlns:a16="http://schemas.microsoft.com/office/drawing/2014/main" id="{086AD51E-2760-65A4-C856-52588745CA5A}"/>
              </a:ext>
            </a:extLst>
          </p:cNvPr>
          <p:cNvSpPr txBox="1"/>
          <p:nvPr/>
        </p:nvSpPr>
        <p:spPr>
          <a:xfrm>
            <a:off x="282847" y="3096090"/>
            <a:ext cx="8578306" cy="3667992"/>
          </a:xfrm>
          <a:prstGeom prst="rect">
            <a:avLst/>
          </a:prstGeom>
          <a:noFill/>
        </p:spPr>
        <p:txBody>
          <a:bodyPr wrap="square">
            <a:spAutoFit/>
          </a:bodyPr>
          <a:lstStyle/>
          <a:p>
            <a:pPr marL="342900" lvl="0" indent="-342900" algn="just">
              <a:lnSpc>
                <a:spcPct val="13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Figure 16 shows the zeta potential of distilled water and four different concentrations of sHA in the presence of 10</a:t>
            </a:r>
            <a:r>
              <a:rPr lang="en-US" altLang="zh-CN" sz="15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5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The zeta potential curves in different concentrations of sHA with 10</a:t>
            </a:r>
            <a:r>
              <a:rPr lang="en-US" altLang="zh-CN" sz="15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5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do not show any </a:t>
            </a:r>
            <a:r>
              <a:rPr lang="en-US" altLang="zh-CN" sz="15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solution of 10mg/L sHA becomes less negative at neutral pH, then it becomes more negative towards pH 9.</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solution of 20mg/L sHA first increases until around pH 5.5, then it decreases until pH 7, and finally it increases to the higher pH value.</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solution of both 5mg/L and 30mg/L sHA shows a similar trend, becoming more negative with increasing pH.</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3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In conclusion, the effect of the sHA with 10</a:t>
            </a:r>
            <a:r>
              <a:rPr lang="en-US" altLang="zh-CN" sz="15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5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significantly impact the zeta potential. It appears that the sHA in the presence of 10</a:t>
            </a:r>
            <a:r>
              <a:rPr lang="en-US" altLang="zh-CN" sz="15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5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tends to give more negative zeta potential values without </a:t>
            </a:r>
            <a:r>
              <a:rPr lang="en-US" altLang="zh-CN" sz="15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8" name="文本框 7">
            <a:extLst>
              <a:ext uri="{FF2B5EF4-FFF2-40B4-BE49-F238E27FC236}">
                <a16:creationId xmlns:a16="http://schemas.microsoft.com/office/drawing/2014/main" id="{C450A8C8-1D48-C2F0-BE03-5B2D68BAA400}"/>
              </a:ext>
            </a:extLst>
          </p:cNvPr>
          <p:cNvSpPr txBox="1"/>
          <p:nvPr/>
        </p:nvSpPr>
        <p:spPr>
          <a:xfrm>
            <a:off x="5927191" y="900236"/>
            <a:ext cx="2874170" cy="1673792"/>
          </a:xfrm>
          <a:prstGeom prst="rect">
            <a:avLst/>
          </a:prstGeom>
          <a:noFill/>
        </p:spPr>
        <p:txBody>
          <a:bodyPr wrap="square" rtlCol="0">
            <a:spAutoFit/>
          </a:bodyPr>
          <a:lstStyle/>
          <a:p>
            <a:pPr algn="ctr">
              <a:lnSpc>
                <a:spcPct val="150000"/>
              </a:lnSpc>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Figure 16: Zeta potential(mV) vs. pH for kaolinite in different concentration of sHA with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and comparison with distilled Water</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19037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027E130-3844-F436-8B70-EF59D43F49C2}"/>
              </a:ext>
            </a:extLst>
          </p:cNvPr>
          <p:cNvPicPr>
            <a:picLocks noChangeAspect="1"/>
          </p:cNvPicPr>
          <p:nvPr/>
        </p:nvPicPr>
        <p:blipFill>
          <a:blip r:embed="rId2"/>
          <a:stretch>
            <a:fillRect/>
          </a:stretch>
        </p:blipFill>
        <p:spPr>
          <a:xfrm>
            <a:off x="631961" y="254000"/>
            <a:ext cx="5398293" cy="3087915"/>
          </a:xfrm>
          <a:prstGeom prst="rect">
            <a:avLst/>
          </a:prstGeom>
        </p:spPr>
      </p:pic>
      <p:sp>
        <p:nvSpPr>
          <p:cNvPr id="6" name="文本框 5">
            <a:extLst>
              <a:ext uri="{FF2B5EF4-FFF2-40B4-BE49-F238E27FC236}">
                <a16:creationId xmlns:a16="http://schemas.microsoft.com/office/drawing/2014/main" id="{08233E0D-B016-FF5B-4442-8FDC18FC9901}"/>
              </a:ext>
            </a:extLst>
          </p:cNvPr>
          <p:cNvSpPr txBox="1"/>
          <p:nvPr/>
        </p:nvSpPr>
        <p:spPr>
          <a:xfrm>
            <a:off x="195943" y="3443184"/>
            <a:ext cx="8752114" cy="3171702"/>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Figure 17 demonstrates the zeta potential of distilled water and four different concentrations of sHA in the presence of 10</a:t>
            </a:r>
            <a:r>
              <a:rPr lang="en-US" altLang="zh-CN" sz="15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5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solution of 5mg/L and 10mg/L sHA show a similar trend. Both curves have </a:t>
            </a:r>
            <a:r>
              <a:rPr lang="en-US" altLang="zh-CN" sz="15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at around pH6 and pH 8.5.</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solution of 20mg/L sHA exhibit two </a:t>
            </a:r>
            <a:r>
              <a:rPr lang="en-US" altLang="zh-CN" sz="15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at around pH 4 and pH 6. </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The </a:t>
            </a:r>
            <a:r>
              <a:rPr lang="en-US" altLang="zh-CN" sz="1500" kern="0" dirty="0">
                <a:effectLst/>
                <a:latin typeface="Cambria" panose="02040503050406030204" pitchFamily="18" charset="0"/>
                <a:ea typeface="Arial Unicode MS" panose="020B0604020202020204" pitchFamily="34" charset="-128"/>
                <a:cs typeface="Calibri" panose="020F0502020204030204" pitchFamily="34" charset="0"/>
              </a:rPr>
              <a:t>zeta potential in solution of 30mg/L sHA shows two </a:t>
            </a:r>
            <a:r>
              <a:rPr lang="en-US" altLang="zh-CN" sz="1500" i="1" kern="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500" kern="0" dirty="0">
                <a:effectLst/>
                <a:latin typeface="Cambria" panose="02040503050406030204" pitchFamily="18" charset="0"/>
                <a:ea typeface="Arial Unicode MS" panose="020B0604020202020204" pitchFamily="34" charset="-128"/>
                <a:cs typeface="Calibri" panose="020F0502020204030204" pitchFamily="34" charset="0"/>
              </a:rPr>
              <a:t> similar to 20mg/L curve, at around pH 4, and pH 6.</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In conclusion, compared to the distilled water, the effect of sHA in the presence of 10</a:t>
            </a:r>
            <a:r>
              <a:rPr lang="en-US" altLang="zh-CN" sz="15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5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500" kern="100" dirty="0">
                <a:effectLst/>
                <a:latin typeface="Cambria" panose="02040503050406030204" pitchFamily="18" charset="0"/>
                <a:ea typeface="Arial Unicode MS" panose="020B0604020202020204" pitchFamily="34" charset="-128"/>
                <a:cs typeface="Calibri" panose="020F0502020204030204" pitchFamily="34" charset="0"/>
              </a:rPr>
              <a:t> tends to generate fluctuations, resulting in a wide range of zeta potential, ranging from +10mV to -50mV.</a:t>
            </a:r>
            <a:endParaRPr lang="zh-CN" altLang="zh-CN" sz="15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9" name="文本框 8">
            <a:extLst>
              <a:ext uri="{FF2B5EF4-FFF2-40B4-BE49-F238E27FC236}">
                <a16:creationId xmlns:a16="http://schemas.microsoft.com/office/drawing/2014/main" id="{6009F938-252F-6FAE-C8C7-D32729376936}"/>
              </a:ext>
            </a:extLst>
          </p:cNvPr>
          <p:cNvSpPr txBox="1"/>
          <p:nvPr/>
        </p:nvSpPr>
        <p:spPr>
          <a:xfrm>
            <a:off x="6030254" y="1039072"/>
            <a:ext cx="2786153" cy="1673792"/>
          </a:xfrm>
          <a:prstGeom prst="rect">
            <a:avLst/>
          </a:prstGeom>
          <a:noFill/>
        </p:spPr>
        <p:txBody>
          <a:bodyPr wrap="square">
            <a:spAutoFit/>
          </a:bodyPr>
          <a:lstStyle/>
          <a:p>
            <a:pPr algn="ctr">
              <a:lnSpc>
                <a:spcPct val="150000"/>
              </a:lnSpc>
              <a:spcAft>
                <a:spcPts val="600"/>
              </a:spcAft>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Figure 17: Zeta potential(mV) vs. pH for kaolinite in different concentration of sHA with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and comparison with distilled water</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02906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表, 折线图&#10;&#10;描述已自动生成">
            <a:extLst>
              <a:ext uri="{FF2B5EF4-FFF2-40B4-BE49-F238E27FC236}">
                <a16:creationId xmlns:a16="http://schemas.microsoft.com/office/drawing/2014/main" id="{A5AA496B-FB7C-F29B-6D81-A1520948419D}"/>
              </a:ext>
            </a:extLst>
          </p:cNvPr>
          <p:cNvPicPr>
            <a:picLocks noChangeAspect="1"/>
          </p:cNvPicPr>
          <p:nvPr/>
        </p:nvPicPr>
        <p:blipFill>
          <a:blip r:embed="rId2"/>
          <a:stretch>
            <a:fillRect/>
          </a:stretch>
        </p:blipFill>
        <p:spPr>
          <a:xfrm>
            <a:off x="671150" y="506185"/>
            <a:ext cx="5454617" cy="3053444"/>
          </a:xfrm>
          <a:prstGeom prst="rect">
            <a:avLst/>
          </a:prstGeom>
        </p:spPr>
      </p:pic>
      <p:sp>
        <p:nvSpPr>
          <p:cNvPr id="7" name="文本框 6">
            <a:extLst>
              <a:ext uri="{FF2B5EF4-FFF2-40B4-BE49-F238E27FC236}">
                <a16:creationId xmlns:a16="http://schemas.microsoft.com/office/drawing/2014/main" id="{7D2687A4-9959-31F9-7645-23D412BCB7F8}"/>
              </a:ext>
            </a:extLst>
          </p:cNvPr>
          <p:cNvSpPr txBox="1"/>
          <p:nvPr/>
        </p:nvSpPr>
        <p:spPr>
          <a:xfrm>
            <a:off x="368232" y="3830665"/>
            <a:ext cx="8407536" cy="2269019"/>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Figure 18 shows the zeta potential of distilled water and four different concentrations of sHA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curves of distilled water and different concentrations of sHA with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fluctuate markedly and generally stay in negative zone.</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In summary, the sHA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tends to generate fluctuations and become more negative within pH 3 to pH 8, compared to the distilled water.</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
        <p:nvSpPr>
          <p:cNvPr id="9" name="文本框 8">
            <a:extLst>
              <a:ext uri="{FF2B5EF4-FFF2-40B4-BE49-F238E27FC236}">
                <a16:creationId xmlns:a16="http://schemas.microsoft.com/office/drawing/2014/main" id="{09C4B848-CC1A-6A3B-8EF1-F53CB9079DE1}"/>
              </a:ext>
            </a:extLst>
          </p:cNvPr>
          <p:cNvSpPr txBox="1"/>
          <p:nvPr/>
        </p:nvSpPr>
        <p:spPr>
          <a:xfrm>
            <a:off x="6286704" y="1353543"/>
            <a:ext cx="2672239" cy="1673792"/>
          </a:xfrm>
          <a:prstGeom prst="rect">
            <a:avLst/>
          </a:prstGeom>
          <a:noFill/>
        </p:spPr>
        <p:txBody>
          <a:bodyPr wrap="square">
            <a:spAutoFit/>
          </a:bodyPr>
          <a:lstStyle/>
          <a:p>
            <a:pPr algn="ctr">
              <a:lnSpc>
                <a:spcPct val="150000"/>
              </a:lnSpc>
              <a:spcAft>
                <a:spcPts val="600"/>
              </a:spcAft>
            </a:pP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Figure 18: Zeta potential(mV) vs. pH for kaolinite in different concentration of sHA with 10</a:t>
            </a:r>
            <a:r>
              <a:rPr lang="en-US" altLang="zh-CN" sz="14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M MgCl</a:t>
            </a:r>
            <a:r>
              <a:rPr lang="en-US" altLang="zh-CN" sz="14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400" kern="100" dirty="0">
                <a:effectLst/>
                <a:latin typeface="Cambria" panose="02040503050406030204" pitchFamily="18" charset="0"/>
                <a:ea typeface="Arial Unicode MS" panose="020B0604020202020204" pitchFamily="34" charset="-128"/>
                <a:cs typeface="Calibri" panose="020F0502020204030204" pitchFamily="34" charset="0"/>
              </a:rPr>
              <a:t> and comparison with distilled Water</a:t>
            </a:r>
            <a:endParaRPr lang="zh-CN" altLang="zh-CN" sz="14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87595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51E97C3D-86C0-41DC-9F8A-476CC05E5D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0">
            <a:extLst>
              <a:ext uri="{FF2B5EF4-FFF2-40B4-BE49-F238E27FC236}">
                <a16:creationId xmlns:a16="http://schemas.microsoft.com/office/drawing/2014/main" id="{309C9282-EF05-4BDC-AEC6-69DA837C6B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4000" cy="6858000"/>
          </a:xfrm>
          <a:custGeom>
            <a:avLst/>
            <a:gdLst>
              <a:gd name="connsiteX0" fmla="*/ 12192000 w 12192000"/>
              <a:gd name="connsiteY0" fmla="*/ 0 h 6858000"/>
              <a:gd name="connsiteX1" fmla="*/ 11547944 w 12192000"/>
              <a:gd name="connsiteY1" fmla="*/ 0 h 6858000"/>
              <a:gd name="connsiteX2" fmla="*/ 11535738 w 12192000"/>
              <a:gd name="connsiteY2" fmla="*/ 281721 h 6858000"/>
              <a:gd name="connsiteX3" fmla="*/ 11431495 w 12192000"/>
              <a:gd name="connsiteY3" fmla="*/ 1677203 h 6858000"/>
              <a:gd name="connsiteX4" fmla="*/ 10688925 w 12192000"/>
              <a:gd name="connsiteY4" fmla="*/ 4351060 h 6858000"/>
              <a:gd name="connsiteX5" fmla="*/ 10614116 w 12192000"/>
              <a:gd name="connsiteY5" fmla="*/ 3932986 h 6858000"/>
              <a:gd name="connsiteX6" fmla="*/ 10409240 w 12192000"/>
              <a:gd name="connsiteY6" fmla="*/ 4928884 h 6858000"/>
              <a:gd name="connsiteX7" fmla="*/ 10387136 w 12192000"/>
              <a:gd name="connsiteY7" fmla="*/ 4870724 h 6858000"/>
              <a:gd name="connsiteX8" fmla="*/ 10289799 w 12192000"/>
              <a:gd name="connsiteY8" fmla="*/ 4976470 h 6858000"/>
              <a:gd name="connsiteX9" fmla="*/ 10129980 w 12192000"/>
              <a:gd name="connsiteY9" fmla="*/ 5424001 h 6858000"/>
              <a:gd name="connsiteX10" fmla="*/ 9891949 w 12192000"/>
              <a:gd name="connsiteY10" fmla="*/ 4861282 h 6858000"/>
              <a:gd name="connsiteX11" fmla="*/ 9533630 w 12192000"/>
              <a:gd name="connsiteY11" fmla="*/ 5484049 h 6858000"/>
              <a:gd name="connsiteX12" fmla="*/ 9443092 w 12192000"/>
              <a:gd name="connsiteY12" fmla="*/ 5803552 h 6858000"/>
              <a:gd name="connsiteX13" fmla="*/ 9287948 w 12192000"/>
              <a:gd name="connsiteY13" fmla="*/ 5141886 h 6858000"/>
              <a:gd name="connsiteX14" fmla="*/ 9177009 w 12192000"/>
              <a:gd name="connsiteY14" fmla="*/ 4893006 h 6858000"/>
              <a:gd name="connsiteX15" fmla="*/ 9032066 w 12192000"/>
              <a:gd name="connsiteY15" fmla="*/ 5025944 h 6858000"/>
              <a:gd name="connsiteX16" fmla="*/ 8803811 w 12192000"/>
              <a:gd name="connsiteY16" fmla="*/ 5801663 h 6858000"/>
              <a:gd name="connsiteX17" fmla="*/ 8700949 w 12192000"/>
              <a:gd name="connsiteY17" fmla="*/ 5925915 h 6858000"/>
              <a:gd name="connsiteX18" fmla="*/ 8748555 w 12192000"/>
              <a:gd name="connsiteY18" fmla="*/ 5238946 h 6858000"/>
              <a:gd name="connsiteX19" fmla="*/ 8684372 w 12192000"/>
              <a:gd name="connsiteY19" fmla="*/ 5060689 h 6858000"/>
              <a:gd name="connsiteX20" fmla="*/ 8644194 w 12192000"/>
              <a:gd name="connsiteY20" fmla="*/ 5062160 h 6858000"/>
              <a:gd name="connsiteX21" fmla="*/ 8631433 w 12192000"/>
              <a:gd name="connsiteY21" fmla="*/ 5067734 h 6858000"/>
              <a:gd name="connsiteX22" fmla="*/ 8615844 w 12192000"/>
              <a:gd name="connsiteY22" fmla="*/ 5190580 h 6858000"/>
              <a:gd name="connsiteX23" fmla="*/ 8575345 w 12192000"/>
              <a:gd name="connsiteY23" fmla="*/ 5337526 h 6858000"/>
              <a:gd name="connsiteX24" fmla="*/ 8550498 w 12192000"/>
              <a:gd name="connsiteY24" fmla="*/ 5350201 h 6858000"/>
              <a:gd name="connsiteX25" fmla="*/ 8542151 w 12192000"/>
              <a:gd name="connsiteY25" fmla="*/ 5394531 h 6858000"/>
              <a:gd name="connsiteX26" fmla="*/ 8476520 w 12192000"/>
              <a:gd name="connsiteY26" fmla="*/ 5849250 h 6858000"/>
              <a:gd name="connsiteX27" fmla="*/ 8295447 w 12192000"/>
              <a:gd name="connsiteY27" fmla="*/ 6027507 h 6858000"/>
              <a:gd name="connsiteX28" fmla="*/ 8083344 w 12192000"/>
              <a:gd name="connsiteY28" fmla="*/ 6329638 h 6858000"/>
              <a:gd name="connsiteX29" fmla="*/ 7917149 w 12192000"/>
              <a:gd name="connsiteY29" fmla="*/ 6112858 h 6858000"/>
              <a:gd name="connsiteX30" fmla="*/ 7658292 w 12192000"/>
              <a:gd name="connsiteY30" fmla="*/ 6450489 h 6858000"/>
              <a:gd name="connsiteX31" fmla="*/ 7330149 w 12192000"/>
              <a:gd name="connsiteY31" fmla="*/ 6344744 h 6858000"/>
              <a:gd name="connsiteX32" fmla="*/ 7263841 w 12192000"/>
              <a:gd name="connsiteY32" fmla="*/ 5766164 h 6858000"/>
              <a:gd name="connsiteX33" fmla="*/ 7167779 w 12192000"/>
              <a:gd name="connsiteY33" fmla="*/ 5101098 h 6858000"/>
              <a:gd name="connsiteX34" fmla="*/ 7113797 w 12192000"/>
              <a:gd name="connsiteY34" fmla="*/ 4588988 h 6858000"/>
              <a:gd name="connsiteX35" fmla="*/ 6999883 w 12192000"/>
              <a:gd name="connsiteY35" fmla="*/ 4229829 h 6858000"/>
              <a:gd name="connsiteX36" fmla="*/ 6910621 w 12192000"/>
              <a:gd name="connsiteY36" fmla="*/ 2668948 h 6858000"/>
              <a:gd name="connsiteX37" fmla="*/ 6821785 w 12192000"/>
              <a:gd name="connsiteY37" fmla="*/ 0 h 6858000"/>
              <a:gd name="connsiteX38" fmla="*/ 0 w 12192000"/>
              <a:gd name="connsiteY38" fmla="*/ 0 h 6858000"/>
              <a:gd name="connsiteX39" fmla="*/ 0 w 12192000"/>
              <a:gd name="connsiteY39" fmla="*/ 6858000 h 6858000"/>
              <a:gd name="connsiteX40" fmla="*/ 12192000 w 12192000"/>
              <a:gd name="connsiteY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192000" h="6858000">
                <a:moveTo>
                  <a:pt x="12192000" y="0"/>
                </a:moveTo>
                <a:lnTo>
                  <a:pt x="11547944" y="0"/>
                </a:lnTo>
                <a:lnTo>
                  <a:pt x="11535738" y="281721"/>
                </a:lnTo>
                <a:cubicBezTo>
                  <a:pt x="11506250" y="930250"/>
                  <a:pt x="11470174" y="1496443"/>
                  <a:pt x="11431495" y="1677203"/>
                </a:cubicBezTo>
                <a:cubicBezTo>
                  <a:pt x="10872549" y="4293277"/>
                  <a:pt x="10688925" y="4351060"/>
                  <a:pt x="10688925" y="4351060"/>
                </a:cubicBezTo>
                <a:cubicBezTo>
                  <a:pt x="10688925" y="4351060"/>
                  <a:pt x="10656621" y="4071210"/>
                  <a:pt x="10614116" y="3932986"/>
                </a:cubicBezTo>
                <a:cubicBezTo>
                  <a:pt x="10605614" y="4127483"/>
                  <a:pt x="10438569" y="4898294"/>
                  <a:pt x="10409240" y="4928884"/>
                </a:cubicBezTo>
                <a:cubicBezTo>
                  <a:pt x="10402015" y="4910756"/>
                  <a:pt x="10394363" y="4890363"/>
                  <a:pt x="10387136" y="4870724"/>
                </a:cubicBezTo>
                <a:cubicBezTo>
                  <a:pt x="10362909" y="4909246"/>
                  <a:pt x="10332305" y="4945124"/>
                  <a:pt x="10289799" y="4976470"/>
                </a:cubicBezTo>
                <a:cubicBezTo>
                  <a:pt x="10143581" y="5084482"/>
                  <a:pt x="10189062" y="5271424"/>
                  <a:pt x="10129980" y="5424001"/>
                </a:cubicBezTo>
                <a:cubicBezTo>
                  <a:pt x="9824791" y="5319388"/>
                  <a:pt x="9945931" y="5062199"/>
                  <a:pt x="9891949" y="4861282"/>
                </a:cubicBezTo>
                <a:cubicBezTo>
                  <a:pt x="9695575" y="5383591"/>
                  <a:pt x="9604613" y="5276334"/>
                  <a:pt x="9533630" y="5484049"/>
                </a:cubicBezTo>
                <a:cubicBezTo>
                  <a:pt x="9445643" y="5741993"/>
                  <a:pt x="9443092" y="5803552"/>
                  <a:pt x="9443092" y="5803552"/>
                </a:cubicBezTo>
                <a:cubicBezTo>
                  <a:pt x="9282847" y="5603013"/>
                  <a:pt x="9343630" y="5380569"/>
                  <a:pt x="9287948" y="5141886"/>
                </a:cubicBezTo>
                <a:cubicBezTo>
                  <a:pt x="9223339" y="5062954"/>
                  <a:pt x="9193586" y="4979491"/>
                  <a:pt x="9177009" y="4893006"/>
                </a:cubicBezTo>
                <a:cubicBezTo>
                  <a:pt x="9141304" y="4841644"/>
                  <a:pt x="9090723" y="5078439"/>
                  <a:pt x="9032066" y="5025944"/>
                </a:cubicBezTo>
                <a:cubicBezTo>
                  <a:pt x="8982759" y="5270291"/>
                  <a:pt x="8885422" y="5504443"/>
                  <a:pt x="8803811" y="5801663"/>
                </a:cubicBezTo>
                <a:cubicBezTo>
                  <a:pt x="8762156" y="5952352"/>
                  <a:pt x="8700523" y="5939888"/>
                  <a:pt x="8700949" y="5925915"/>
                </a:cubicBezTo>
                <a:cubicBezTo>
                  <a:pt x="8703498" y="5572422"/>
                  <a:pt x="8785958" y="5593194"/>
                  <a:pt x="8748555" y="5238946"/>
                </a:cubicBezTo>
                <a:cubicBezTo>
                  <a:pt x="8744304" y="5176254"/>
                  <a:pt x="8780858" y="5073151"/>
                  <a:pt x="8684372" y="5060689"/>
                </a:cubicBezTo>
                <a:cubicBezTo>
                  <a:pt x="8668751" y="5059084"/>
                  <a:pt x="8655481" y="5059715"/>
                  <a:pt x="8644194" y="5062160"/>
                </a:cubicBezTo>
                <a:lnTo>
                  <a:pt x="8631433" y="5067734"/>
                </a:lnTo>
                <a:lnTo>
                  <a:pt x="8615844" y="5190580"/>
                </a:lnTo>
                <a:cubicBezTo>
                  <a:pt x="8608004" y="5245246"/>
                  <a:pt x="8612043" y="5307373"/>
                  <a:pt x="8575345" y="5337526"/>
                </a:cubicBezTo>
                <a:lnTo>
                  <a:pt x="8550498" y="5350201"/>
                </a:lnTo>
                <a:lnTo>
                  <a:pt x="8542151" y="5394531"/>
                </a:lnTo>
                <a:cubicBezTo>
                  <a:pt x="8515492" y="5544617"/>
                  <a:pt x="8497560" y="5674203"/>
                  <a:pt x="8476520" y="5849250"/>
                </a:cubicBezTo>
                <a:cubicBezTo>
                  <a:pt x="8462492" y="5947820"/>
                  <a:pt x="8482471" y="6067917"/>
                  <a:pt x="8295447" y="6027507"/>
                </a:cubicBezTo>
                <a:cubicBezTo>
                  <a:pt x="8112674" y="6054698"/>
                  <a:pt x="8170906" y="6237864"/>
                  <a:pt x="8083344" y="6329638"/>
                </a:cubicBezTo>
                <a:cubicBezTo>
                  <a:pt x="7981758" y="6280541"/>
                  <a:pt x="8053166" y="6152135"/>
                  <a:pt x="7917149" y="6112858"/>
                </a:cubicBezTo>
                <a:cubicBezTo>
                  <a:pt x="7958379" y="6295648"/>
                  <a:pt x="7657017" y="6268455"/>
                  <a:pt x="7658292" y="6450489"/>
                </a:cubicBezTo>
                <a:cubicBezTo>
                  <a:pt x="7478068" y="6597401"/>
                  <a:pt x="7395183" y="6486367"/>
                  <a:pt x="7330149" y="6344744"/>
                </a:cubicBezTo>
                <a:cubicBezTo>
                  <a:pt x="7248964" y="6160822"/>
                  <a:pt x="7276167" y="5964059"/>
                  <a:pt x="7263841" y="5766164"/>
                </a:cubicBezTo>
                <a:cubicBezTo>
                  <a:pt x="7237063" y="5517661"/>
                  <a:pt x="7163953" y="5352622"/>
                  <a:pt x="7167779" y="5101098"/>
                </a:cubicBezTo>
                <a:cubicBezTo>
                  <a:pt x="7112947" y="4937571"/>
                  <a:pt x="7128674" y="4763090"/>
                  <a:pt x="7113797" y="4588988"/>
                </a:cubicBezTo>
                <a:cubicBezTo>
                  <a:pt x="7079792" y="4329155"/>
                  <a:pt x="7038137" y="4492306"/>
                  <a:pt x="6999883" y="4229829"/>
                </a:cubicBezTo>
                <a:cubicBezTo>
                  <a:pt x="6962053" y="3971130"/>
                  <a:pt x="6911047" y="2670836"/>
                  <a:pt x="6910621" y="2668948"/>
                </a:cubicBezTo>
                <a:cubicBezTo>
                  <a:pt x="6911047" y="2668948"/>
                  <a:pt x="6836662" y="1345614"/>
                  <a:pt x="6821785" y="0"/>
                </a:cubicBezTo>
                <a:lnTo>
                  <a:pt x="0" y="0"/>
                </a:lnTo>
                <a:lnTo>
                  <a:pt x="0" y="6858000"/>
                </a:lnTo>
                <a:lnTo>
                  <a:pt x="1219200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文本框 1">
            <a:extLst>
              <a:ext uri="{FF2B5EF4-FFF2-40B4-BE49-F238E27FC236}">
                <a16:creationId xmlns:a16="http://schemas.microsoft.com/office/drawing/2014/main" id="{3F329443-C19E-6D84-E77D-819A2DBB938B}"/>
              </a:ext>
            </a:extLst>
          </p:cNvPr>
          <p:cNvSpPr txBox="1"/>
          <p:nvPr/>
        </p:nvSpPr>
        <p:spPr>
          <a:xfrm>
            <a:off x="4148381" y="2768673"/>
            <a:ext cx="4370865" cy="1320653"/>
          </a:xfrm>
          <a:prstGeom prst="rect">
            <a:avLst/>
          </a:prstGeom>
        </p:spPr>
        <p:txBody>
          <a:bodyPr vert="horz" lIns="91440" tIns="45720" rIns="91440" bIns="45720" rtlCol="0" anchor="b">
            <a:normAutofit fontScale="92500" lnSpcReduction="20000"/>
          </a:bodyPr>
          <a:lstStyle>
            <a:defPPr>
              <a:defRPr lang="en-US"/>
            </a:defPPr>
            <a:lvl1pPr algn="ctr" defTabSz="914400">
              <a:lnSpc>
                <a:spcPct val="150000"/>
              </a:lnSpc>
              <a:spcBef>
                <a:spcPct val="0"/>
              </a:spcBef>
              <a:spcAft>
                <a:spcPts val="600"/>
              </a:spcAft>
              <a:defRPr kumimoji="1" sz="2800" b="1">
                <a:solidFill>
                  <a:srgbClr val="C00000"/>
                </a:solidFill>
                <a:latin typeface="Cambria" panose="02040503050406030204" pitchFamily="18" charset="0"/>
                <a:ea typeface="+mj-ea"/>
                <a:cs typeface="+mj-cs"/>
              </a:defRPr>
            </a:lvl1pPr>
          </a:lstStyle>
          <a:p>
            <a:r>
              <a:rPr lang="en-US" altLang="zh-CN" sz="3200" dirty="0"/>
              <a:t>Part 7: Summary and Conclusion</a:t>
            </a:r>
          </a:p>
        </p:txBody>
      </p:sp>
      <p:pic>
        <p:nvPicPr>
          <p:cNvPr id="4" name="Graphic 7" descr="剪贴板 纯色填充">
            <a:extLst>
              <a:ext uri="{FF2B5EF4-FFF2-40B4-BE49-F238E27FC236}">
                <a16:creationId xmlns:a16="http://schemas.microsoft.com/office/drawing/2014/main" id="{7ED5B9C6-D730-1BAD-85C7-1CA0E1E489CE}"/>
              </a:ext>
            </a:extLst>
          </p:cNvPr>
          <p:cNvPicPr>
            <a:picLocks noChangeAspect="1"/>
          </p:cNvPicPr>
          <p:nvPr/>
        </p:nvPicPr>
        <p:blipFill>
          <a:blip r:embed="rId2">
            <a:extLst>
              <a:ext uri="{96DAC541-7B7A-43D3-8B79-37D633B846F1}">
                <asvg:svgBlip xmlns:asvg="http://schemas.microsoft.com/office/drawing/2016/SVG/main" r:embed="rId3"/>
              </a:ext>
            </a:extLst>
          </a:blip>
          <a:stretch/>
        </p:blipFill>
        <p:spPr>
          <a:xfrm>
            <a:off x="1443808" y="453262"/>
            <a:ext cx="1320658" cy="1320658"/>
          </a:xfrm>
          <a:prstGeom prst="rect">
            <a:avLst/>
          </a:prstGeom>
        </p:spPr>
      </p:pic>
      <p:pic>
        <p:nvPicPr>
          <p:cNvPr id="3" name="Graphic 7" descr="集体讨论 纯色填充">
            <a:extLst>
              <a:ext uri="{FF2B5EF4-FFF2-40B4-BE49-F238E27FC236}">
                <a16:creationId xmlns:a16="http://schemas.microsoft.com/office/drawing/2014/main" id="{7C04A957-1A03-7C5B-3379-7BD6DC191B80}"/>
              </a:ext>
            </a:extLst>
          </p:cNvPr>
          <p:cNvPicPr>
            <a:picLocks noChangeAspect="1"/>
          </p:cNvPicPr>
          <p:nvPr/>
        </p:nvPicPr>
        <p:blipFill>
          <a:blip r:embed="rId4">
            <a:extLst>
              <a:ext uri="{96DAC541-7B7A-43D3-8B79-37D633B846F1}">
                <asvg:svgBlip xmlns:asvg="http://schemas.microsoft.com/office/drawing/2016/SVG/main" r:embed="rId5"/>
              </a:ext>
            </a:extLst>
          </a:blip>
          <a:stretch/>
        </p:blipFill>
        <p:spPr>
          <a:xfrm>
            <a:off x="1489529" y="2547877"/>
            <a:ext cx="1320659" cy="1320659"/>
          </a:xfrm>
          <a:prstGeom prst="rect">
            <a:avLst/>
          </a:prstGeom>
        </p:spPr>
      </p:pic>
    </p:spTree>
    <p:extLst>
      <p:ext uri="{BB962C8B-B14F-4D97-AF65-F5344CB8AC3E}">
        <p14:creationId xmlns:p14="http://schemas.microsoft.com/office/powerpoint/2010/main" val="1079490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3" y="643469"/>
            <a:ext cx="8178799"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13"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063622" y="351738"/>
            <a:ext cx="1014085"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5" name="文本框 4">
            <a:extLst>
              <a:ext uri="{FF2B5EF4-FFF2-40B4-BE49-F238E27FC236}">
                <a16:creationId xmlns:a16="http://schemas.microsoft.com/office/drawing/2014/main" id="{DFBC3362-267C-72F4-B609-B4CB4533D1EF}"/>
              </a:ext>
            </a:extLst>
          </p:cNvPr>
          <p:cNvSpPr txBox="1"/>
          <p:nvPr/>
        </p:nvSpPr>
        <p:spPr>
          <a:xfrm>
            <a:off x="471683" y="215118"/>
            <a:ext cx="1027702" cy="374461"/>
          </a:xfrm>
          <a:prstGeom prst="rect">
            <a:avLst/>
          </a:prstGeom>
          <a:solidFill>
            <a:schemeClr val="accent5">
              <a:lumMod val="20000"/>
              <a:lumOff val="80000"/>
            </a:schemeClr>
          </a:solidFill>
        </p:spPr>
        <p:txBody>
          <a:bodyPr wrap="square">
            <a:spAutoFit/>
          </a:bodyPr>
          <a:lstStyle/>
          <a:p>
            <a:pPr algn="just">
              <a:lnSpc>
                <a:spcPts val="2200"/>
              </a:lnSpc>
              <a:spcBef>
                <a:spcPts val="600"/>
              </a:spcBef>
            </a:pPr>
            <a:r>
              <a:rPr lang="en-US" altLang="zh-CN" sz="2000" b="1" i="1" kern="100" dirty="0">
                <a:latin typeface="Cambria" panose="02040503050406030204" pitchFamily="18" charset="0"/>
                <a:ea typeface="Arial Unicode MS" panose="020B0604020202020204" pitchFamily="34" charset="-128"/>
                <a:cs typeface="Calibri" panose="020F0502020204030204" pitchFamily="34" charset="0"/>
              </a:rPr>
              <a:t>For HA:</a:t>
            </a:r>
            <a:endParaRPr lang="zh-CN" altLang="zh-CN" sz="2000" kern="100" dirty="0">
              <a:latin typeface="DengXian" panose="02010600030101010101" pitchFamily="2" charset="-122"/>
              <a:ea typeface="DengXian" panose="02010600030101010101" pitchFamily="2" charset="-122"/>
              <a:cs typeface="Times New Roman" panose="02020603050405020304" pitchFamily="18" charset="0"/>
            </a:endParaRPr>
          </a:p>
        </p:txBody>
      </p:sp>
      <p:pic>
        <p:nvPicPr>
          <p:cNvPr id="6" name="Graphic 7" descr="教室 纯色填充">
            <a:extLst>
              <a:ext uri="{FF2B5EF4-FFF2-40B4-BE49-F238E27FC236}">
                <a16:creationId xmlns:a16="http://schemas.microsoft.com/office/drawing/2014/main" id="{0BEDDC17-5753-C6E7-4C22-937E3063DAD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893720" y="5773972"/>
            <a:ext cx="881125" cy="881125"/>
          </a:xfrm>
          <a:prstGeom prst="rect">
            <a:avLst/>
          </a:prstGeom>
        </p:spPr>
      </p:pic>
      <p:sp>
        <p:nvSpPr>
          <p:cNvPr id="4" name="文本框 3">
            <a:extLst>
              <a:ext uri="{FF2B5EF4-FFF2-40B4-BE49-F238E27FC236}">
                <a16:creationId xmlns:a16="http://schemas.microsoft.com/office/drawing/2014/main" id="{403A9C68-C7DE-0688-40A3-BEB366C498C7}"/>
              </a:ext>
            </a:extLst>
          </p:cNvPr>
          <p:cNvSpPr txBox="1"/>
          <p:nvPr/>
        </p:nvSpPr>
        <p:spPr>
          <a:xfrm>
            <a:off x="859645" y="923745"/>
            <a:ext cx="7422038" cy="4115678"/>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the four different concentrations of HA curves becomes more negative as the pH increases. The effect of HA tends to show more negative zeta potential values as compared to distilled water.</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Positive values of zeta potential were observed at higher concentration of 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of the 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generated marked fluctuations, resulting in values ranging from -10mV to -50mV.</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effect of 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Mg</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tends to generate fluctuations. No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was observed for 20 mg/L HA solution.</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of 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Mg</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was only increased between pH 4 and pH 8, resulting in negative values.</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37534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3" y="643469"/>
            <a:ext cx="8178799"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13"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063622" y="351738"/>
            <a:ext cx="1014085"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5" name="文本框 4">
            <a:extLst>
              <a:ext uri="{FF2B5EF4-FFF2-40B4-BE49-F238E27FC236}">
                <a16:creationId xmlns:a16="http://schemas.microsoft.com/office/drawing/2014/main" id="{DFBC3362-267C-72F4-B609-B4CB4533D1EF}"/>
              </a:ext>
            </a:extLst>
          </p:cNvPr>
          <p:cNvSpPr txBox="1"/>
          <p:nvPr/>
        </p:nvSpPr>
        <p:spPr>
          <a:xfrm>
            <a:off x="471680" y="215118"/>
            <a:ext cx="1193834" cy="374461"/>
          </a:xfrm>
          <a:prstGeom prst="rect">
            <a:avLst/>
          </a:prstGeom>
          <a:solidFill>
            <a:schemeClr val="accent5">
              <a:lumMod val="20000"/>
              <a:lumOff val="80000"/>
            </a:schemeClr>
          </a:solidFill>
        </p:spPr>
        <p:txBody>
          <a:bodyPr wrap="square">
            <a:spAutoFit/>
          </a:bodyPr>
          <a:lstStyle/>
          <a:p>
            <a:pPr algn="just">
              <a:lnSpc>
                <a:spcPts val="2200"/>
              </a:lnSpc>
              <a:spcBef>
                <a:spcPts val="600"/>
              </a:spcBef>
              <a:defRPr/>
            </a:pPr>
            <a:r>
              <a:rPr lang="en-US" altLang="zh-CN" sz="2000" b="1" i="1" kern="100" dirty="0">
                <a:solidFill>
                  <a:prstClr val="black"/>
                </a:solidFill>
                <a:latin typeface="Cambria" panose="02040503050406030204" pitchFamily="18" charset="0"/>
                <a:ea typeface="Arial Unicode MS" panose="020B0604020202020204" pitchFamily="34" charset="-128"/>
                <a:cs typeface="Calibri" panose="020F0502020204030204" pitchFamily="34" charset="0"/>
              </a:rPr>
              <a:t>For sHA:</a:t>
            </a:r>
            <a:endParaRPr lang="zh-CN" altLang="zh-CN" sz="2000"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endParaRPr>
          </a:p>
        </p:txBody>
      </p:sp>
      <p:pic>
        <p:nvPicPr>
          <p:cNvPr id="6" name="Graphic 7" descr="教室 纯色填充">
            <a:extLst>
              <a:ext uri="{FF2B5EF4-FFF2-40B4-BE49-F238E27FC236}">
                <a16:creationId xmlns:a16="http://schemas.microsoft.com/office/drawing/2014/main" id="{0BEDDC17-5753-C6E7-4C22-937E3063DAD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893720" y="5773972"/>
            <a:ext cx="881125" cy="881125"/>
          </a:xfrm>
          <a:prstGeom prst="rect">
            <a:avLst/>
          </a:prstGeom>
        </p:spPr>
      </p:pic>
      <p:sp>
        <p:nvSpPr>
          <p:cNvPr id="4" name="文本框 3">
            <a:extLst>
              <a:ext uri="{FF2B5EF4-FFF2-40B4-BE49-F238E27FC236}">
                <a16:creationId xmlns:a16="http://schemas.microsoft.com/office/drawing/2014/main" id="{54DD19D6-D797-1A12-EA5D-BD8BB6A9949F}"/>
              </a:ext>
            </a:extLst>
          </p:cNvPr>
          <p:cNvSpPr txBox="1"/>
          <p:nvPr/>
        </p:nvSpPr>
        <p:spPr>
          <a:xfrm>
            <a:off x="640921" y="771157"/>
            <a:ext cx="7806393" cy="4854342"/>
          </a:xfrm>
          <a:prstGeom prst="rect">
            <a:avLst/>
          </a:prstGeom>
          <a:noFill/>
        </p:spPr>
        <p:txBody>
          <a:bodyPr wrap="square">
            <a:spAutoFit/>
          </a:bodyPr>
          <a:lstStyle/>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zeta potential in sHA, except 20mg/L, show more negative values as the pH increases, ranging from -40mV to - 90mV.</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sHA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significantly impact the zeta potential values: It appears that the sHA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 </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tends to give positive zeta potential values without reaching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effect of the sHA with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significantly impact the zeta potential values. It shows that the sHA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CaCl</a:t>
            </a:r>
            <a:r>
              <a:rPr lang="en-US" altLang="zh-CN" sz="1600" kern="100" baseline="-25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tends to give more negative zeta potential values without </a:t>
            </a:r>
            <a:r>
              <a:rPr lang="en-US" altLang="zh-CN" sz="1600" i="1" kern="100" dirty="0">
                <a:effectLst/>
                <a:latin typeface="Cambria" panose="02040503050406030204" pitchFamily="18" charset="0"/>
                <a:ea typeface="Arial Unicode MS" panose="020B0604020202020204" pitchFamily="34" charset="-128"/>
                <a:cs typeface="Calibri" panose="020F0502020204030204" pitchFamily="34" charset="0"/>
              </a:rPr>
              <a:t>pzcs</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effect of sHA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Mg</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tends to generate fluctuations, resulting in an expanded range of zeta potential values, ranging from +10mV to -50mV.</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p>
            <a:pPr marL="342900" lvl="0" indent="-342900" algn="just">
              <a:lnSpc>
                <a:spcPct val="150000"/>
              </a:lnSpc>
              <a:buFont typeface="Wingdings" pitchFamily="2" charset="2"/>
              <a:buChar char=""/>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The sHA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Mg</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tends to generate fluctuations and only impact the zeta potential showing more negative values within pH 3 to pH 8.</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2452192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1" name="Freeform: Shape 10">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3" y="643469"/>
            <a:ext cx="8178799"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panose="020F0502020204030204"/>
            </a:endParaRPr>
          </a:p>
        </p:txBody>
      </p:sp>
      <p:sp>
        <p:nvSpPr>
          <p:cNvPr id="13"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063622" y="351738"/>
            <a:ext cx="1014085"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panose="020F0502020204030204"/>
            </a:endParaRPr>
          </a:p>
        </p:txBody>
      </p:sp>
      <p:sp>
        <p:nvSpPr>
          <p:cNvPr id="5" name="文本框 4">
            <a:extLst>
              <a:ext uri="{FF2B5EF4-FFF2-40B4-BE49-F238E27FC236}">
                <a16:creationId xmlns:a16="http://schemas.microsoft.com/office/drawing/2014/main" id="{DFBC3362-267C-72F4-B609-B4CB4533D1EF}"/>
              </a:ext>
            </a:extLst>
          </p:cNvPr>
          <p:cNvSpPr txBox="1"/>
          <p:nvPr/>
        </p:nvSpPr>
        <p:spPr>
          <a:xfrm>
            <a:off x="479925" y="202206"/>
            <a:ext cx="1425075" cy="374461"/>
          </a:xfrm>
          <a:prstGeom prst="rect">
            <a:avLst/>
          </a:prstGeom>
          <a:solidFill>
            <a:schemeClr val="accent5">
              <a:lumMod val="20000"/>
              <a:lumOff val="80000"/>
            </a:schemeClr>
          </a:solidFill>
        </p:spPr>
        <p:txBody>
          <a:bodyPr wrap="square">
            <a:spAutoFit/>
          </a:bodyPr>
          <a:lstStyle/>
          <a:p>
            <a:pPr algn="just">
              <a:lnSpc>
                <a:spcPts val="2200"/>
              </a:lnSpc>
              <a:spcBef>
                <a:spcPts val="600"/>
              </a:spcBef>
              <a:defRPr/>
            </a:pPr>
            <a:r>
              <a:rPr lang="en-US" altLang="zh-CN" sz="2000" b="1" i="1" kern="100" dirty="0">
                <a:solidFill>
                  <a:prstClr val="black"/>
                </a:solidFill>
                <a:latin typeface="Cambria" panose="02040503050406030204" pitchFamily="18" charset="0"/>
                <a:ea typeface="Arial Unicode MS" panose="020B0604020202020204" pitchFamily="34" charset="-128"/>
                <a:cs typeface="Calibri" panose="020F0502020204030204" pitchFamily="34" charset="0"/>
              </a:rPr>
              <a:t>Conclusion:</a:t>
            </a:r>
            <a:endParaRPr lang="zh-CN" altLang="zh-CN" sz="2000" kern="100" dirty="0">
              <a:solidFill>
                <a:prstClr val="black"/>
              </a:solidFill>
              <a:latin typeface="DengXian" panose="02010600030101010101" pitchFamily="2" charset="-122"/>
              <a:ea typeface="DengXian" panose="02010600030101010101" pitchFamily="2" charset="-122"/>
              <a:cs typeface="Times New Roman" panose="02020603050405020304" pitchFamily="18" charset="0"/>
            </a:endParaRPr>
          </a:p>
        </p:txBody>
      </p:sp>
      <p:pic>
        <p:nvPicPr>
          <p:cNvPr id="6" name="Graphic 7" descr="教室 纯色填充">
            <a:extLst>
              <a:ext uri="{FF2B5EF4-FFF2-40B4-BE49-F238E27FC236}">
                <a16:creationId xmlns:a16="http://schemas.microsoft.com/office/drawing/2014/main" id="{0BEDDC17-5753-C6E7-4C22-937E3063DAD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893720" y="5773972"/>
            <a:ext cx="881125" cy="881125"/>
          </a:xfrm>
          <a:prstGeom prst="rect">
            <a:avLst/>
          </a:prstGeom>
        </p:spPr>
      </p:pic>
      <p:sp>
        <p:nvSpPr>
          <p:cNvPr id="4" name="文本框 3">
            <a:extLst>
              <a:ext uri="{FF2B5EF4-FFF2-40B4-BE49-F238E27FC236}">
                <a16:creationId xmlns:a16="http://schemas.microsoft.com/office/drawing/2014/main" id="{7B641C38-FD5E-40A7-A3C4-19459614BF8D}"/>
              </a:ext>
            </a:extLst>
          </p:cNvPr>
          <p:cNvSpPr txBox="1"/>
          <p:nvPr/>
        </p:nvSpPr>
        <p:spPr>
          <a:xfrm>
            <a:off x="779596" y="1002536"/>
            <a:ext cx="7554686" cy="4454233"/>
          </a:xfrm>
          <a:prstGeom prst="rect">
            <a:avLst/>
          </a:prstGeom>
          <a:noFill/>
        </p:spPr>
        <p:txBody>
          <a:bodyPr wrap="square">
            <a:spAutoFit/>
          </a:bodyPr>
          <a:lstStyle/>
          <a:p>
            <a:pPr indent="266700" algn="just">
              <a:lnSpc>
                <a:spcPct val="200000"/>
              </a:lnSpc>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Humic acid plays an important role in influencing the stability of colloidal kaolinite. Adsorption of humic acid can introduce a negative charge to the surfaces of kaolinite particles, thereby decreasing their surface zeta potential values. When divalent cations such as Ca</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and Mg</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are introduced, they have the ability to induce aggregation by neutralizing the negative charges conferred by humic acid onto the kaolinite particles. Additionally, the magnitude of the zeta potential indicates the degree of electrostatic repulsion between adjacent, similarly charged kaolinite  particles in aqueous dispersion. </a:t>
            </a:r>
            <a:r>
              <a:rPr lang="en-US" altLang="zh-CN" sz="1600" kern="100" dirty="0">
                <a:latin typeface="Cambria" panose="02040503050406030204" pitchFamily="18" charset="0"/>
                <a:ea typeface="Arial Unicode MS" panose="020B0604020202020204" pitchFamily="34" charset="-128"/>
                <a:cs typeface="Calibri" panose="020F0502020204030204" pitchFamily="34" charset="0"/>
              </a:rPr>
              <a:t>In essence, </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particles with higher zeta </a:t>
            </a:r>
            <a:r>
              <a:rPr lang="en-US" altLang="zh-CN" sz="1600" kern="100">
                <a:effectLst/>
                <a:latin typeface="Cambria" panose="02040503050406030204" pitchFamily="18" charset="0"/>
                <a:ea typeface="Arial Unicode MS" panose="020B0604020202020204" pitchFamily="34" charset="-128"/>
                <a:cs typeface="Calibri" panose="020F0502020204030204" pitchFamily="34" charset="0"/>
              </a:rPr>
              <a:t>potential values </a:t>
            </a:r>
            <a:r>
              <a:rPr lang="en-US" altLang="zh-CN" sz="1600" kern="100">
                <a:latin typeface="Cambria" panose="02040503050406030204" pitchFamily="18" charset="0"/>
                <a:ea typeface="Arial Unicode MS" panose="020B0604020202020204" pitchFamily="34" charset="-128"/>
                <a:cs typeface="Calibri" panose="020F0502020204030204" pitchFamily="34" charset="0"/>
              </a:rPr>
              <a:t>signify</a:t>
            </a:r>
            <a:r>
              <a:rPr lang="en-US" altLang="zh-CN" sz="1600" kern="100">
                <a:effectLst/>
                <a:latin typeface="Cambria" panose="02040503050406030204" pitchFamily="18" charset="0"/>
                <a:ea typeface="Arial Unicode MS" panose="020B0604020202020204" pitchFamily="34" charset="-128"/>
                <a:cs typeface="Calibri" panose="020F0502020204030204" pitchFamily="34" charset="0"/>
              </a:rPr>
              <a:t> higher </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stability, resulting </a:t>
            </a:r>
            <a:r>
              <a:rPr lang="en-US" altLang="zh-CN" sz="1600" kern="100">
                <a:effectLst/>
                <a:latin typeface="Cambria" panose="02040503050406030204" pitchFamily="18" charset="0"/>
                <a:ea typeface="Arial Unicode MS" panose="020B0604020202020204" pitchFamily="34" charset="-128"/>
                <a:cs typeface="Calibri" panose="020F0502020204030204" pitchFamily="34" charset="0"/>
              </a:rPr>
              <a:t>in more resistance </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to aggregation.</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35427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603" y="643469"/>
            <a:ext cx="8178799"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4063622" y="351738"/>
            <a:ext cx="1014085"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文本框 4">
            <a:extLst>
              <a:ext uri="{FF2B5EF4-FFF2-40B4-BE49-F238E27FC236}">
                <a16:creationId xmlns:a16="http://schemas.microsoft.com/office/drawing/2014/main" id="{DFBC3362-267C-72F4-B609-B4CB4533D1EF}"/>
              </a:ext>
            </a:extLst>
          </p:cNvPr>
          <p:cNvSpPr txBox="1"/>
          <p:nvPr/>
        </p:nvSpPr>
        <p:spPr>
          <a:xfrm>
            <a:off x="482603" y="181179"/>
            <a:ext cx="3083557" cy="374461"/>
          </a:xfrm>
          <a:prstGeom prst="rect">
            <a:avLst/>
          </a:prstGeom>
          <a:solidFill>
            <a:schemeClr val="accent5">
              <a:lumMod val="20000"/>
              <a:lumOff val="80000"/>
            </a:schemeClr>
          </a:solidFill>
        </p:spPr>
        <p:txBody>
          <a:bodyPr wrap="square">
            <a:spAutoFit/>
          </a:bodyPr>
          <a:lstStyle/>
          <a:p>
            <a:pPr lvl="0" algn="just">
              <a:lnSpc>
                <a:spcPts val="2200"/>
              </a:lnSpc>
              <a:spcBef>
                <a:spcPts val="600"/>
              </a:spcBef>
              <a:defRPr/>
            </a:pPr>
            <a:r>
              <a:rPr kumimoji="0" lang="en-US" altLang="zh-CN" sz="2000" b="1" i="1" u="none" strike="noStrike" kern="100" cap="none" spc="0" normalizeH="0" baseline="0" noProof="0" dirty="0">
                <a:ln>
                  <a:noFill/>
                </a:ln>
                <a:solidFill>
                  <a:prstClr val="black"/>
                </a:solidFill>
                <a:effectLst/>
                <a:uLnTx/>
                <a:uFillTx/>
                <a:latin typeface="Cambria" panose="02040503050406030204" pitchFamily="18" charset="0"/>
                <a:ea typeface="Arial Unicode MS" panose="020B0604020202020204" pitchFamily="34" charset="-128"/>
                <a:cs typeface="Calibri" panose="020F0502020204030204" pitchFamily="34" charset="0"/>
              </a:rPr>
              <a:t>Conclusion </a:t>
            </a:r>
            <a:r>
              <a:rPr lang="en-US" altLang="zh-CN" sz="1600" b="1" i="1" kern="100" dirty="0">
                <a:solidFill>
                  <a:prstClr val="black"/>
                </a:solidFill>
                <a:latin typeface="Cambria" panose="02040503050406030204" pitchFamily="18" charset="0"/>
                <a:ea typeface="Arial Unicode MS" panose="020B0604020202020204" pitchFamily="34" charset="-128"/>
                <a:cs typeface="Calibri" panose="020F0502020204030204" pitchFamily="34" charset="0"/>
              </a:rPr>
              <a:t>(Continued) </a:t>
            </a:r>
            <a:r>
              <a:rPr kumimoji="0" lang="en-US" altLang="zh-CN" sz="2000" b="1" i="1" u="none" strike="noStrike" kern="100" cap="none" spc="0" normalizeH="0" baseline="0" noProof="0" dirty="0">
                <a:ln>
                  <a:noFill/>
                </a:ln>
                <a:solidFill>
                  <a:prstClr val="black"/>
                </a:solidFill>
                <a:effectLst/>
                <a:uLnTx/>
                <a:uFillTx/>
                <a:latin typeface="Cambria" panose="02040503050406030204" pitchFamily="18" charset="0"/>
                <a:ea typeface="Arial Unicode MS" panose="020B0604020202020204" pitchFamily="34" charset="-128"/>
                <a:cs typeface="Calibri" panose="020F0502020204030204" pitchFamily="34" charset="0"/>
              </a:rPr>
              <a:t>:</a:t>
            </a:r>
            <a:endParaRPr kumimoji="0" lang="zh-CN" altLang="zh-CN" sz="2000" b="0" i="0" u="none" strike="noStrike" kern="100" cap="none" spc="0" normalizeH="0" baseline="0" noProof="0" dirty="0">
              <a:ln>
                <a:noFill/>
              </a:ln>
              <a:solidFill>
                <a:prstClr val="black"/>
              </a:solidFill>
              <a:effectLst/>
              <a:uLnTx/>
              <a:uFillTx/>
              <a:latin typeface="DengXian" panose="02010600030101010101" pitchFamily="2" charset="-122"/>
              <a:ea typeface="DengXian" panose="02010600030101010101" pitchFamily="2" charset="-122"/>
              <a:cs typeface="Times New Roman" panose="02020603050405020304" pitchFamily="18" charset="0"/>
            </a:endParaRPr>
          </a:p>
        </p:txBody>
      </p:sp>
      <p:pic>
        <p:nvPicPr>
          <p:cNvPr id="6" name="Graphic 7" descr="教室 纯色填充">
            <a:extLst>
              <a:ext uri="{FF2B5EF4-FFF2-40B4-BE49-F238E27FC236}">
                <a16:creationId xmlns:a16="http://schemas.microsoft.com/office/drawing/2014/main" id="{0BEDDC17-5753-C6E7-4C22-937E3063DAD7}"/>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7893720" y="5773972"/>
            <a:ext cx="881125" cy="881125"/>
          </a:xfrm>
          <a:prstGeom prst="rect">
            <a:avLst/>
          </a:prstGeom>
        </p:spPr>
      </p:pic>
      <p:sp>
        <p:nvSpPr>
          <p:cNvPr id="3" name="文本框 2">
            <a:extLst>
              <a:ext uri="{FF2B5EF4-FFF2-40B4-BE49-F238E27FC236}">
                <a16:creationId xmlns:a16="http://schemas.microsoft.com/office/drawing/2014/main" id="{BF6EBFDD-EC13-787B-DB32-C0EC7AE4FAA8}"/>
              </a:ext>
            </a:extLst>
          </p:cNvPr>
          <p:cNvSpPr txBox="1"/>
          <p:nvPr/>
        </p:nvSpPr>
        <p:spPr>
          <a:xfrm>
            <a:off x="648969" y="824093"/>
            <a:ext cx="7831002" cy="4485074"/>
          </a:xfrm>
          <a:prstGeom prst="rect">
            <a:avLst/>
          </a:prstGeom>
          <a:noFill/>
        </p:spPr>
        <p:txBody>
          <a:bodyPr wrap="square">
            <a:spAutoFit/>
          </a:bodyPr>
          <a:lstStyle/>
          <a:p>
            <a:pPr indent="266700" algn="just">
              <a:lnSpc>
                <a:spcPct val="150000"/>
              </a:lnSpc>
            </a:pP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In our study, we examined two types of humic acid: HA and sHA. HA is naturally occurring and strongly acidic, while sHA primarily exists in its salt form. Through treatment with HCl, sHA is converted into the purified free acid form known as HA. The results observed for both types of humic acids exhibit variations. The sHA demonstrates more negative zeta potential values compared to HA, which means it has better ability to influence the stability of kaolinite particles.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sHA exhibits more positive values; while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Ca</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it displays more negative values. This suggests that sHA can effectively stabilize particles compared to HA. Moreover, in the presence of 10</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M Mg</a:t>
            </a:r>
            <a:r>
              <a:rPr lang="en-US" altLang="zh-CN" sz="1600" kern="10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both HA and </a:t>
            </a:r>
            <a:r>
              <a:rPr lang="en-US" altLang="zh-CN" sz="1600" kern="100" dirty="0" err="1">
                <a:effectLst/>
                <a:latin typeface="Cambria" panose="02040503050406030204" pitchFamily="18" charset="0"/>
                <a:ea typeface="Arial Unicode MS" panose="020B0604020202020204" pitchFamily="34" charset="-128"/>
                <a:cs typeface="Calibri" panose="020F0502020204030204" pitchFamily="34" charset="0"/>
              </a:rPr>
              <a:t>sHA</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 </a:t>
            </a:r>
            <a:r>
              <a:rPr lang="en-US" altLang="zh-CN" sz="1600" kern="100" dirty="0">
                <a:latin typeface="Cambria" panose="02040503050406030204" pitchFamily="18" charset="0"/>
                <a:ea typeface="Arial Unicode MS" panose="020B0604020202020204" pitchFamily="34" charset="-128"/>
                <a:cs typeface="Calibri" panose="020F0502020204030204" pitchFamily="34" charset="0"/>
              </a:rPr>
              <a:t>cause aggregation of colloidal  </a:t>
            </a:r>
            <a:r>
              <a:rPr lang="en-US" altLang="zh-CN" sz="1600" kern="100" dirty="0">
                <a:effectLst/>
                <a:latin typeface="Cambria" panose="02040503050406030204" pitchFamily="18" charset="0"/>
                <a:ea typeface="Arial Unicode MS" panose="020B0604020202020204" pitchFamily="34" charset="-128"/>
                <a:cs typeface="Calibri" panose="020F0502020204030204" pitchFamily="34" charset="0"/>
              </a:rPr>
              <a:t>particles. However, </a:t>
            </a:r>
            <a:r>
              <a:rPr lang="en-US" altLang="zh-CN" sz="1600" kern="0" dirty="0">
                <a:effectLst/>
                <a:latin typeface="Cambria" panose="02040503050406030204" pitchFamily="18" charset="0"/>
                <a:ea typeface="Arial Unicode MS" panose="020B0604020202020204" pitchFamily="34" charset="-128"/>
                <a:cs typeface="Calibri" panose="020F0502020204030204" pitchFamily="34" charset="0"/>
              </a:rPr>
              <a:t>in the presence of 10</a:t>
            </a:r>
            <a:r>
              <a:rPr lang="en-US" altLang="zh-CN" sz="1600" kern="0" baseline="30000" dirty="0">
                <a:effectLst/>
                <a:latin typeface="Cambria" panose="02040503050406030204" pitchFamily="18" charset="0"/>
                <a:ea typeface="Arial Unicode MS" panose="020B0604020202020204" pitchFamily="34" charset="-128"/>
                <a:cs typeface="Calibri" panose="020F0502020204030204" pitchFamily="34" charset="0"/>
              </a:rPr>
              <a:t>-4</a:t>
            </a:r>
            <a:r>
              <a:rPr lang="en-US" altLang="zh-CN" sz="1600" kern="0" dirty="0">
                <a:effectLst/>
                <a:latin typeface="Cambria" panose="02040503050406030204" pitchFamily="18" charset="0"/>
                <a:ea typeface="Arial Unicode MS" panose="020B0604020202020204" pitchFamily="34" charset="-128"/>
                <a:cs typeface="Calibri" panose="020F0502020204030204" pitchFamily="34" charset="0"/>
              </a:rPr>
              <a:t>M Mg</a:t>
            </a:r>
            <a:r>
              <a:rPr lang="en-US" altLang="zh-CN" sz="1600" kern="0" baseline="30000" dirty="0">
                <a:effectLst/>
                <a:latin typeface="Cambria" panose="02040503050406030204" pitchFamily="18" charset="0"/>
                <a:ea typeface="Arial Unicode MS" panose="020B0604020202020204" pitchFamily="34" charset="-128"/>
                <a:cs typeface="Calibri" panose="020F0502020204030204" pitchFamily="34" charset="0"/>
              </a:rPr>
              <a:t>2+</a:t>
            </a:r>
            <a:r>
              <a:rPr lang="en-US" altLang="zh-CN" sz="1600" kern="0" dirty="0">
                <a:effectLst/>
                <a:latin typeface="Cambria" panose="02040503050406030204" pitchFamily="18" charset="0"/>
                <a:ea typeface="Arial Unicode MS" panose="020B0604020202020204" pitchFamily="34" charset="-128"/>
                <a:cs typeface="Calibri" panose="020F0502020204030204" pitchFamily="34" charset="0"/>
              </a:rPr>
              <a:t>,  sHA has more negative zeta potential values compared to Hain the region </a:t>
            </a:r>
            <a:r>
              <a:rPr lang="en-US" altLang="zh-CN" sz="1600" kern="0" dirty="0">
                <a:latin typeface="Cambria" panose="02040503050406030204" pitchFamily="18" charset="0"/>
                <a:ea typeface="Arial Unicode MS" panose="020B0604020202020204" pitchFamily="34" charset="-128"/>
                <a:cs typeface="Calibri" panose="020F0502020204030204" pitchFamily="34" charset="0"/>
              </a:rPr>
              <a:t>between</a:t>
            </a:r>
            <a:r>
              <a:rPr lang="en-US" altLang="zh-CN" sz="1600" kern="0" dirty="0">
                <a:effectLst/>
                <a:latin typeface="Cambria" panose="02040503050406030204" pitchFamily="18" charset="0"/>
                <a:ea typeface="Arial Unicode MS" panose="020B0604020202020204" pitchFamily="34" charset="-128"/>
                <a:cs typeface="Calibri" panose="020F0502020204030204" pitchFamily="34" charset="0"/>
              </a:rPr>
              <a:t> pH 3 </a:t>
            </a:r>
            <a:r>
              <a:rPr lang="en-US" altLang="zh-CN" sz="1600" kern="0" dirty="0">
                <a:latin typeface="Cambria" panose="02040503050406030204" pitchFamily="18" charset="0"/>
                <a:ea typeface="Arial Unicode MS" panose="020B0604020202020204" pitchFamily="34" charset="-128"/>
                <a:cs typeface="Calibri" panose="020F0502020204030204" pitchFamily="34" charset="0"/>
              </a:rPr>
              <a:t>and</a:t>
            </a:r>
            <a:r>
              <a:rPr lang="en-US" altLang="zh-CN" sz="1600" kern="0" dirty="0">
                <a:effectLst/>
                <a:latin typeface="Cambria" panose="02040503050406030204" pitchFamily="18" charset="0"/>
                <a:ea typeface="Arial Unicode MS" panose="020B0604020202020204" pitchFamily="34" charset="-128"/>
                <a:cs typeface="Calibri" panose="020F0502020204030204" pitchFamily="34" charset="0"/>
              </a:rPr>
              <a:t> pH 8 and thus has more tendency to stabilize particles.</a:t>
            </a:r>
            <a:endParaRPr lang="zh-CN" alt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055307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18770EB-4DAF-C471-E332-ADBE2A3861A7}"/>
              </a:ext>
            </a:extLst>
          </p:cNvPr>
          <p:cNvSpPr txBox="1"/>
          <p:nvPr/>
        </p:nvSpPr>
        <p:spPr>
          <a:xfrm>
            <a:off x="543013" y="2369132"/>
            <a:ext cx="5115799" cy="2482280"/>
          </a:xfrm>
          <a:prstGeom prst="rect">
            <a:avLst/>
          </a:prstGeom>
        </p:spPr>
        <p:txBody>
          <a:bodyPr vert="horz" lIns="91440" tIns="45720" rIns="91440" bIns="45720" rtlCol="0" anchor="ctr">
            <a:normAutofit/>
          </a:bodyPr>
          <a:lstStyle/>
          <a:p>
            <a:pPr algn="ctr" defTabSz="914400">
              <a:lnSpc>
                <a:spcPct val="150000"/>
              </a:lnSpc>
              <a:spcAft>
                <a:spcPts val="600"/>
              </a:spcAft>
            </a:pPr>
            <a:r>
              <a:rPr kumimoji="1" lang="en-US" altLang="zh-CN" sz="2100" b="1" dirty="0">
                <a:solidFill>
                  <a:srgbClr val="002060"/>
                </a:solidFill>
                <a:latin typeface="Cambria" panose="02040503050406030204" pitchFamily="18" charset="0"/>
              </a:rPr>
              <a:t>We would like to thank  </a:t>
            </a:r>
            <a:r>
              <a:rPr kumimoji="1" lang="en-US" altLang="zh-CN" sz="2100" b="1" dirty="0" err="1">
                <a:solidFill>
                  <a:srgbClr val="002060"/>
                </a:solidFill>
                <a:latin typeface="Cambria" panose="02040503050406030204" pitchFamily="18" charset="0"/>
              </a:rPr>
              <a:t>Destre</a:t>
            </a:r>
            <a:r>
              <a:rPr kumimoji="1" lang="en-US" altLang="zh-CN" sz="2100" b="1" dirty="0">
                <a:solidFill>
                  <a:srgbClr val="002060"/>
                </a:solidFill>
                <a:latin typeface="Cambria" panose="02040503050406030204" pitchFamily="18" charset="0"/>
              </a:rPr>
              <a:t> Bennet and Sophie Beitel for their valuable  assistance in </a:t>
            </a:r>
            <a:r>
              <a:rPr kumimoji="1" lang="en-US" altLang="zh-CN" sz="2100" b="1">
                <a:solidFill>
                  <a:srgbClr val="002060"/>
                </a:solidFill>
                <a:latin typeface="Cambria" panose="02040503050406030204" pitchFamily="18" charset="0"/>
              </a:rPr>
              <a:t>this project. </a:t>
            </a:r>
            <a:endParaRPr kumimoji="1" lang="en-US" altLang="zh-CN" sz="2100" b="1" dirty="0">
              <a:solidFill>
                <a:srgbClr val="002060"/>
              </a:solidFill>
              <a:latin typeface="Cambria" panose="02040503050406030204" pitchFamily="18" charset="0"/>
            </a:endParaRPr>
          </a:p>
        </p:txBody>
      </p:sp>
      <p:sp>
        <p:nvSpPr>
          <p:cNvPr id="30" name="Rectangle 2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7"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descr="握手">
            <a:extLst>
              <a:ext uri="{FF2B5EF4-FFF2-40B4-BE49-F238E27FC236}">
                <a16:creationId xmlns:a16="http://schemas.microsoft.com/office/drawing/2014/main" id="{D945168E-BBCA-32C2-6BBF-197F861292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24966" y="2865143"/>
            <a:ext cx="1143455" cy="1143455"/>
          </a:xfrm>
          <a:prstGeom prst="rect">
            <a:avLst/>
          </a:prstGeom>
        </p:spPr>
      </p:pic>
      <p:sp>
        <p:nvSpPr>
          <p:cNvPr id="4" name="文本框 3">
            <a:extLst>
              <a:ext uri="{FF2B5EF4-FFF2-40B4-BE49-F238E27FC236}">
                <a16:creationId xmlns:a16="http://schemas.microsoft.com/office/drawing/2014/main" id="{D9408577-829E-36BA-B316-54251A9867F0}"/>
              </a:ext>
            </a:extLst>
          </p:cNvPr>
          <p:cNvSpPr txBox="1"/>
          <p:nvPr/>
        </p:nvSpPr>
        <p:spPr>
          <a:xfrm>
            <a:off x="176386" y="820567"/>
            <a:ext cx="5849051" cy="1231519"/>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kumimoji="1" lang="en-US" altLang="zh-CN" sz="3800" b="1" dirty="0">
                <a:solidFill>
                  <a:srgbClr val="C00000"/>
                </a:solidFill>
                <a:latin typeface="Cambria" panose="02040503050406030204" pitchFamily="18" charset="0"/>
                <a:ea typeface="+mj-ea"/>
                <a:cs typeface="+mj-cs"/>
              </a:rPr>
              <a:t>Acknowledgements</a:t>
            </a:r>
          </a:p>
        </p:txBody>
      </p:sp>
    </p:spTree>
    <p:extLst>
      <p:ext uri="{BB962C8B-B14F-4D97-AF65-F5344CB8AC3E}">
        <p14:creationId xmlns:p14="http://schemas.microsoft.com/office/powerpoint/2010/main" val="174584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61484"/>
          </a:schemeClr>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42385F0-607D-5DE1-0652-49B08A7BE989}"/>
              </a:ext>
            </a:extLst>
          </p:cNvPr>
          <p:cNvSpPr txBox="1"/>
          <p:nvPr/>
        </p:nvSpPr>
        <p:spPr>
          <a:xfrm>
            <a:off x="3233943" y="408794"/>
            <a:ext cx="2527808" cy="523220"/>
          </a:xfrm>
          <a:prstGeom prst="rect">
            <a:avLst/>
          </a:prstGeom>
          <a:noFill/>
        </p:spPr>
        <p:txBody>
          <a:bodyPr wrap="none" rtlCol="0">
            <a:spAutoFit/>
          </a:bodyPr>
          <a:lstStyle/>
          <a:p>
            <a:r>
              <a:rPr kumimoji="1" lang="en-US" altLang="zh-CN" sz="2800" b="1" dirty="0">
                <a:latin typeface="Cambria" panose="02040503050406030204" pitchFamily="18" charset="0"/>
              </a:rPr>
              <a:t>Nomenclature</a:t>
            </a:r>
            <a:endParaRPr kumimoji="1" lang="zh-CN" altLang="en-US" sz="2800" b="1" dirty="0">
              <a:latin typeface="Cambria" panose="02040503050406030204" pitchFamily="18" charset="0"/>
            </a:endParaRPr>
          </a:p>
        </p:txBody>
      </p:sp>
      <p:sp>
        <p:nvSpPr>
          <p:cNvPr id="4" name="文本框 3">
            <a:extLst>
              <a:ext uri="{FF2B5EF4-FFF2-40B4-BE49-F238E27FC236}">
                <a16:creationId xmlns:a16="http://schemas.microsoft.com/office/drawing/2014/main" id="{010B2CFF-35BD-22ED-7A5F-76272D654D8D}"/>
              </a:ext>
            </a:extLst>
          </p:cNvPr>
          <p:cNvSpPr txBox="1"/>
          <p:nvPr/>
        </p:nvSpPr>
        <p:spPr>
          <a:xfrm>
            <a:off x="306593" y="1109946"/>
            <a:ext cx="8837407" cy="4940263"/>
          </a:xfrm>
          <a:prstGeom prst="rect">
            <a:avLst/>
          </a:prstGeom>
          <a:noFill/>
        </p:spPr>
        <p:txBody>
          <a:bodyPr wrap="square" rtlCol="0">
            <a:spAutoFit/>
          </a:bodyPr>
          <a:lstStyle/>
          <a:p>
            <a:pPr>
              <a:lnSpc>
                <a:spcPct val="200000"/>
              </a:lnSpc>
            </a:pPr>
            <a:r>
              <a:rPr kumimoji="1" lang="en-US" altLang="zh-CN" sz="1600" dirty="0">
                <a:latin typeface="Cambria" panose="02040503050406030204" pitchFamily="18" charset="0"/>
              </a:rPr>
              <a:t>HA                           It’s a terrestrial peat-derived humic material; molecular formular: C</a:t>
            </a:r>
            <a:r>
              <a:rPr kumimoji="1" lang="en-US" altLang="zh-CN" sz="1600" baseline="-25000" dirty="0">
                <a:latin typeface="Cambria" panose="02040503050406030204" pitchFamily="18" charset="0"/>
              </a:rPr>
              <a:t>9</a:t>
            </a:r>
            <a:r>
              <a:rPr kumimoji="1" lang="en-US" altLang="zh-CN" sz="1600" dirty="0">
                <a:latin typeface="Cambria" panose="02040503050406030204" pitchFamily="18" charset="0"/>
              </a:rPr>
              <a:t>H</a:t>
            </a:r>
            <a:r>
              <a:rPr kumimoji="1" lang="en-US" altLang="zh-CN" sz="1600" baseline="-25000" dirty="0">
                <a:latin typeface="Cambria" panose="02040503050406030204" pitchFamily="18" charset="0"/>
              </a:rPr>
              <a:t>9</a:t>
            </a:r>
            <a:r>
              <a:rPr kumimoji="1" lang="en-US" altLang="zh-CN" sz="1600" dirty="0">
                <a:latin typeface="Cambria" panose="02040503050406030204" pitchFamily="18" charset="0"/>
              </a:rPr>
              <a:t>NO</a:t>
            </a:r>
            <a:r>
              <a:rPr kumimoji="1" lang="en-US" altLang="zh-CN" sz="1600" baseline="-25000" dirty="0">
                <a:latin typeface="Cambria" panose="02040503050406030204" pitchFamily="18" charset="0"/>
              </a:rPr>
              <a:t>6 </a:t>
            </a:r>
            <a:r>
              <a:rPr kumimoji="1" lang="en-US" altLang="zh-CN" sz="1600" dirty="0">
                <a:latin typeface="Cambria" panose="02040503050406030204" pitchFamily="18" charset="0"/>
              </a:rPr>
              <a:t>;  </a:t>
            </a:r>
          </a:p>
          <a:p>
            <a:pPr>
              <a:lnSpc>
                <a:spcPct val="200000"/>
              </a:lnSpc>
            </a:pPr>
            <a:r>
              <a:rPr kumimoji="1" lang="en-US" altLang="zh-CN" sz="1600" dirty="0">
                <a:latin typeface="Cambria" panose="02040503050406030204" pitchFamily="18" charset="0"/>
              </a:rPr>
              <a:t>                                molecular weight: ranging from 2000 – 500,000.</a:t>
            </a:r>
          </a:p>
          <a:p>
            <a:pPr>
              <a:lnSpc>
                <a:spcPct val="200000"/>
              </a:lnSpc>
            </a:pPr>
            <a:r>
              <a:rPr kumimoji="1" lang="en-US" altLang="zh-CN" sz="1600" dirty="0">
                <a:latin typeface="Cambria" panose="02040503050406030204" pitchFamily="18" charset="0"/>
              </a:rPr>
              <a:t>sHA                        It’s a mixture of humic acid, ammonium sulphate and adipic acid; </a:t>
            </a:r>
          </a:p>
          <a:p>
            <a:pPr>
              <a:lnSpc>
                <a:spcPct val="200000"/>
              </a:lnSpc>
            </a:pPr>
            <a:r>
              <a:rPr kumimoji="1" lang="en-US" altLang="zh-CN" sz="1600" dirty="0">
                <a:latin typeface="Cambria" panose="02040503050406030204" pitchFamily="18" charset="0"/>
              </a:rPr>
              <a:t>                                molecular formula: C</a:t>
            </a:r>
            <a:r>
              <a:rPr kumimoji="1" lang="en-US" altLang="zh-CN" sz="1600" baseline="-25000" dirty="0">
                <a:latin typeface="Cambria" panose="02040503050406030204" pitchFamily="18" charset="0"/>
              </a:rPr>
              <a:t>9</a:t>
            </a:r>
            <a:r>
              <a:rPr kumimoji="1" lang="en-US" altLang="zh-CN" sz="1600" dirty="0">
                <a:latin typeface="Cambria" panose="02040503050406030204" pitchFamily="18" charset="0"/>
              </a:rPr>
              <a:t>H</a:t>
            </a:r>
            <a:r>
              <a:rPr kumimoji="1" lang="en-US" altLang="zh-CN" sz="1600" baseline="-25000" dirty="0">
                <a:latin typeface="Cambria" panose="02040503050406030204" pitchFamily="18" charset="0"/>
              </a:rPr>
              <a:t>9</a:t>
            </a:r>
            <a:r>
              <a:rPr kumimoji="1" lang="en-US" altLang="zh-CN" sz="1600" dirty="0">
                <a:latin typeface="Cambria" panose="02040503050406030204" pitchFamily="18" charset="0"/>
              </a:rPr>
              <a:t>NO</a:t>
            </a:r>
            <a:r>
              <a:rPr kumimoji="1" lang="en-US" altLang="zh-CN" sz="1600" baseline="-25000" dirty="0">
                <a:latin typeface="Cambria" panose="02040503050406030204" pitchFamily="18" charset="0"/>
              </a:rPr>
              <a:t>6</a:t>
            </a:r>
            <a:r>
              <a:rPr kumimoji="1" lang="en-US" altLang="zh-CN" sz="1600" dirty="0">
                <a:latin typeface="Cambria" panose="02040503050406030204" pitchFamily="18" charset="0"/>
              </a:rPr>
              <a:t>; molecular weight: 226.14.</a:t>
            </a:r>
          </a:p>
          <a:p>
            <a:pPr>
              <a:lnSpc>
                <a:spcPct val="200000"/>
              </a:lnSpc>
            </a:pPr>
            <a:r>
              <a:rPr kumimoji="1" lang="en-US" altLang="zh-CN" sz="1600" i="1" dirty="0">
                <a:latin typeface="Cambria" panose="02040503050406030204" pitchFamily="18" charset="0"/>
              </a:rPr>
              <a:t>pzc</a:t>
            </a:r>
            <a:r>
              <a:rPr kumimoji="1" lang="en-US" altLang="zh-CN" sz="1600" dirty="0">
                <a:latin typeface="Cambria" panose="02040503050406030204" pitchFamily="18" charset="0"/>
              </a:rPr>
              <a:t>                         The pH value giving a zero zeta potential value is called point of zero charge.</a:t>
            </a:r>
          </a:p>
          <a:p>
            <a:pPr>
              <a:lnSpc>
                <a:spcPct val="200000"/>
              </a:lnSpc>
            </a:pPr>
            <a:r>
              <a:rPr kumimoji="1" lang="en-US" altLang="zh-CN" sz="1600" dirty="0">
                <a:latin typeface="Cambria" panose="02040503050406030204" pitchFamily="18" charset="0"/>
              </a:rPr>
              <a:t>mV                         millivolt, 1/1000 of a volt, a measure of electrical potential.</a:t>
            </a:r>
          </a:p>
          <a:p>
            <a:pPr>
              <a:lnSpc>
                <a:spcPct val="200000"/>
              </a:lnSpc>
            </a:pPr>
            <a:r>
              <a:rPr kumimoji="1" lang="en-US" altLang="zh-CN" sz="1600" dirty="0">
                <a:latin typeface="Cambria" panose="02040503050406030204" pitchFamily="18" charset="0"/>
              </a:rPr>
              <a:t>Zeta potential     Zeta potential is an electrokinetic potential at the shear plan near a solid-liquid </a:t>
            </a:r>
          </a:p>
          <a:p>
            <a:pPr>
              <a:lnSpc>
                <a:spcPct val="200000"/>
              </a:lnSpc>
            </a:pPr>
            <a:r>
              <a:rPr kumimoji="1" lang="en-US" altLang="zh-CN" sz="1600" dirty="0">
                <a:latin typeface="Cambria" panose="02040503050406030204" pitchFamily="18" charset="0"/>
              </a:rPr>
              <a:t>                                interface where the liquid velocity is zero.</a:t>
            </a:r>
          </a:p>
          <a:p>
            <a:pPr>
              <a:lnSpc>
                <a:spcPct val="200000"/>
              </a:lnSpc>
            </a:pPr>
            <a:r>
              <a:rPr kumimoji="1" lang="en-US" altLang="zh-CN" sz="1600" dirty="0">
                <a:latin typeface="Cambria" panose="02040503050406030204" pitchFamily="18" charset="0"/>
              </a:rPr>
              <a:t>Zeta Meter           Zeta meter refers to an instrument used in the field of colloid and surface</a:t>
            </a:r>
          </a:p>
          <a:p>
            <a:pPr>
              <a:lnSpc>
                <a:spcPct val="200000"/>
              </a:lnSpc>
            </a:pPr>
            <a:r>
              <a:rPr kumimoji="1" lang="en-US" altLang="zh-CN" sz="1600" dirty="0">
                <a:latin typeface="Cambria" panose="02040503050406030204" pitchFamily="18" charset="0"/>
              </a:rPr>
              <a:t>                                chemistry to measure the zeta potential.</a:t>
            </a:r>
          </a:p>
        </p:txBody>
      </p:sp>
    </p:spTree>
    <p:extLst>
      <p:ext uri="{BB962C8B-B14F-4D97-AF65-F5344CB8AC3E}">
        <p14:creationId xmlns:p14="http://schemas.microsoft.com/office/powerpoint/2010/main" val="2740528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8B49ED-6693-497D-8823-F50F891E8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8DCD3BD4-4F32-431E-A9C3-8D2DA60CD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36AAC24-A98C-465E-AFEE-69D698E77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custGeom>
            <a:avLst/>
            <a:gdLst>
              <a:gd name="connsiteX0" fmla="*/ 9149158 w 12192000"/>
              <a:gd name="connsiteY0" fmla="*/ 2038490 h 6858000"/>
              <a:gd name="connsiteX1" fmla="*/ 9164184 w 12192000"/>
              <a:gd name="connsiteY1" fmla="*/ 2044026 h 6858000"/>
              <a:gd name="connsiteX2" fmla="*/ 9172532 w 12192000"/>
              <a:gd name="connsiteY2" fmla="*/ 2045543 h 6858000"/>
              <a:gd name="connsiteX3" fmla="*/ 9171580 w 12192000"/>
              <a:gd name="connsiteY3" fmla="*/ 2056997 h 6858000"/>
              <a:gd name="connsiteX4" fmla="*/ 9161257 w 12192000"/>
              <a:gd name="connsiteY4" fmla="*/ 2098605 h 6858000"/>
              <a:gd name="connsiteX5" fmla="*/ 9138232 w 12192000"/>
              <a:gd name="connsiteY5" fmla="*/ 2059518 h 6858000"/>
              <a:gd name="connsiteX6" fmla="*/ 9149158 w 12192000"/>
              <a:gd name="connsiteY6" fmla="*/ 2038490 h 6858000"/>
              <a:gd name="connsiteX7" fmla="*/ 9177606 w 12192000"/>
              <a:gd name="connsiteY7" fmla="*/ 1977215 h 6858000"/>
              <a:gd name="connsiteX8" fmla="*/ 9181592 w 12192000"/>
              <a:gd name="connsiteY8" fmla="*/ 1987782 h 6858000"/>
              <a:gd name="connsiteX9" fmla="*/ 9181923 w 12192000"/>
              <a:gd name="connsiteY9" fmla="*/ 1998627 h 6858000"/>
              <a:gd name="connsiteX10" fmla="*/ 9182316 w 12192000"/>
              <a:gd name="connsiteY10" fmla="*/ 2031066 h 6858000"/>
              <a:gd name="connsiteX11" fmla="*/ 9182278 w 12192000"/>
              <a:gd name="connsiteY11" fmla="*/ 2047313 h 6858000"/>
              <a:gd name="connsiteX12" fmla="*/ 9172532 w 12192000"/>
              <a:gd name="connsiteY12" fmla="*/ 2045543 h 6858000"/>
              <a:gd name="connsiteX13" fmla="*/ 9173842 w 12192000"/>
              <a:gd name="connsiteY13" fmla="*/ 2029805 h 6858000"/>
              <a:gd name="connsiteX14" fmla="*/ 9177334 w 12192000"/>
              <a:gd name="connsiteY14" fmla="*/ 1979903 h 6858000"/>
              <a:gd name="connsiteX15" fmla="*/ 3696300 w 12192000"/>
              <a:gd name="connsiteY15" fmla="*/ 1578900 h 6858000"/>
              <a:gd name="connsiteX16" fmla="*/ 3738823 w 12192000"/>
              <a:gd name="connsiteY16" fmla="*/ 1596298 h 6858000"/>
              <a:gd name="connsiteX17" fmla="*/ 3714409 w 12192000"/>
              <a:gd name="connsiteY17" fmla="*/ 1593618 h 6858000"/>
              <a:gd name="connsiteX18" fmla="*/ 3693161 w 12192000"/>
              <a:gd name="connsiteY18" fmla="*/ 1582501 h 6858000"/>
              <a:gd name="connsiteX19" fmla="*/ 3696300 w 12192000"/>
              <a:gd name="connsiteY19" fmla="*/ 1578900 h 6858000"/>
              <a:gd name="connsiteX20" fmla="*/ 3918454 w 12192000"/>
              <a:gd name="connsiteY20" fmla="*/ 1175387 h 6858000"/>
              <a:gd name="connsiteX21" fmla="*/ 4173607 w 12192000"/>
              <a:gd name="connsiteY21" fmla="*/ 1280040 h 6858000"/>
              <a:gd name="connsiteX22" fmla="*/ 4170135 w 12192000"/>
              <a:gd name="connsiteY22" fmla="*/ 1283683 h 6858000"/>
              <a:gd name="connsiteX23" fmla="*/ 3918454 w 12192000"/>
              <a:gd name="connsiteY23" fmla="*/ 1175387 h 6858000"/>
              <a:gd name="connsiteX24" fmla="*/ 8109090 w 12192000"/>
              <a:gd name="connsiteY24" fmla="*/ 602108 h 6858000"/>
              <a:gd name="connsiteX25" fmla="*/ 8113034 w 12192000"/>
              <a:gd name="connsiteY25" fmla="*/ 602645 h 6858000"/>
              <a:gd name="connsiteX26" fmla="*/ 8111220 w 12192000"/>
              <a:gd name="connsiteY26" fmla="*/ 603405 h 6858000"/>
              <a:gd name="connsiteX27" fmla="*/ 8489536 w 12192000"/>
              <a:gd name="connsiteY27" fmla="*/ 389280 h 6858000"/>
              <a:gd name="connsiteX28" fmla="*/ 8470194 w 12192000"/>
              <a:gd name="connsiteY28" fmla="*/ 397527 h 6858000"/>
              <a:gd name="connsiteX29" fmla="*/ 8373511 w 12192000"/>
              <a:gd name="connsiteY29" fmla="*/ 465608 h 6858000"/>
              <a:gd name="connsiteX30" fmla="*/ 8231753 w 12192000"/>
              <a:gd name="connsiteY30" fmla="*/ 560890 h 6858000"/>
              <a:gd name="connsiteX31" fmla="*/ 8199967 w 12192000"/>
              <a:gd name="connsiteY31" fmla="*/ 553465 h 6858000"/>
              <a:gd name="connsiteX32" fmla="*/ 8175616 w 12192000"/>
              <a:gd name="connsiteY32" fmla="*/ 546483 h 6858000"/>
              <a:gd name="connsiteX33" fmla="*/ 8128578 w 12192000"/>
              <a:gd name="connsiteY33" fmla="*/ 563992 h 6858000"/>
              <a:gd name="connsiteX34" fmla="*/ 8104845 w 12192000"/>
              <a:gd name="connsiteY34" fmla="*/ 593172 h 6858000"/>
              <a:gd name="connsiteX35" fmla="*/ 8105615 w 12192000"/>
              <a:gd name="connsiteY35" fmla="*/ 599991 h 6858000"/>
              <a:gd name="connsiteX36" fmla="*/ 8109090 w 12192000"/>
              <a:gd name="connsiteY36" fmla="*/ 602108 h 6858000"/>
              <a:gd name="connsiteX37" fmla="*/ 8092049 w 12192000"/>
              <a:gd name="connsiteY37" fmla="*/ 599788 h 6858000"/>
              <a:gd name="connsiteX38" fmla="*/ 8047646 w 12192000"/>
              <a:gd name="connsiteY38" fmla="*/ 588557 h 6858000"/>
              <a:gd name="connsiteX39" fmla="*/ 7793637 w 12192000"/>
              <a:gd name="connsiteY39" fmla="*/ 681868 h 6858000"/>
              <a:gd name="connsiteX40" fmla="*/ 6007741 w 12192000"/>
              <a:gd name="connsiteY40" fmla="*/ 1095470 h 6858000"/>
              <a:gd name="connsiteX41" fmla="*/ 5902533 w 12192000"/>
              <a:gd name="connsiteY41" fmla="*/ 1103650 h 6858000"/>
              <a:gd name="connsiteX42" fmla="*/ 5164222 w 12192000"/>
              <a:gd name="connsiteY42" fmla="*/ 1163546 h 6858000"/>
              <a:gd name="connsiteX43" fmla="*/ 4395075 w 12192000"/>
              <a:gd name="connsiteY43" fmla="*/ 1082763 h 6858000"/>
              <a:gd name="connsiteX44" fmla="*/ 3939440 w 12192000"/>
              <a:gd name="connsiteY44" fmla="*/ 891265 h 6858000"/>
              <a:gd name="connsiteX45" fmla="*/ 3747894 w 12192000"/>
              <a:gd name="connsiteY45" fmla="*/ 801994 h 6858000"/>
              <a:gd name="connsiteX46" fmla="*/ 3569553 w 12192000"/>
              <a:gd name="connsiteY46" fmla="*/ 697970 h 6858000"/>
              <a:gd name="connsiteX47" fmla="*/ 3507813 w 12192000"/>
              <a:gd name="connsiteY47" fmla="*/ 680216 h 6858000"/>
              <a:gd name="connsiteX48" fmla="*/ 3490455 w 12192000"/>
              <a:gd name="connsiteY48" fmla="*/ 682587 h 6858000"/>
              <a:gd name="connsiteX49" fmla="*/ 3477246 w 12192000"/>
              <a:gd name="connsiteY49" fmla="*/ 691971 h 6858000"/>
              <a:gd name="connsiteX50" fmla="*/ 3484273 w 12192000"/>
              <a:gd name="connsiteY50" fmla="*/ 701857 h 6858000"/>
              <a:gd name="connsiteX51" fmla="*/ 3495638 w 12192000"/>
              <a:gd name="connsiteY51" fmla="*/ 705849 h 6858000"/>
              <a:gd name="connsiteX52" fmla="*/ 3548914 w 12192000"/>
              <a:gd name="connsiteY52" fmla="*/ 733487 h 6858000"/>
              <a:gd name="connsiteX53" fmla="*/ 3551504 w 12192000"/>
              <a:gd name="connsiteY53" fmla="*/ 753036 h 6858000"/>
              <a:gd name="connsiteX54" fmla="*/ 3562075 w 12192000"/>
              <a:gd name="connsiteY54" fmla="*/ 765715 h 6858000"/>
              <a:gd name="connsiteX55" fmla="*/ 3605942 w 12192000"/>
              <a:gd name="connsiteY55" fmla="*/ 772481 h 6858000"/>
              <a:gd name="connsiteX56" fmla="*/ 3499309 w 12192000"/>
              <a:gd name="connsiteY56" fmla="*/ 737079 h 6858000"/>
              <a:gd name="connsiteX57" fmla="*/ 3473788 w 12192000"/>
              <a:gd name="connsiteY57" fmla="*/ 711717 h 6858000"/>
              <a:gd name="connsiteX58" fmla="*/ 3437248 w 12192000"/>
              <a:gd name="connsiteY58" fmla="*/ 714263 h 6858000"/>
              <a:gd name="connsiteX59" fmla="*/ 3413254 w 12192000"/>
              <a:gd name="connsiteY59" fmla="*/ 712874 h 6858000"/>
              <a:gd name="connsiteX60" fmla="*/ 3362511 w 12192000"/>
              <a:gd name="connsiteY60" fmla="*/ 677414 h 6858000"/>
              <a:gd name="connsiteX61" fmla="*/ 3344467 w 12192000"/>
              <a:gd name="connsiteY61" fmla="*/ 679599 h 6858000"/>
              <a:gd name="connsiteX62" fmla="*/ 3347971 w 12192000"/>
              <a:gd name="connsiteY62" fmla="*/ 692328 h 6858000"/>
              <a:gd name="connsiteX63" fmla="*/ 3363008 w 12192000"/>
              <a:gd name="connsiteY63" fmla="*/ 711713 h 6858000"/>
              <a:gd name="connsiteX64" fmla="*/ 3362637 w 12192000"/>
              <a:gd name="connsiteY64" fmla="*/ 727058 h 6858000"/>
              <a:gd name="connsiteX65" fmla="*/ 3376167 w 12192000"/>
              <a:gd name="connsiteY65" fmla="*/ 759779 h 6858000"/>
              <a:gd name="connsiteX66" fmla="*/ 3406203 w 12192000"/>
              <a:gd name="connsiteY66" fmla="*/ 808483 h 6858000"/>
              <a:gd name="connsiteX67" fmla="*/ 3420116 w 12192000"/>
              <a:gd name="connsiteY67" fmla="*/ 820757 h 6858000"/>
              <a:gd name="connsiteX68" fmla="*/ 3429194 w 12192000"/>
              <a:gd name="connsiteY68" fmla="*/ 825831 h 6858000"/>
              <a:gd name="connsiteX69" fmla="*/ 3619149 w 12192000"/>
              <a:gd name="connsiteY69" fmla="*/ 1006561 h 6858000"/>
              <a:gd name="connsiteX70" fmla="*/ 3818654 w 12192000"/>
              <a:gd name="connsiteY70" fmla="*/ 1120369 h 6858000"/>
              <a:gd name="connsiteX71" fmla="*/ 3824021 w 12192000"/>
              <a:gd name="connsiteY71" fmla="*/ 1125355 h 6858000"/>
              <a:gd name="connsiteX72" fmla="*/ 3736668 w 12192000"/>
              <a:gd name="connsiteY72" fmla="*/ 1107215 h 6858000"/>
              <a:gd name="connsiteX73" fmla="*/ 3540174 w 12192000"/>
              <a:gd name="connsiteY73" fmla="*/ 1014247 h 6858000"/>
              <a:gd name="connsiteX74" fmla="*/ 3421640 w 12192000"/>
              <a:gd name="connsiteY74" fmla="*/ 955861 h 6858000"/>
              <a:gd name="connsiteX75" fmla="*/ 3404753 w 12192000"/>
              <a:gd name="connsiteY75" fmla="*/ 944484 h 6858000"/>
              <a:gd name="connsiteX76" fmla="*/ 3393138 w 12192000"/>
              <a:gd name="connsiteY76" fmla="*/ 941865 h 6858000"/>
              <a:gd name="connsiteX77" fmla="*/ 3385712 w 12192000"/>
              <a:gd name="connsiteY77" fmla="*/ 952159 h 6858000"/>
              <a:gd name="connsiteX78" fmla="*/ 3398641 w 12192000"/>
              <a:gd name="connsiteY78" fmla="*/ 986025 h 6858000"/>
              <a:gd name="connsiteX79" fmla="*/ 3489975 w 12192000"/>
              <a:gd name="connsiteY79" fmla="*/ 1045560 h 6858000"/>
              <a:gd name="connsiteX80" fmla="*/ 3617273 w 12192000"/>
              <a:gd name="connsiteY80" fmla="*/ 1114697 h 6858000"/>
              <a:gd name="connsiteX81" fmla="*/ 3623898 w 12192000"/>
              <a:gd name="connsiteY81" fmla="*/ 1123556 h 6858000"/>
              <a:gd name="connsiteX82" fmla="*/ 3552438 w 12192000"/>
              <a:gd name="connsiteY82" fmla="*/ 1090606 h 6858000"/>
              <a:gd name="connsiteX83" fmla="*/ 3482417 w 12192000"/>
              <a:gd name="connsiteY83" fmla="*/ 1059092 h 6858000"/>
              <a:gd name="connsiteX84" fmla="*/ 3463468 w 12192000"/>
              <a:gd name="connsiteY84" fmla="*/ 1057629 h 6858000"/>
              <a:gd name="connsiteX85" fmla="*/ 3459472 w 12192000"/>
              <a:gd name="connsiteY85" fmla="*/ 1074217 h 6858000"/>
              <a:gd name="connsiteX86" fmla="*/ 3494211 w 12192000"/>
              <a:gd name="connsiteY86" fmla="*/ 1112153 h 6858000"/>
              <a:gd name="connsiteX87" fmla="*/ 3663137 w 12192000"/>
              <a:gd name="connsiteY87" fmla="*/ 1205775 h 6858000"/>
              <a:gd name="connsiteX88" fmla="*/ 3748466 w 12192000"/>
              <a:gd name="connsiteY88" fmla="*/ 1260936 h 6858000"/>
              <a:gd name="connsiteX89" fmla="*/ 3753142 w 12192000"/>
              <a:gd name="connsiteY89" fmla="*/ 1276208 h 6858000"/>
              <a:gd name="connsiteX90" fmla="*/ 3791960 w 12192000"/>
              <a:gd name="connsiteY90" fmla="*/ 1298886 h 6858000"/>
              <a:gd name="connsiteX91" fmla="*/ 3816039 w 12192000"/>
              <a:gd name="connsiteY91" fmla="*/ 1301606 h 6858000"/>
              <a:gd name="connsiteX92" fmla="*/ 4094439 w 12192000"/>
              <a:gd name="connsiteY92" fmla="*/ 1448806 h 6858000"/>
              <a:gd name="connsiteX93" fmla="*/ 4222870 w 12192000"/>
              <a:gd name="connsiteY93" fmla="*/ 1493379 h 6858000"/>
              <a:gd name="connsiteX94" fmla="*/ 4223141 w 12192000"/>
              <a:gd name="connsiteY94" fmla="*/ 1497641 h 6858000"/>
              <a:gd name="connsiteX95" fmla="*/ 4222428 w 12192000"/>
              <a:gd name="connsiteY95" fmla="*/ 1502292 h 6858000"/>
              <a:gd name="connsiteX96" fmla="*/ 4039973 w 12192000"/>
              <a:gd name="connsiteY96" fmla="*/ 1434198 h 6858000"/>
              <a:gd name="connsiteX97" fmla="*/ 3564773 w 12192000"/>
              <a:gd name="connsiteY97" fmla="*/ 1226279 h 6858000"/>
              <a:gd name="connsiteX98" fmla="*/ 3420650 w 12192000"/>
              <a:gd name="connsiteY98" fmla="*/ 1141464 h 6858000"/>
              <a:gd name="connsiteX99" fmla="*/ 3320669 w 12192000"/>
              <a:gd name="connsiteY99" fmla="*/ 1088883 h 6858000"/>
              <a:gd name="connsiteX100" fmla="*/ 3270102 w 12192000"/>
              <a:gd name="connsiteY100" fmla="*/ 1082659 h 6858000"/>
              <a:gd name="connsiteX101" fmla="*/ 3251648 w 12192000"/>
              <a:gd name="connsiteY101" fmla="*/ 1094290 h 6858000"/>
              <a:gd name="connsiteX102" fmla="*/ 3263506 w 12192000"/>
              <a:gd name="connsiteY102" fmla="*/ 1106005 h 6858000"/>
              <a:gd name="connsiteX103" fmla="*/ 3268636 w 12192000"/>
              <a:gd name="connsiteY103" fmla="*/ 1107265 h 6858000"/>
              <a:gd name="connsiteX104" fmla="*/ 3325089 w 12192000"/>
              <a:gd name="connsiteY104" fmla="*/ 1137201 h 6858000"/>
              <a:gd name="connsiteX105" fmla="*/ 3326003 w 12192000"/>
              <a:gd name="connsiteY105" fmla="*/ 1151585 h 6858000"/>
              <a:gd name="connsiteX106" fmla="*/ 3336410 w 12192000"/>
              <a:gd name="connsiteY106" fmla="*/ 1166967 h 6858000"/>
              <a:gd name="connsiteX107" fmla="*/ 3375112 w 12192000"/>
              <a:gd name="connsiteY107" fmla="*/ 1171943 h 6858000"/>
              <a:gd name="connsiteX108" fmla="*/ 3326222 w 12192000"/>
              <a:gd name="connsiteY108" fmla="*/ 1170885 h 6858000"/>
              <a:gd name="connsiteX109" fmla="*/ 3254679 w 12192000"/>
              <a:gd name="connsiteY109" fmla="*/ 1120765 h 6858000"/>
              <a:gd name="connsiteX110" fmla="*/ 3242188 w 12192000"/>
              <a:gd name="connsiteY110" fmla="*/ 1109662 h 6858000"/>
              <a:gd name="connsiteX111" fmla="*/ 3211499 w 12192000"/>
              <a:gd name="connsiteY111" fmla="*/ 1114184 h 6858000"/>
              <a:gd name="connsiteX112" fmla="*/ 3185849 w 12192000"/>
              <a:gd name="connsiteY112" fmla="*/ 1113265 h 6858000"/>
              <a:gd name="connsiteX113" fmla="*/ 3135843 w 12192000"/>
              <a:gd name="connsiteY113" fmla="*/ 1078789 h 6858000"/>
              <a:gd name="connsiteX114" fmla="*/ 3119118 w 12192000"/>
              <a:gd name="connsiteY114" fmla="*/ 1080546 h 6858000"/>
              <a:gd name="connsiteX115" fmla="*/ 3120198 w 12192000"/>
              <a:gd name="connsiteY115" fmla="*/ 1092226 h 6858000"/>
              <a:gd name="connsiteX116" fmla="*/ 3131691 w 12192000"/>
              <a:gd name="connsiteY116" fmla="*/ 1108819 h 6858000"/>
              <a:gd name="connsiteX117" fmla="*/ 3129914 w 12192000"/>
              <a:gd name="connsiteY117" fmla="*/ 1139097 h 6858000"/>
              <a:gd name="connsiteX118" fmla="*/ 3133955 w 12192000"/>
              <a:gd name="connsiteY118" fmla="*/ 1154983 h 6858000"/>
              <a:gd name="connsiteX119" fmla="*/ 3178170 w 12192000"/>
              <a:gd name="connsiteY119" fmla="*/ 1214855 h 6858000"/>
              <a:gd name="connsiteX120" fmla="*/ 3185378 w 12192000"/>
              <a:gd name="connsiteY120" fmla="*/ 1222303 h 6858000"/>
              <a:gd name="connsiteX121" fmla="*/ 3206608 w 12192000"/>
              <a:gd name="connsiteY121" fmla="*/ 1233153 h 6858000"/>
              <a:gd name="connsiteX122" fmla="*/ 3379140 w 12192000"/>
              <a:gd name="connsiteY122" fmla="*/ 1399351 h 6858000"/>
              <a:gd name="connsiteX123" fmla="*/ 3603118 w 12192000"/>
              <a:gd name="connsiteY123" fmla="*/ 1527375 h 6858000"/>
              <a:gd name="connsiteX124" fmla="*/ 3524809 w 12192000"/>
              <a:gd name="connsiteY124" fmla="*/ 1513774 h 6858000"/>
              <a:gd name="connsiteX125" fmla="*/ 3327498 w 12192000"/>
              <a:gd name="connsiteY125" fmla="*/ 1423859 h 6858000"/>
              <a:gd name="connsiteX126" fmla="*/ 3192949 w 12192000"/>
              <a:gd name="connsiteY126" fmla="*/ 1357211 h 6858000"/>
              <a:gd name="connsiteX127" fmla="*/ 3180259 w 12192000"/>
              <a:gd name="connsiteY127" fmla="*/ 1348280 h 6858000"/>
              <a:gd name="connsiteX128" fmla="*/ 3166204 w 12192000"/>
              <a:gd name="connsiteY128" fmla="*/ 1344345 h 6858000"/>
              <a:gd name="connsiteX129" fmla="*/ 3159212 w 12192000"/>
              <a:gd name="connsiteY129" fmla="*/ 1356197 h 6858000"/>
              <a:gd name="connsiteX130" fmla="*/ 3181004 w 12192000"/>
              <a:gd name="connsiteY130" fmla="*/ 1397043 h 6858000"/>
              <a:gd name="connsiteX131" fmla="*/ 3273385 w 12192000"/>
              <a:gd name="connsiteY131" fmla="*/ 1451888 h 6858000"/>
              <a:gd name="connsiteX132" fmla="*/ 3401776 w 12192000"/>
              <a:gd name="connsiteY132" fmla="*/ 1527602 h 6858000"/>
              <a:gd name="connsiteX133" fmla="*/ 3318130 w 12192000"/>
              <a:gd name="connsiteY133" fmla="*/ 1488342 h 6858000"/>
              <a:gd name="connsiteX134" fmla="*/ 3253694 w 12192000"/>
              <a:gd name="connsiteY134" fmla="*/ 1459909 h 6858000"/>
              <a:gd name="connsiteX135" fmla="*/ 3236182 w 12192000"/>
              <a:gd name="connsiteY135" fmla="*/ 1459882 h 6858000"/>
              <a:gd name="connsiteX136" fmla="*/ 3233020 w 12192000"/>
              <a:gd name="connsiteY136" fmla="*/ 1473687 h 6858000"/>
              <a:gd name="connsiteX137" fmla="*/ 3272474 w 12192000"/>
              <a:gd name="connsiteY137" fmla="*/ 1516958 h 6858000"/>
              <a:gd name="connsiteX138" fmla="*/ 3341300 w 12192000"/>
              <a:gd name="connsiteY138" fmla="*/ 1556133 h 6858000"/>
              <a:gd name="connsiteX139" fmla="*/ 3267359 w 12192000"/>
              <a:gd name="connsiteY139" fmla="*/ 1553009 h 6858000"/>
              <a:gd name="connsiteX140" fmla="*/ 3329832 w 12192000"/>
              <a:gd name="connsiteY140" fmla="*/ 1587586 h 6858000"/>
              <a:gd name="connsiteX141" fmla="*/ 3421490 w 12192000"/>
              <a:gd name="connsiteY141" fmla="*/ 1599301 h 6858000"/>
              <a:gd name="connsiteX142" fmla="*/ 3459923 w 12192000"/>
              <a:gd name="connsiteY142" fmla="*/ 1621220 h 6858000"/>
              <a:gd name="connsiteX143" fmla="*/ 3497490 w 12192000"/>
              <a:gd name="connsiteY143" fmla="*/ 1645392 h 6858000"/>
              <a:gd name="connsiteX144" fmla="*/ 3507803 w 12192000"/>
              <a:gd name="connsiteY144" fmla="*/ 1669911 h 6858000"/>
              <a:gd name="connsiteX145" fmla="*/ 3543290 w 12192000"/>
              <a:gd name="connsiteY145" fmla="*/ 1703729 h 6858000"/>
              <a:gd name="connsiteX146" fmla="*/ 3546999 w 12192000"/>
              <a:gd name="connsiteY146" fmla="*/ 1703818 h 6858000"/>
              <a:gd name="connsiteX147" fmla="*/ 3572295 w 12192000"/>
              <a:gd name="connsiteY147" fmla="*/ 1720349 h 6858000"/>
              <a:gd name="connsiteX148" fmla="*/ 3596922 w 12192000"/>
              <a:gd name="connsiteY148" fmla="*/ 1736961 h 6858000"/>
              <a:gd name="connsiteX149" fmla="*/ 3602119 w 12192000"/>
              <a:gd name="connsiteY149" fmla="*/ 1739285 h 6858000"/>
              <a:gd name="connsiteX150" fmla="*/ 3734798 w 12192000"/>
              <a:gd name="connsiteY150" fmla="*/ 1845349 h 6858000"/>
              <a:gd name="connsiteX151" fmla="*/ 3743174 w 12192000"/>
              <a:gd name="connsiteY151" fmla="*/ 1849972 h 6858000"/>
              <a:gd name="connsiteX152" fmla="*/ 3478101 w 12192000"/>
              <a:gd name="connsiteY152" fmla="*/ 1864630 h 6858000"/>
              <a:gd name="connsiteX153" fmla="*/ 3135293 w 12192000"/>
              <a:gd name="connsiteY153" fmla="*/ 1816496 h 6858000"/>
              <a:gd name="connsiteX154" fmla="*/ 3158510 w 12192000"/>
              <a:gd name="connsiteY154" fmla="*/ 1863880 h 6858000"/>
              <a:gd name="connsiteX155" fmla="*/ 3148907 w 12192000"/>
              <a:gd name="connsiteY155" fmla="*/ 1908797 h 6858000"/>
              <a:gd name="connsiteX156" fmla="*/ 3150229 w 12192000"/>
              <a:gd name="connsiteY156" fmla="*/ 2003660 h 6858000"/>
              <a:gd name="connsiteX157" fmla="*/ 3154219 w 12192000"/>
              <a:gd name="connsiteY157" fmla="*/ 2018746 h 6858000"/>
              <a:gd name="connsiteX158" fmla="*/ 3079313 w 12192000"/>
              <a:gd name="connsiteY158" fmla="*/ 2037482 h 6858000"/>
              <a:gd name="connsiteX159" fmla="*/ 3545961 w 12192000"/>
              <a:gd name="connsiteY159" fmla="*/ 2248584 h 6858000"/>
              <a:gd name="connsiteX160" fmla="*/ 3242382 w 12192000"/>
              <a:gd name="connsiteY160" fmla="*/ 2234890 h 6858000"/>
              <a:gd name="connsiteX161" fmla="*/ 3206852 w 12192000"/>
              <a:gd name="connsiteY161" fmla="*/ 2322137 h 6858000"/>
              <a:gd name="connsiteX162" fmla="*/ 3352854 w 12192000"/>
              <a:gd name="connsiteY162" fmla="*/ 2378270 h 6858000"/>
              <a:gd name="connsiteX163" fmla="*/ 3414532 w 12192000"/>
              <a:gd name="connsiteY163" fmla="*/ 2516826 h 6858000"/>
              <a:gd name="connsiteX164" fmla="*/ 3397577 w 12192000"/>
              <a:gd name="connsiteY164" fmla="*/ 2652556 h 6858000"/>
              <a:gd name="connsiteX165" fmla="*/ 3339773 w 12192000"/>
              <a:gd name="connsiteY165" fmla="*/ 2701969 h 6858000"/>
              <a:gd name="connsiteX166" fmla="*/ 3257041 w 12192000"/>
              <a:gd name="connsiteY166" fmla="*/ 2788223 h 6858000"/>
              <a:gd name="connsiteX167" fmla="*/ 3205892 w 12192000"/>
              <a:gd name="connsiteY167" fmla="*/ 2841661 h 6858000"/>
              <a:gd name="connsiteX168" fmla="*/ 3016267 w 12192000"/>
              <a:gd name="connsiteY168" fmla="*/ 2846107 h 6858000"/>
              <a:gd name="connsiteX169" fmla="*/ 3275450 w 12192000"/>
              <a:gd name="connsiteY169" fmla="*/ 2934701 h 6858000"/>
              <a:gd name="connsiteX170" fmla="*/ 3071009 w 12192000"/>
              <a:gd name="connsiteY170" fmla="*/ 2944432 h 6858000"/>
              <a:gd name="connsiteX171" fmla="*/ 3005039 w 12192000"/>
              <a:gd name="connsiteY171" fmla="*/ 2960743 h 6858000"/>
              <a:gd name="connsiteX172" fmla="*/ 3045255 w 12192000"/>
              <a:gd name="connsiteY172" fmla="*/ 2994795 h 6858000"/>
              <a:gd name="connsiteX173" fmla="*/ 3198769 w 12192000"/>
              <a:gd name="connsiteY173" fmla="*/ 3041966 h 6858000"/>
              <a:gd name="connsiteX174" fmla="*/ 3518098 w 12192000"/>
              <a:gd name="connsiteY174" fmla="*/ 3181525 h 6858000"/>
              <a:gd name="connsiteX175" fmla="*/ 3214876 w 12192000"/>
              <a:gd name="connsiteY175" fmla="*/ 3136382 h 6858000"/>
              <a:gd name="connsiteX176" fmla="*/ 3540876 w 12192000"/>
              <a:gd name="connsiteY176" fmla="*/ 3280232 h 6858000"/>
              <a:gd name="connsiteX177" fmla="*/ 3614558 w 12192000"/>
              <a:gd name="connsiteY177" fmla="*/ 3332242 h 6858000"/>
              <a:gd name="connsiteX178" fmla="*/ 3765439 w 12192000"/>
              <a:gd name="connsiteY178" fmla="*/ 3465091 h 6858000"/>
              <a:gd name="connsiteX179" fmla="*/ 3759506 w 12192000"/>
              <a:gd name="connsiteY179" fmla="*/ 3482990 h 6858000"/>
              <a:gd name="connsiteX180" fmla="*/ 3594905 w 12192000"/>
              <a:gd name="connsiteY180" fmla="*/ 3478499 h 6858000"/>
              <a:gd name="connsiteX181" fmla="*/ 3814430 w 12192000"/>
              <a:gd name="connsiteY181" fmla="*/ 3578876 h 6858000"/>
              <a:gd name="connsiteX182" fmla="*/ 4039126 w 12192000"/>
              <a:gd name="connsiteY182" fmla="*/ 3649369 h 6858000"/>
              <a:gd name="connsiteX183" fmla="*/ 3883152 w 12192000"/>
              <a:gd name="connsiteY183" fmla="*/ 3653497 h 6858000"/>
              <a:gd name="connsiteX184" fmla="*/ 3666446 w 12192000"/>
              <a:gd name="connsiteY184" fmla="*/ 3623911 h 6858000"/>
              <a:gd name="connsiteX185" fmla="*/ 3593589 w 12192000"/>
              <a:gd name="connsiteY185" fmla="*/ 3653674 h 6858000"/>
              <a:gd name="connsiteX186" fmla="*/ 3801238 w 12192000"/>
              <a:gd name="connsiteY186" fmla="*/ 3720862 h 6858000"/>
              <a:gd name="connsiteX187" fmla="*/ 3919545 w 12192000"/>
              <a:gd name="connsiteY187" fmla="*/ 3749213 h 6858000"/>
              <a:gd name="connsiteX188" fmla="*/ 3968059 w 12192000"/>
              <a:gd name="connsiteY188" fmla="*/ 3776085 h 6858000"/>
              <a:gd name="connsiteX189" fmla="*/ 4107750 w 12192000"/>
              <a:gd name="connsiteY189" fmla="*/ 3875932 h 6858000"/>
              <a:gd name="connsiteX190" fmla="*/ 4504087 w 12192000"/>
              <a:gd name="connsiteY190" fmla="*/ 3955698 h 6858000"/>
              <a:gd name="connsiteX191" fmla="*/ 5880284 w 12192000"/>
              <a:gd name="connsiteY191" fmla="*/ 3998656 h 6858000"/>
              <a:gd name="connsiteX192" fmla="*/ 8461494 w 12192000"/>
              <a:gd name="connsiteY192" fmla="*/ 3007971 h 6858000"/>
              <a:gd name="connsiteX193" fmla="*/ 8587378 w 12192000"/>
              <a:gd name="connsiteY193" fmla="*/ 2896089 h 6858000"/>
              <a:gd name="connsiteX194" fmla="*/ 8693826 w 12192000"/>
              <a:gd name="connsiteY194" fmla="*/ 2796225 h 6858000"/>
              <a:gd name="connsiteX195" fmla="*/ 8633488 w 12192000"/>
              <a:gd name="connsiteY195" fmla="*/ 2774007 h 6858000"/>
              <a:gd name="connsiteX196" fmla="*/ 8707444 w 12192000"/>
              <a:gd name="connsiteY196" fmla="*/ 2682105 h 6858000"/>
              <a:gd name="connsiteX197" fmla="*/ 8942552 w 12192000"/>
              <a:gd name="connsiteY197" fmla="*/ 2397549 h 6858000"/>
              <a:gd name="connsiteX198" fmla="*/ 9049260 w 12192000"/>
              <a:gd name="connsiteY198" fmla="*/ 2328253 h 6858000"/>
              <a:gd name="connsiteX199" fmla="*/ 9174304 w 12192000"/>
              <a:gd name="connsiteY199" fmla="*/ 2171379 h 6858000"/>
              <a:gd name="connsiteX200" fmla="*/ 9182228 w 12192000"/>
              <a:gd name="connsiteY200" fmla="*/ 2067678 h 6858000"/>
              <a:gd name="connsiteX201" fmla="*/ 9182278 w 12192000"/>
              <a:gd name="connsiteY201" fmla="*/ 2047313 h 6858000"/>
              <a:gd name="connsiteX202" fmla="*/ 9184334 w 12192000"/>
              <a:gd name="connsiteY202" fmla="*/ 2047686 h 6858000"/>
              <a:gd name="connsiteX203" fmla="*/ 9185124 w 12192000"/>
              <a:gd name="connsiteY203" fmla="*/ 1997142 h 6858000"/>
              <a:gd name="connsiteX204" fmla="*/ 9181592 w 12192000"/>
              <a:gd name="connsiteY204" fmla="*/ 1987782 h 6858000"/>
              <a:gd name="connsiteX205" fmla="*/ 9181190 w 12192000"/>
              <a:gd name="connsiteY205" fmla="*/ 1974586 h 6858000"/>
              <a:gd name="connsiteX206" fmla="*/ 9180252 w 12192000"/>
              <a:gd name="connsiteY206" fmla="*/ 1963164 h 6858000"/>
              <a:gd name="connsiteX207" fmla="*/ 9178804 w 12192000"/>
              <a:gd name="connsiteY207" fmla="*/ 1965349 h 6858000"/>
              <a:gd name="connsiteX208" fmla="*/ 9177606 w 12192000"/>
              <a:gd name="connsiteY208" fmla="*/ 1977215 h 6858000"/>
              <a:gd name="connsiteX209" fmla="*/ 9169614 w 12192000"/>
              <a:gd name="connsiteY209" fmla="*/ 1956030 h 6858000"/>
              <a:gd name="connsiteX210" fmla="*/ 9046406 w 12192000"/>
              <a:gd name="connsiteY210" fmla="*/ 1838718 h 6858000"/>
              <a:gd name="connsiteX211" fmla="*/ 8960873 w 12192000"/>
              <a:gd name="connsiteY211" fmla="*/ 1764524 h 6858000"/>
              <a:gd name="connsiteX212" fmla="*/ 8946755 w 12192000"/>
              <a:gd name="connsiteY212" fmla="*/ 1690806 h 6858000"/>
              <a:gd name="connsiteX213" fmla="*/ 8786897 w 12192000"/>
              <a:gd name="connsiteY213" fmla="*/ 1665607 h 6858000"/>
              <a:gd name="connsiteX214" fmla="*/ 8924505 w 12192000"/>
              <a:gd name="connsiteY214" fmla="*/ 1489227 h 6858000"/>
              <a:gd name="connsiteX215" fmla="*/ 8937122 w 12192000"/>
              <a:gd name="connsiteY215" fmla="*/ 1454681 h 6858000"/>
              <a:gd name="connsiteX216" fmla="*/ 8841119 w 12192000"/>
              <a:gd name="connsiteY216" fmla="*/ 1348202 h 6858000"/>
              <a:gd name="connsiteX217" fmla="*/ 8825548 w 12192000"/>
              <a:gd name="connsiteY217" fmla="*/ 1331028 h 6858000"/>
              <a:gd name="connsiteX218" fmla="*/ 8790413 w 12192000"/>
              <a:gd name="connsiteY218" fmla="*/ 1297436 h 6858000"/>
              <a:gd name="connsiteX219" fmla="*/ 8695944 w 12192000"/>
              <a:gd name="connsiteY219" fmla="*/ 1299752 h 6858000"/>
              <a:gd name="connsiteX220" fmla="*/ 8743050 w 12192000"/>
              <a:gd name="connsiteY220" fmla="*/ 1267471 h 6858000"/>
              <a:gd name="connsiteX221" fmla="*/ 8831902 w 12192000"/>
              <a:gd name="connsiteY221" fmla="*/ 1166250 h 6858000"/>
              <a:gd name="connsiteX222" fmla="*/ 8763628 w 12192000"/>
              <a:gd name="connsiteY222" fmla="*/ 1088084 h 6858000"/>
              <a:gd name="connsiteX223" fmla="*/ 8744052 w 12192000"/>
              <a:gd name="connsiteY223" fmla="*/ 1076766 h 6858000"/>
              <a:gd name="connsiteX224" fmla="*/ 8767977 w 12192000"/>
              <a:gd name="connsiteY224" fmla="*/ 1055883 h 6858000"/>
              <a:gd name="connsiteX225" fmla="*/ 8815418 w 12192000"/>
              <a:gd name="connsiteY225" fmla="*/ 986519 h 6858000"/>
              <a:gd name="connsiteX226" fmla="*/ 8839356 w 12192000"/>
              <a:gd name="connsiteY226" fmla="*/ 939330 h 6858000"/>
              <a:gd name="connsiteX227" fmla="*/ 8869964 w 12192000"/>
              <a:gd name="connsiteY227" fmla="*/ 917639 h 6858000"/>
              <a:gd name="connsiteX228" fmla="*/ 8876013 w 12192000"/>
              <a:gd name="connsiteY228" fmla="*/ 901606 h 6858000"/>
              <a:gd name="connsiteX229" fmla="*/ 8855230 w 12192000"/>
              <a:gd name="connsiteY229" fmla="*/ 828963 h 6858000"/>
              <a:gd name="connsiteX230" fmla="*/ 8844988 w 12192000"/>
              <a:gd name="connsiteY230" fmla="*/ 810876 h 6858000"/>
              <a:gd name="connsiteX231" fmla="*/ 8768255 w 12192000"/>
              <a:gd name="connsiteY231" fmla="*/ 747963 h 6858000"/>
              <a:gd name="connsiteX232" fmla="*/ 8692953 w 12192000"/>
              <a:gd name="connsiteY232" fmla="*/ 638707 h 6858000"/>
              <a:gd name="connsiteX233" fmla="*/ 8674423 w 12192000"/>
              <a:gd name="connsiteY233" fmla="*/ 564449 h 6858000"/>
              <a:gd name="connsiteX234" fmla="*/ 8667642 w 12192000"/>
              <a:gd name="connsiteY234" fmla="*/ 547822 h 6858000"/>
              <a:gd name="connsiteX235" fmla="*/ 8661198 w 12192000"/>
              <a:gd name="connsiteY235" fmla="*/ 478275 h 6858000"/>
              <a:gd name="connsiteX236" fmla="*/ 8645813 w 12192000"/>
              <a:gd name="connsiteY236" fmla="*/ 464032 h 6858000"/>
              <a:gd name="connsiteX237" fmla="*/ 8512338 w 12192000"/>
              <a:gd name="connsiteY237" fmla="*/ 477784 h 6858000"/>
              <a:gd name="connsiteX238" fmla="*/ 8481050 w 12192000"/>
              <a:gd name="connsiteY238" fmla="*/ 430572 h 6858000"/>
              <a:gd name="connsiteX239" fmla="*/ 8498220 w 12192000"/>
              <a:gd name="connsiteY239" fmla="*/ 404064 h 6858000"/>
              <a:gd name="connsiteX240" fmla="*/ 8489536 w 12192000"/>
              <a:gd name="connsiteY240" fmla="*/ 389280 h 6858000"/>
              <a:gd name="connsiteX241" fmla="*/ 0 w 12192000"/>
              <a:gd name="connsiteY241" fmla="*/ 0 h 6858000"/>
              <a:gd name="connsiteX242" fmla="*/ 12192000 w 12192000"/>
              <a:gd name="connsiteY242" fmla="*/ 0 h 6858000"/>
              <a:gd name="connsiteX243" fmla="*/ 12192000 w 12192000"/>
              <a:gd name="connsiteY243" fmla="*/ 6858000 h 6858000"/>
              <a:gd name="connsiteX244" fmla="*/ 0 w 12192000"/>
              <a:gd name="connsiteY2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12192000" h="6858000">
                <a:moveTo>
                  <a:pt x="9149158" y="2038490"/>
                </a:moveTo>
                <a:cubicBezTo>
                  <a:pt x="9152630" y="2038396"/>
                  <a:pt x="9157442" y="2039945"/>
                  <a:pt x="9164184" y="2044026"/>
                </a:cubicBezTo>
                <a:lnTo>
                  <a:pt x="9172532" y="2045543"/>
                </a:lnTo>
                <a:lnTo>
                  <a:pt x="9171580" y="2056997"/>
                </a:lnTo>
                <a:cubicBezTo>
                  <a:pt x="9169082" y="2082897"/>
                  <a:pt x="9165822" y="2102884"/>
                  <a:pt x="9161257" y="2098605"/>
                </a:cubicBezTo>
                <a:cubicBezTo>
                  <a:pt x="9149066" y="2086928"/>
                  <a:pt x="9130962" y="2077578"/>
                  <a:pt x="9138232" y="2059518"/>
                </a:cubicBezTo>
                <a:cubicBezTo>
                  <a:pt x="9140394" y="2053821"/>
                  <a:pt x="9138743" y="2038771"/>
                  <a:pt x="9149158" y="2038490"/>
                </a:cubicBezTo>
                <a:close/>
                <a:moveTo>
                  <a:pt x="9177606" y="1977215"/>
                </a:moveTo>
                <a:lnTo>
                  <a:pt x="9181592" y="1987782"/>
                </a:lnTo>
                <a:lnTo>
                  <a:pt x="9181923" y="1998627"/>
                </a:lnTo>
                <a:cubicBezTo>
                  <a:pt x="9182120" y="2008276"/>
                  <a:pt x="9182258" y="2019324"/>
                  <a:pt x="9182316" y="2031066"/>
                </a:cubicBezTo>
                <a:lnTo>
                  <a:pt x="9182278" y="2047313"/>
                </a:lnTo>
                <a:lnTo>
                  <a:pt x="9172532" y="2045543"/>
                </a:lnTo>
                <a:lnTo>
                  <a:pt x="9173842" y="2029805"/>
                </a:lnTo>
                <a:cubicBezTo>
                  <a:pt x="9175210" y="2011268"/>
                  <a:pt x="9176320" y="1992822"/>
                  <a:pt x="9177334" y="1979903"/>
                </a:cubicBezTo>
                <a:close/>
                <a:moveTo>
                  <a:pt x="3696300" y="1578900"/>
                </a:moveTo>
                <a:cubicBezTo>
                  <a:pt x="3710474" y="1584699"/>
                  <a:pt x="3724648" y="1590499"/>
                  <a:pt x="3738823" y="1596298"/>
                </a:cubicBezTo>
                <a:cubicBezTo>
                  <a:pt x="3731018" y="1595365"/>
                  <a:pt x="3722545" y="1594511"/>
                  <a:pt x="3714409" y="1593618"/>
                </a:cubicBezTo>
                <a:cubicBezTo>
                  <a:pt x="3707437" y="1589899"/>
                  <a:pt x="3700149" y="1586487"/>
                  <a:pt x="3693161" y="1582501"/>
                </a:cubicBezTo>
                <a:cubicBezTo>
                  <a:pt x="3694096" y="1581313"/>
                  <a:pt x="3695364" y="1580088"/>
                  <a:pt x="3696300" y="1578900"/>
                </a:cubicBezTo>
                <a:close/>
                <a:moveTo>
                  <a:pt x="3918454" y="1175387"/>
                </a:moveTo>
                <a:cubicBezTo>
                  <a:pt x="4003499" y="1210184"/>
                  <a:pt x="4088562" y="1245245"/>
                  <a:pt x="4173607" y="1280040"/>
                </a:cubicBezTo>
                <a:cubicBezTo>
                  <a:pt x="4172338" y="1281268"/>
                  <a:pt x="4171404" y="1282454"/>
                  <a:pt x="4170135" y="1283683"/>
                </a:cubicBezTo>
                <a:cubicBezTo>
                  <a:pt x="4077511" y="1256783"/>
                  <a:pt x="3989628" y="1225016"/>
                  <a:pt x="3918454" y="1175387"/>
                </a:cubicBezTo>
                <a:close/>
                <a:moveTo>
                  <a:pt x="8109090" y="602108"/>
                </a:moveTo>
                <a:lnTo>
                  <a:pt x="8113034" y="602645"/>
                </a:lnTo>
                <a:cubicBezTo>
                  <a:pt x="8117145" y="603257"/>
                  <a:pt x="8117456" y="603522"/>
                  <a:pt x="8111220" y="603405"/>
                </a:cubicBezTo>
                <a:close/>
                <a:moveTo>
                  <a:pt x="8489536" y="389280"/>
                </a:moveTo>
                <a:cubicBezTo>
                  <a:pt x="8479909" y="386150"/>
                  <a:pt x="8475270" y="392618"/>
                  <a:pt x="8470194" y="397527"/>
                </a:cubicBezTo>
                <a:cubicBezTo>
                  <a:pt x="8442581" y="423957"/>
                  <a:pt x="8407160" y="444085"/>
                  <a:pt x="8373511" y="465608"/>
                </a:cubicBezTo>
                <a:cubicBezTo>
                  <a:pt x="8325315" y="496678"/>
                  <a:pt x="8274262" y="525140"/>
                  <a:pt x="8231753" y="560890"/>
                </a:cubicBezTo>
                <a:cubicBezTo>
                  <a:pt x="8220884" y="569991"/>
                  <a:pt x="8202133" y="566357"/>
                  <a:pt x="8199967" y="553465"/>
                </a:cubicBezTo>
                <a:cubicBezTo>
                  <a:pt x="8197799" y="540575"/>
                  <a:pt x="8188778" y="541668"/>
                  <a:pt x="8175616" y="546483"/>
                </a:cubicBezTo>
                <a:cubicBezTo>
                  <a:pt x="8159813" y="552155"/>
                  <a:pt x="8144012" y="557828"/>
                  <a:pt x="8128578" y="563992"/>
                </a:cubicBezTo>
                <a:cubicBezTo>
                  <a:pt x="8112493" y="570503"/>
                  <a:pt x="8105752" y="580983"/>
                  <a:pt x="8104845" y="593172"/>
                </a:cubicBezTo>
                <a:cubicBezTo>
                  <a:pt x="8104654" y="595478"/>
                  <a:pt x="8104732" y="598018"/>
                  <a:pt x="8105615" y="599991"/>
                </a:cubicBezTo>
                <a:lnTo>
                  <a:pt x="8109090" y="602108"/>
                </a:lnTo>
                <a:lnTo>
                  <a:pt x="8092049" y="599788"/>
                </a:lnTo>
                <a:cubicBezTo>
                  <a:pt x="8074125" y="597229"/>
                  <a:pt x="8051995" y="593399"/>
                  <a:pt x="8047646" y="588557"/>
                </a:cubicBezTo>
                <a:cubicBezTo>
                  <a:pt x="8047278" y="588065"/>
                  <a:pt x="7852240" y="650342"/>
                  <a:pt x="7793637" y="681868"/>
                </a:cubicBezTo>
                <a:cubicBezTo>
                  <a:pt x="7757179" y="701583"/>
                  <a:pt x="7034011" y="1031296"/>
                  <a:pt x="6007741" y="1095470"/>
                </a:cubicBezTo>
                <a:cubicBezTo>
                  <a:pt x="5971519" y="1097710"/>
                  <a:pt x="5937353" y="1100506"/>
                  <a:pt x="5902533" y="1103650"/>
                </a:cubicBezTo>
                <a:cubicBezTo>
                  <a:pt x="5594429" y="1129961"/>
                  <a:pt x="5292360" y="1161179"/>
                  <a:pt x="5164222" y="1163546"/>
                </a:cubicBezTo>
                <a:cubicBezTo>
                  <a:pt x="5063988" y="1165217"/>
                  <a:pt x="4549164" y="1138992"/>
                  <a:pt x="4395075" y="1082763"/>
                </a:cubicBezTo>
                <a:cubicBezTo>
                  <a:pt x="4237527" y="1025076"/>
                  <a:pt x="4088158" y="958345"/>
                  <a:pt x="3939440" y="891265"/>
                </a:cubicBezTo>
                <a:cubicBezTo>
                  <a:pt x="3874968" y="862299"/>
                  <a:pt x="3806689" y="837016"/>
                  <a:pt x="3747894" y="801994"/>
                </a:cubicBezTo>
                <a:cubicBezTo>
                  <a:pt x="3689082" y="766706"/>
                  <a:pt x="3632839" y="729495"/>
                  <a:pt x="3569553" y="697970"/>
                </a:cubicBezTo>
                <a:cubicBezTo>
                  <a:pt x="3551464" y="688887"/>
                  <a:pt x="3533327" y="679005"/>
                  <a:pt x="3507813" y="680216"/>
                </a:cubicBezTo>
                <a:cubicBezTo>
                  <a:pt x="3502099" y="680371"/>
                  <a:pt x="3496101" y="681365"/>
                  <a:pt x="3490455" y="682587"/>
                </a:cubicBezTo>
                <a:cubicBezTo>
                  <a:pt x="3484140" y="683888"/>
                  <a:pt x="3479298" y="687159"/>
                  <a:pt x="3477246" y="691971"/>
                </a:cubicBezTo>
                <a:cubicBezTo>
                  <a:pt x="3475230" y="697315"/>
                  <a:pt x="3479426" y="699760"/>
                  <a:pt x="3484273" y="701857"/>
                </a:cubicBezTo>
                <a:cubicBezTo>
                  <a:pt x="3487733" y="703316"/>
                  <a:pt x="3491260" y="705843"/>
                  <a:pt x="3495638" y="705849"/>
                </a:cubicBezTo>
                <a:cubicBezTo>
                  <a:pt x="3523576" y="705686"/>
                  <a:pt x="3534967" y="720681"/>
                  <a:pt x="3548914" y="733487"/>
                </a:cubicBezTo>
                <a:cubicBezTo>
                  <a:pt x="3554984" y="738925"/>
                  <a:pt x="3561304" y="742991"/>
                  <a:pt x="3551504" y="753036"/>
                </a:cubicBezTo>
                <a:cubicBezTo>
                  <a:pt x="3542974" y="761854"/>
                  <a:pt x="3552584" y="764716"/>
                  <a:pt x="3562075" y="765715"/>
                </a:cubicBezTo>
                <a:cubicBezTo>
                  <a:pt x="3575293" y="767067"/>
                  <a:pt x="3590630" y="764672"/>
                  <a:pt x="3605942" y="772481"/>
                </a:cubicBezTo>
                <a:cubicBezTo>
                  <a:pt x="3550860" y="779958"/>
                  <a:pt x="3525860" y="757484"/>
                  <a:pt x="3499309" y="737079"/>
                </a:cubicBezTo>
                <a:cubicBezTo>
                  <a:pt x="3489410" y="729689"/>
                  <a:pt x="3482419" y="720334"/>
                  <a:pt x="3473788" y="711717"/>
                </a:cubicBezTo>
                <a:cubicBezTo>
                  <a:pt x="3463019" y="701211"/>
                  <a:pt x="3451290" y="702093"/>
                  <a:pt x="3437248" y="714263"/>
                </a:cubicBezTo>
                <a:cubicBezTo>
                  <a:pt x="3424810" y="725164"/>
                  <a:pt x="3418411" y="725135"/>
                  <a:pt x="3413254" y="712874"/>
                </a:cubicBezTo>
                <a:cubicBezTo>
                  <a:pt x="3405299" y="693706"/>
                  <a:pt x="3389031" y="681450"/>
                  <a:pt x="3362511" y="677414"/>
                </a:cubicBezTo>
                <a:cubicBezTo>
                  <a:pt x="3356728" y="676504"/>
                  <a:pt x="3349492" y="673891"/>
                  <a:pt x="3344467" y="679599"/>
                </a:cubicBezTo>
                <a:cubicBezTo>
                  <a:pt x="3340061" y="684428"/>
                  <a:pt x="3344392" y="689004"/>
                  <a:pt x="3347971" y="692328"/>
                </a:cubicBezTo>
                <a:cubicBezTo>
                  <a:pt x="3354407" y="698260"/>
                  <a:pt x="3360162" y="704004"/>
                  <a:pt x="3363008" y="711713"/>
                </a:cubicBezTo>
                <a:cubicBezTo>
                  <a:pt x="3365019" y="716838"/>
                  <a:pt x="3367062" y="722495"/>
                  <a:pt x="3362637" y="727058"/>
                </a:cubicBezTo>
                <a:cubicBezTo>
                  <a:pt x="3344342" y="746453"/>
                  <a:pt x="3358884" y="752745"/>
                  <a:pt x="3376167" y="759779"/>
                </a:cubicBezTo>
                <a:cubicBezTo>
                  <a:pt x="3400002" y="769239"/>
                  <a:pt x="3410177" y="786259"/>
                  <a:pt x="3406203" y="808483"/>
                </a:cubicBezTo>
                <a:cubicBezTo>
                  <a:pt x="3404757" y="817516"/>
                  <a:pt x="3406433" y="822682"/>
                  <a:pt x="3420116" y="820757"/>
                </a:cubicBezTo>
                <a:cubicBezTo>
                  <a:pt x="3425463" y="820110"/>
                  <a:pt x="3426984" y="822878"/>
                  <a:pt x="3429194" y="825831"/>
                </a:cubicBezTo>
                <a:cubicBezTo>
                  <a:pt x="3476758" y="896035"/>
                  <a:pt x="3542778" y="954609"/>
                  <a:pt x="3619149" y="1006561"/>
                </a:cubicBezTo>
                <a:cubicBezTo>
                  <a:pt x="3681093" y="1048718"/>
                  <a:pt x="3748746" y="1085351"/>
                  <a:pt x="3818654" y="1120369"/>
                </a:cubicBezTo>
                <a:cubicBezTo>
                  <a:pt x="3820742" y="1121458"/>
                  <a:pt x="3822850" y="1122813"/>
                  <a:pt x="3824021" y="1125355"/>
                </a:cubicBezTo>
                <a:cubicBezTo>
                  <a:pt x="3791940" y="1123873"/>
                  <a:pt x="3763844" y="1116270"/>
                  <a:pt x="3736668" y="1107215"/>
                </a:cubicBezTo>
                <a:cubicBezTo>
                  <a:pt x="3664431" y="1083216"/>
                  <a:pt x="3602610" y="1048291"/>
                  <a:pt x="3540174" y="1014247"/>
                </a:cubicBezTo>
                <a:cubicBezTo>
                  <a:pt x="3502142" y="993353"/>
                  <a:pt x="3463159" y="973379"/>
                  <a:pt x="3421640" y="955861"/>
                </a:cubicBezTo>
                <a:cubicBezTo>
                  <a:pt x="3414719" y="952940"/>
                  <a:pt x="3409737" y="948712"/>
                  <a:pt x="3404753" y="944484"/>
                </a:cubicBezTo>
                <a:cubicBezTo>
                  <a:pt x="3401911" y="942144"/>
                  <a:pt x="3398417" y="940152"/>
                  <a:pt x="3393138" y="941865"/>
                </a:cubicBezTo>
                <a:cubicBezTo>
                  <a:pt x="3386540" y="944006"/>
                  <a:pt x="3386126" y="948083"/>
                  <a:pt x="3385712" y="952159"/>
                </a:cubicBezTo>
                <a:cubicBezTo>
                  <a:pt x="3384520" y="965187"/>
                  <a:pt x="3389594" y="976116"/>
                  <a:pt x="3398641" y="986025"/>
                </a:cubicBezTo>
                <a:cubicBezTo>
                  <a:pt x="3422140" y="1011364"/>
                  <a:pt x="3455589" y="1029056"/>
                  <a:pt x="3489975" y="1045560"/>
                </a:cubicBezTo>
                <a:cubicBezTo>
                  <a:pt x="3534421" y="1066751"/>
                  <a:pt x="3577600" y="1089169"/>
                  <a:pt x="3617273" y="1114697"/>
                </a:cubicBezTo>
                <a:cubicBezTo>
                  <a:pt x="3620082" y="1116503"/>
                  <a:pt x="3625178" y="1117229"/>
                  <a:pt x="3623898" y="1123556"/>
                </a:cubicBezTo>
                <a:cubicBezTo>
                  <a:pt x="3599276" y="1112313"/>
                  <a:pt x="3576007" y="1101173"/>
                  <a:pt x="3552438" y="1090606"/>
                </a:cubicBezTo>
                <a:cubicBezTo>
                  <a:pt x="3529203" y="1079998"/>
                  <a:pt x="3505634" y="1069432"/>
                  <a:pt x="3482417" y="1059092"/>
                </a:cubicBezTo>
                <a:cubicBezTo>
                  <a:pt x="3476868" y="1056543"/>
                  <a:pt x="3470899" y="1052702"/>
                  <a:pt x="3463468" y="1057629"/>
                </a:cubicBezTo>
                <a:cubicBezTo>
                  <a:pt x="3455703" y="1062595"/>
                  <a:pt x="3457128" y="1069134"/>
                  <a:pt x="3459472" y="1074217"/>
                </a:cubicBezTo>
                <a:cubicBezTo>
                  <a:pt x="3466821" y="1089165"/>
                  <a:pt x="3478729" y="1101681"/>
                  <a:pt x="3494211" y="1112153"/>
                </a:cubicBezTo>
                <a:cubicBezTo>
                  <a:pt x="3546907" y="1146573"/>
                  <a:pt x="3606933" y="1174465"/>
                  <a:pt x="3663137" y="1205775"/>
                </a:cubicBezTo>
                <a:cubicBezTo>
                  <a:pt x="3693512" y="1222766"/>
                  <a:pt x="3721631" y="1241370"/>
                  <a:pt x="3748466" y="1260936"/>
                </a:cubicBezTo>
                <a:cubicBezTo>
                  <a:pt x="3754470" y="1265310"/>
                  <a:pt x="3754440" y="1270144"/>
                  <a:pt x="3753142" y="1276208"/>
                </a:cubicBezTo>
                <a:cubicBezTo>
                  <a:pt x="3747968" y="1300726"/>
                  <a:pt x="3758834" y="1307462"/>
                  <a:pt x="3791960" y="1298886"/>
                </a:cubicBezTo>
                <a:cubicBezTo>
                  <a:pt x="3802234" y="1296299"/>
                  <a:pt x="3809336" y="1296782"/>
                  <a:pt x="3816039" y="1301606"/>
                </a:cubicBezTo>
                <a:cubicBezTo>
                  <a:pt x="3897299" y="1361555"/>
                  <a:pt x="3991895" y="1408883"/>
                  <a:pt x="4094439" y="1448806"/>
                </a:cubicBezTo>
                <a:cubicBezTo>
                  <a:pt x="4136210" y="1464953"/>
                  <a:pt x="4179249" y="1479874"/>
                  <a:pt x="4222870" y="1493379"/>
                </a:cubicBezTo>
                <a:cubicBezTo>
                  <a:pt x="4222955" y="1494711"/>
                  <a:pt x="4223057" y="1496309"/>
                  <a:pt x="4223141" y="1497641"/>
                </a:cubicBezTo>
                <a:cubicBezTo>
                  <a:pt x="4222925" y="1499546"/>
                  <a:pt x="4222659" y="1500653"/>
                  <a:pt x="4222428" y="1502292"/>
                </a:cubicBezTo>
                <a:cubicBezTo>
                  <a:pt x="4160784" y="1480767"/>
                  <a:pt x="4099761" y="1458363"/>
                  <a:pt x="4039973" y="1434198"/>
                </a:cubicBezTo>
                <a:cubicBezTo>
                  <a:pt x="3877889" y="1368737"/>
                  <a:pt x="3722432" y="1296301"/>
                  <a:pt x="3564773" y="1226279"/>
                </a:cubicBezTo>
                <a:cubicBezTo>
                  <a:pt x="3511752" y="1202636"/>
                  <a:pt x="3468897" y="1169442"/>
                  <a:pt x="3420650" y="1141464"/>
                </a:cubicBezTo>
                <a:cubicBezTo>
                  <a:pt x="3388486" y="1122812"/>
                  <a:pt x="3357590" y="1102932"/>
                  <a:pt x="3320669" y="1088883"/>
                </a:cubicBezTo>
                <a:cubicBezTo>
                  <a:pt x="3305491" y="1083205"/>
                  <a:pt x="3289697" y="1078406"/>
                  <a:pt x="3270102" y="1082659"/>
                </a:cubicBezTo>
                <a:cubicBezTo>
                  <a:pt x="3262467" y="1084389"/>
                  <a:pt x="3253881" y="1087040"/>
                  <a:pt x="3251648" y="1094290"/>
                </a:cubicBezTo>
                <a:cubicBezTo>
                  <a:pt x="3249750" y="1101498"/>
                  <a:pt x="3256970" y="1103846"/>
                  <a:pt x="3263506" y="1106005"/>
                </a:cubicBezTo>
                <a:cubicBezTo>
                  <a:pt x="3265227" y="1106604"/>
                  <a:pt x="3266966" y="1107467"/>
                  <a:pt x="3268636" y="1107265"/>
                </a:cubicBezTo>
                <a:cubicBezTo>
                  <a:pt x="3300482" y="1105018"/>
                  <a:pt x="3309121" y="1124372"/>
                  <a:pt x="3325089" y="1137201"/>
                </a:cubicBezTo>
                <a:cubicBezTo>
                  <a:pt x="3330055" y="1141164"/>
                  <a:pt x="3330677" y="1145651"/>
                  <a:pt x="3326003" y="1151585"/>
                </a:cubicBezTo>
                <a:cubicBezTo>
                  <a:pt x="3317592" y="1162266"/>
                  <a:pt x="3324211" y="1165760"/>
                  <a:pt x="3336410" y="1166967"/>
                </a:cubicBezTo>
                <a:cubicBezTo>
                  <a:pt x="3348608" y="1168175"/>
                  <a:pt x="3361690" y="1167395"/>
                  <a:pt x="3375112" y="1171943"/>
                </a:cubicBezTo>
                <a:cubicBezTo>
                  <a:pt x="3354718" y="1179513"/>
                  <a:pt x="3340011" y="1175927"/>
                  <a:pt x="3326222" y="1170885"/>
                </a:cubicBezTo>
                <a:cubicBezTo>
                  <a:pt x="3295216" y="1159877"/>
                  <a:pt x="3274464" y="1140648"/>
                  <a:pt x="3254679" y="1120765"/>
                </a:cubicBezTo>
                <a:cubicBezTo>
                  <a:pt x="3250733" y="1116948"/>
                  <a:pt x="3247420" y="1112518"/>
                  <a:pt x="3242188" y="1109662"/>
                </a:cubicBezTo>
                <a:cubicBezTo>
                  <a:pt x="3232391" y="1103869"/>
                  <a:pt x="3222316" y="1104284"/>
                  <a:pt x="3211499" y="1114184"/>
                </a:cubicBezTo>
                <a:cubicBezTo>
                  <a:pt x="3197173" y="1127194"/>
                  <a:pt x="3191777" y="1127042"/>
                  <a:pt x="3185849" y="1113265"/>
                </a:cubicBezTo>
                <a:cubicBezTo>
                  <a:pt x="3177929" y="1094629"/>
                  <a:pt x="3162028" y="1082865"/>
                  <a:pt x="3135843" y="1078789"/>
                </a:cubicBezTo>
                <a:cubicBezTo>
                  <a:pt x="3130396" y="1077837"/>
                  <a:pt x="3124578" y="1076395"/>
                  <a:pt x="3119118" y="1080546"/>
                </a:cubicBezTo>
                <a:cubicBezTo>
                  <a:pt x="3113359" y="1085269"/>
                  <a:pt x="3117622" y="1088780"/>
                  <a:pt x="3120198" y="1092226"/>
                </a:cubicBezTo>
                <a:cubicBezTo>
                  <a:pt x="3123912" y="1097682"/>
                  <a:pt x="3128295" y="1103057"/>
                  <a:pt x="3131691" y="1108819"/>
                </a:cubicBezTo>
                <a:cubicBezTo>
                  <a:pt x="3137665" y="1118027"/>
                  <a:pt x="3139328" y="1128295"/>
                  <a:pt x="3129914" y="1139097"/>
                </a:cubicBezTo>
                <a:cubicBezTo>
                  <a:pt x="3123003" y="1146915"/>
                  <a:pt x="3123960" y="1151361"/>
                  <a:pt x="3133955" y="1154983"/>
                </a:cubicBezTo>
                <a:cubicBezTo>
                  <a:pt x="3165979" y="1166136"/>
                  <a:pt x="3186931" y="1183194"/>
                  <a:pt x="3178170" y="1214855"/>
                </a:cubicBezTo>
                <a:cubicBezTo>
                  <a:pt x="3176770" y="1219320"/>
                  <a:pt x="3179046" y="1223338"/>
                  <a:pt x="3185378" y="1222303"/>
                </a:cubicBezTo>
                <a:cubicBezTo>
                  <a:pt x="3199361" y="1219805"/>
                  <a:pt x="3202140" y="1226447"/>
                  <a:pt x="3206608" y="1233153"/>
                </a:cubicBezTo>
                <a:cubicBezTo>
                  <a:pt x="3250090" y="1297409"/>
                  <a:pt x="3310389" y="1350771"/>
                  <a:pt x="3379140" y="1399351"/>
                </a:cubicBezTo>
                <a:cubicBezTo>
                  <a:pt x="3447189" y="1447479"/>
                  <a:pt x="3522881" y="1488775"/>
                  <a:pt x="3603118" y="1527375"/>
                </a:cubicBezTo>
                <a:cubicBezTo>
                  <a:pt x="3581296" y="1528405"/>
                  <a:pt x="3552602" y="1521951"/>
                  <a:pt x="3524809" y="1513774"/>
                </a:cubicBezTo>
                <a:cubicBezTo>
                  <a:pt x="3451354" y="1491802"/>
                  <a:pt x="3389901" y="1457369"/>
                  <a:pt x="3327498" y="1423859"/>
                </a:cubicBezTo>
                <a:cubicBezTo>
                  <a:pt x="3283917" y="1400416"/>
                  <a:pt x="3241288" y="1376052"/>
                  <a:pt x="3192949" y="1357211"/>
                </a:cubicBezTo>
                <a:cubicBezTo>
                  <a:pt x="3187434" y="1355196"/>
                  <a:pt x="3183538" y="1352177"/>
                  <a:pt x="3180259" y="1348280"/>
                </a:cubicBezTo>
                <a:cubicBezTo>
                  <a:pt x="3177348" y="1344874"/>
                  <a:pt x="3173119" y="1341896"/>
                  <a:pt x="3166204" y="1344345"/>
                </a:cubicBezTo>
                <a:cubicBezTo>
                  <a:pt x="3159306" y="1347059"/>
                  <a:pt x="3158942" y="1351935"/>
                  <a:pt x="3159212" y="1356197"/>
                </a:cubicBezTo>
                <a:cubicBezTo>
                  <a:pt x="3161232" y="1372059"/>
                  <a:pt x="3167827" y="1385754"/>
                  <a:pt x="3181004" y="1397043"/>
                </a:cubicBezTo>
                <a:cubicBezTo>
                  <a:pt x="3206688" y="1419701"/>
                  <a:pt x="3240037" y="1435794"/>
                  <a:pt x="3273385" y="1451888"/>
                </a:cubicBezTo>
                <a:cubicBezTo>
                  <a:pt x="3319573" y="1473941"/>
                  <a:pt x="3362569" y="1498797"/>
                  <a:pt x="3401776" y="1527602"/>
                </a:cubicBezTo>
                <a:cubicBezTo>
                  <a:pt x="3374012" y="1514591"/>
                  <a:pt x="3346230" y="1501313"/>
                  <a:pt x="3318130" y="1488342"/>
                </a:cubicBezTo>
                <a:cubicBezTo>
                  <a:pt x="3296969" y="1478558"/>
                  <a:pt x="3275173" y="1469387"/>
                  <a:pt x="3253694" y="1459909"/>
                </a:cubicBezTo>
                <a:cubicBezTo>
                  <a:pt x="3248495" y="1457587"/>
                  <a:pt x="3242945" y="1455038"/>
                  <a:pt x="3236182" y="1459882"/>
                </a:cubicBezTo>
                <a:cubicBezTo>
                  <a:pt x="3230053" y="1464115"/>
                  <a:pt x="3231378" y="1469055"/>
                  <a:pt x="3233020" y="1473687"/>
                </a:cubicBezTo>
                <a:cubicBezTo>
                  <a:pt x="3239235" y="1491993"/>
                  <a:pt x="3254236" y="1505477"/>
                  <a:pt x="3272474" y="1516958"/>
                </a:cubicBezTo>
                <a:cubicBezTo>
                  <a:pt x="3294559" y="1530657"/>
                  <a:pt x="3317595" y="1543436"/>
                  <a:pt x="3341300" y="1556133"/>
                </a:cubicBezTo>
                <a:cubicBezTo>
                  <a:pt x="3316637" y="1554825"/>
                  <a:pt x="3291973" y="1553517"/>
                  <a:pt x="3267359" y="1553009"/>
                </a:cubicBezTo>
                <a:cubicBezTo>
                  <a:pt x="3280352" y="1582573"/>
                  <a:pt x="3306470" y="1585584"/>
                  <a:pt x="3329832" y="1587586"/>
                </a:cubicBezTo>
                <a:cubicBezTo>
                  <a:pt x="3361297" y="1589949"/>
                  <a:pt x="3391527" y="1594072"/>
                  <a:pt x="3421490" y="1599301"/>
                </a:cubicBezTo>
                <a:cubicBezTo>
                  <a:pt x="3434412" y="1606594"/>
                  <a:pt x="3447319" y="1613621"/>
                  <a:pt x="3459923" y="1621220"/>
                </a:cubicBezTo>
                <a:cubicBezTo>
                  <a:pt x="3472880" y="1629046"/>
                  <a:pt x="3485168" y="1636952"/>
                  <a:pt x="3497490" y="1645392"/>
                </a:cubicBezTo>
                <a:cubicBezTo>
                  <a:pt x="3506301" y="1651572"/>
                  <a:pt x="3516714" y="1656484"/>
                  <a:pt x="3507803" y="1669911"/>
                </a:cubicBezTo>
                <a:cubicBezTo>
                  <a:pt x="3503816" y="1676032"/>
                  <a:pt x="3534148" y="1702959"/>
                  <a:pt x="3543290" y="1703729"/>
                </a:cubicBezTo>
                <a:cubicBezTo>
                  <a:pt x="3544644" y="1703834"/>
                  <a:pt x="3545996" y="1703940"/>
                  <a:pt x="3546999" y="1703818"/>
                </a:cubicBezTo>
                <a:cubicBezTo>
                  <a:pt x="3566312" y="1700405"/>
                  <a:pt x="3571232" y="1708935"/>
                  <a:pt x="3572295" y="1720349"/>
                </a:cubicBezTo>
                <a:cubicBezTo>
                  <a:pt x="3573341" y="1731497"/>
                  <a:pt x="3570880" y="1745753"/>
                  <a:pt x="3596922" y="1736961"/>
                </a:cubicBezTo>
                <a:cubicBezTo>
                  <a:pt x="3599895" y="1736064"/>
                  <a:pt x="3600664" y="1737582"/>
                  <a:pt x="3602119" y="1739285"/>
                </a:cubicBezTo>
                <a:cubicBezTo>
                  <a:pt x="3633888" y="1783486"/>
                  <a:pt x="3684678" y="1814377"/>
                  <a:pt x="3734798" y="1845349"/>
                </a:cubicBezTo>
                <a:cubicBezTo>
                  <a:pt x="3737590" y="1846890"/>
                  <a:pt x="3740383" y="1848430"/>
                  <a:pt x="3743174" y="1849972"/>
                </a:cubicBezTo>
                <a:cubicBezTo>
                  <a:pt x="3692460" y="1846720"/>
                  <a:pt x="3526297" y="1854765"/>
                  <a:pt x="3478101" y="1864630"/>
                </a:cubicBezTo>
                <a:cubicBezTo>
                  <a:pt x="3435216" y="1873314"/>
                  <a:pt x="3187933" y="1844748"/>
                  <a:pt x="3135293" y="1816496"/>
                </a:cubicBezTo>
                <a:cubicBezTo>
                  <a:pt x="3129987" y="1844249"/>
                  <a:pt x="3145700" y="1853084"/>
                  <a:pt x="3158510" y="1863880"/>
                </a:cubicBezTo>
                <a:cubicBezTo>
                  <a:pt x="3176652" y="1879130"/>
                  <a:pt x="3180104" y="1891061"/>
                  <a:pt x="3148907" y="1908797"/>
                </a:cubicBezTo>
                <a:cubicBezTo>
                  <a:pt x="3059526" y="1959351"/>
                  <a:pt x="3060614" y="1960561"/>
                  <a:pt x="3150229" y="2003660"/>
                </a:cubicBezTo>
                <a:cubicBezTo>
                  <a:pt x="3154391" y="2005572"/>
                  <a:pt x="3152878" y="2013539"/>
                  <a:pt x="3154219" y="2018746"/>
                </a:cubicBezTo>
                <a:cubicBezTo>
                  <a:pt x="3132340" y="2029448"/>
                  <a:pt x="3104621" y="2011868"/>
                  <a:pt x="3079313" y="2037482"/>
                </a:cubicBezTo>
                <a:cubicBezTo>
                  <a:pt x="3200844" y="2121812"/>
                  <a:pt x="3382216" y="2194063"/>
                  <a:pt x="3545961" y="2248584"/>
                </a:cubicBezTo>
                <a:cubicBezTo>
                  <a:pt x="3418859" y="2288406"/>
                  <a:pt x="3336249" y="2212515"/>
                  <a:pt x="3242382" y="2234890"/>
                </a:cubicBezTo>
                <a:cubicBezTo>
                  <a:pt x="3196963" y="2267233"/>
                  <a:pt x="3340047" y="2293389"/>
                  <a:pt x="3206852" y="2322137"/>
                </a:cubicBezTo>
                <a:cubicBezTo>
                  <a:pt x="3266485" y="2338535"/>
                  <a:pt x="3311047" y="2356223"/>
                  <a:pt x="3352854" y="2378270"/>
                </a:cubicBezTo>
                <a:cubicBezTo>
                  <a:pt x="3427094" y="2417864"/>
                  <a:pt x="3443161" y="2448130"/>
                  <a:pt x="3414532" y="2516826"/>
                </a:cubicBezTo>
                <a:cubicBezTo>
                  <a:pt x="3395525" y="2562076"/>
                  <a:pt x="3366606" y="2605038"/>
                  <a:pt x="3397577" y="2652556"/>
                </a:cubicBezTo>
                <a:cubicBezTo>
                  <a:pt x="3418842" y="2685144"/>
                  <a:pt x="3412947" y="2708944"/>
                  <a:pt x="3339773" y="2701969"/>
                </a:cubicBezTo>
                <a:cubicBezTo>
                  <a:pt x="3260852" y="2694617"/>
                  <a:pt x="3233446" y="2729610"/>
                  <a:pt x="3257041" y="2788223"/>
                </a:cubicBezTo>
                <a:cubicBezTo>
                  <a:pt x="3272229" y="2825841"/>
                  <a:pt x="3259642" y="2839714"/>
                  <a:pt x="3205892" y="2841661"/>
                </a:cubicBezTo>
                <a:cubicBezTo>
                  <a:pt x="3146428" y="2843763"/>
                  <a:pt x="3088665" y="2824990"/>
                  <a:pt x="3016267" y="2846107"/>
                </a:cubicBezTo>
                <a:cubicBezTo>
                  <a:pt x="3079284" y="2910414"/>
                  <a:pt x="3202965" y="2875032"/>
                  <a:pt x="3275450" y="2934701"/>
                </a:cubicBezTo>
                <a:cubicBezTo>
                  <a:pt x="3194271" y="2944802"/>
                  <a:pt x="3132104" y="2952064"/>
                  <a:pt x="3071009" y="2944432"/>
                </a:cubicBezTo>
                <a:cubicBezTo>
                  <a:pt x="3045559" y="2941340"/>
                  <a:pt x="3017770" y="2938533"/>
                  <a:pt x="3005039" y="2960743"/>
                </a:cubicBezTo>
                <a:cubicBezTo>
                  <a:pt x="2989910" y="2987540"/>
                  <a:pt x="3024584" y="2992735"/>
                  <a:pt x="3045255" y="2994795"/>
                </a:cubicBezTo>
                <a:cubicBezTo>
                  <a:pt x="3103524" y="3000354"/>
                  <a:pt x="3149512" y="3024578"/>
                  <a:pt x="3198769" y="3041966"/>
                </a:cubicBezTo>
                <a:cubicBezTo>
                  <a:pt x="3306591" y="3080177"/>
                  <a:pt x="3424230" y="3108608"/>
                  <a:pt x="3518098" y="3181525"/>
                </a:cubicBezTo>
                <a:cubicBezTo>
                  <a:pt x="3405474" y="3173693"/>
                  <a:pt x="3319103" y="3133957"/>
                  <a:pt x="3214876" y="3136382"/>
                </a:cubicBezTo>
                <a:cubicBezTo>
                  <a:pt x="3309623" y="3201944"/>
                  <a:pt x="3428070" y="3237794"/>
                  <a:pt x="3540876" y="3280232"/>
                </a:cubicBezTo>
                <a:cubicBezTo>
                  <a:pt x="3572951" y="3292185"/>
                  <a:pt x="3605372" y="3298995"/>
                  <a:pt x="3614558" y="3332242"/>
                </a:cubicBezTo>
                <a:cubicBezTo>
                  <a:pt x="3632460" y="3396643"/>
                  <a:pt x="3676382" y="3446619"/>
                  <a:pt x="3765439" y="3465091"/>
                </a:cubicBezTo>
                <a:cubicBezTo>
                  <a:pt x="3766125" y="3465276"/>
                  <a:pt x="3762072" y="3475699"/>
                  <a:pt x="3759506" y="3482990"/>
                </a:cubicBezTo>
                <a:cubicBezTo>
                  <a:pt x="3706514" y="3491555"/>
                  <a:pt x="3662256" y="3457457"/>
                  <a:pt x="3594905" y="3478499"/>
                </a:cubicBezTo>
                <a:cubicBezTo>
                  <a:pt x="3663098" y="3523656"/>
                  <a:pt x="3720597" y="3564741"/>
                  <a:pt x="3814430" y="3578876"/>
                </a:cubicBezTo>
                <a:cubicBezTo>
                  <a:pt x="3889563" y="3590177"/>
                  <a:pt x="3981512" y="3590582"/>
                  <a:pt x="4039126" y="3649369"/>
                </a:cubicBezTo>
                <a:cubicBezTo>
                  <a:pt x="3977790" y="3669682"/>
                  <a:pt x="3930328" y="3659325"/>
                  <a:pt x="3883152" y="3653497"/>
                </a:cubicBezTo>
                <a:cubicBezTo>
                  <a:pt x="3810528" y="3644576"/>
                  <a:pt x="3739087" y="3633097"/>
                  <a:pt x="3666446" y="3623911"/>
                </a:cubicBezTo>
                <a:cubicBezTo>
                  <a:pt x="3638957" y="3620530"/>
                  <a:pt x="3608896" y="3619071"/>
                  <a:pt x="3593589" y="3653674"/>
                </a:cubicBezTo>
                <a:cubicBezTo>
                  <a:pt x="3684581" y="3649631"/>
                  <a:pt x="3741824" y="3686720"/>
                  <a:pt x="3801238" y="3720862"/>
                </a:cubicBezTo>
                <a:cubicBezTo>
                  <a:pt x="3834791" y="3740152"/>
                  <a:pt x="3862819" y="3767894"/>
                  <a:pt x="3919545" y="3749213"/>
                </a:cubicBezTo>
                <a:cubicBezTo>
                  <a:pt x="3949563" y="3739403"/>
                  <a:pt x="3970044" y="3754371"/>
                  <a:pt x="3968059" y="3776085"/>
                </a:cubicBezTo>
                <a:cubicBezTo>
                  <a:pt x="3961477" y="3852579"/>
                  <a:pt x="4033657" y="3870411"/>
                  <a:pt x="4107750" y="3875932"/>
                </a:cubicBezTo>
                <a:cubicBezTo>
                  <a:pt x="4247829" y="3886613"/>
                  <a:pt x="4367192" y="3936847"/>
                  <a:pt x="4504087" y="3955698"/>
                </a:cubicBezTo>
                <a:cubicBezTo>
                  <a:pt x="4637239" y="3973931"/>
                  <a:pt x="5630348" y="4013091"/>
                  <a:pt x="5880284" y="3998656"/>
                </a:cubicBezTo>
                <a:cubicBezTo>
                  <a:pt x="7409751" y="3910310"/>
                  <a:pt x="8457142" y="3018967"/>
                  <a:pt x="8461494" y="3007971"/>
                </a:cubicBezTo>
                <a:cubicBezTo>
                  <a:pt x="8481448" y="2956432"/>
                  <a:pt x="8537247" y="2928466"/>
                  <a:pt x="8587378" y="2896089"/>
                </a:cubicBezTo>
                <a:cubicBezTo>
                  <a:pt x="8631032" y="2867717"/>
                  <a:pt x="8677604" y="2837649"/>
                  <a:pt x="8693826" y="2796225"/>
                </a:cubicBezTo>
                <a:cubicBezTo>
                  <a:pt x="8715249" y="2741288"/>
                  <a:pt x="8647790" y="2792407"/>
                  <a:pt x="8633488" y="2774007"/>
                </a:cubicBezTo>
                <a:cubicBezTo>
                  <a:pt x="8658507" y="2743865"/>
                  <a:pt x="8698366" y="2714075"/>
                  <a:pt x="8707444" y="2682105"/>
                </a:cubicBezTo>
                <a:cubicBezTo>
                  <a:pt x="8739824" y="2566518"/>
                  <a:pt x="8819561" y="2475526"/>
                  <a:pt x="8942552" y="2397549"/>
                </a:cubicBezTo>
                <a:cubicBezTo>
                  <a:pt x="8977822" y="2375023"/>
                  <a:pt x="8999812" y="2339612"/>
                  <a:pt x="9049260" y="2328253"/>
                </a:cubicBezTo>
                <a:cubicBezTo>
                  <a:pt x="9159134" y="2303404"/>
                  <a:pt x="9118356" y="2218151"/>
                  <a:pt x="9174304" y="2171379"/>
                </a:cubicBezTo>
                <a:cubicBezTo>
                  <a:pt x="9179581" y="2166982"/>
                  <a:pt x="9181728" y="2117398"/>
                  <a:pt x="9182228" y="2067678"/>
                </a:cubicBezTo>
                <a:lnTo>
                  <a:pt x="9182278" y="2047313"/>
                </a:lnTo>
                <a:lnTo>
                  <a:pt x="9184334" y="2047686"/>
                </a:lnTo>
                <a:cubicBezTo>
                  <a:pt x="9192950" y="2042242"/>
                  <a:pt x="9192359" y="2022485"/>
                  <a:pt x="9185124" y="1997142"/>
                </a:cubicBezTo>
                <a:lnTo>
                  <a:pt x="9181592" y="1987782"/>
                </a:lnTo>
                <a:lnTo>
                  <a:pt x="9181190" y="1974586"/>
                </a:lnTo>
                <a:cubicBezTo>
                  <a:pt x="9180902" y="1968441"/>
                  <a:pt x="9180584" y="1964399"/>
                  <a:pt x="9180252" y="1963164"/>
                </a:cubicBezTo>
                <a:cubicBezTo>
                  <a:pt x="9179760" y="1961378"/>
                  <a:pt x="9179284" y="1962333"/>
                  <a:pt x="9178804" y="1965349"/>
                </a:cubicBezTo>
                <a:lnTo>
                  <a:pt x="9177606" y="1977215"/>
                </a:lnTo>
                <a:lnTo>
                  <a:pt x="9169614" y="1956030"/>
                </a:lnTo>
                <a:cubicBezTo>
                  <a:pt x="9143144" y="1898537"/>
                  <a:pt x="9095234" y="1836160"/>
                  <a:pt x="9046406" y="1838718"/>
                </a:cubicBezTo>
                <a:cubicBezTo>
                  <a:pt x="9077129" y="1760642"/>
                  <a:pt x="9077129" y="1760642"/>
                  <a:pt x="8960873" y="1764524"/>
                </a:cubicBezTo>
                <a:cubicBezTo>
                  <a:pt x="9002330" y="1712259"/>
                  <a:pt x="9001568" y="1700272"/>
                  <a:pt x="8946755" y="1690806"/>
                </a:cubicBezTo>
                <a:cubicBezTo>
                  <a:pt x="8893980" y="1681628"/>
                  <a:pt x="8836186" y="1683529"/>
                  <a:pt x="8786897" y="1665607"/>
                </a:cubicBezTo>
                <a:cubicBezTo>
                  <a:pt x="8827191" y="1600331"/>
                  <a:pt x="8835148" y="1529576"/>
                  <a:pt x="8924505" y="1489227"/>
                </a:cubicBezTo>
                <a:cubicBezTo>
                  <a:pt x="8938584" y="1482958"/>
                  <a:pt x="8947122" y="1463671"/>
                  <a:pt x="8937122" y="1454681"/>
                </a:cubicBezTo>
                <a:cubicBezTo>
                  <a:pt x="8901654" y="1421129"/>
                  <a:pt x="8944526" y="1343460"/>
                  <a:pt x="8841119" y="1348202"/>
                </a:cubicBezTo>
                <a:cubicBezTo>
                  <a:pt x="8828354" y="1348673"/>
                  <a:pt x="8816185" y="1342631"/>
                  <a:pt x="8825548" y="1331028"/>
                </a:cubicBezTo>
                <a:cubicBezTo>
                  <a:pt x="8857711" y="1291432"/>
                  <a:pt x="8816096" y="1298887"/>
                  <a:pt x="8790413" y="1297436"/>
                </a:cubicBezTo>
                <a:cubicBezTo>
                  <a:pt x="8759333" y="1295832"/>
                  <a:pt x="8725565" y="1315490"/>
                  <a:pt x="8695944" y="1299752"/>
                </a:cubicBezTo>
                <a:cubicBezTo>
                  <a:pt x="8701338" y="1278697"/>
                  <a:pt x="8726082" y="1275968"/>
                  <a:pt x="8743050" y="1267471"/>
                </a:cubicBezTo>
                <a:cubicBezTo>
                  <a:pt x="8792636" y="1242406"/>
                  <a:pt x="8832648" y="1215014"/>
                  <a:pt x="8831902" y="1166250"/>
                </a:cubicBezTo>
                <a:cubicBezTo>
                  <a:pt x="8831416" y="1126849"/>
                  <a:pt x="8834560" y="1091573"/>
                  <a:pt x="8763628" y="1088084"/>
                </a:cubicBezTo>
                <a:cubicBezTo>
                  <a:pt x="8752484" y="1087556"/>
                  <a:pt x="8746480" y="1083182"/>
                  <a:pt x="8744052" y="1076766"/>
                </a:cubicBezTo>
                <a:cubicBezTo>
                  <a:pt x="8751664" y="1069402"/>
                  <a:pt x="8758926" y="1061811"/>
                  <a:pt x="8767977" y="1055883"/>
                </a:cubicBezTo>
                <a:cubicBezTo>
                  <a:pt x="8798386" y="1036363"/>
                  <a:pt x="8807604" y="1011893"/>
                  <a:pt x="8815418" y="986519"/>
                </a:cubicBezTo>
                <a:cubicBezTo>
                  <a:pt x="8820450" y="970342"/>
                  <a:pt x="8826500" y="954308"/>
                  <a:pt x="8839356" y="939330"/>
                </a:cubicBezTo>
                <a:cubicBezTo>
                  <a:pt x="8847184" y="930060"/>
                  <a:pt x="8857152" y="922680"/>
                  <a:pt x="8869964" y="917639"/>
                </a:cubicBezTo>
                <a:cubicBezTo>
                  <a:pt x="8881119" y="913066"/>
                  <a:pt x="8884190" y="908399"/>
                  <a:pt x="8876013" y="901606"/>
                </a:cubicBezTo>
                <a:cubicBezTo>
                  <a:pt x="8852888" y="882126"/>
                  <a:pt x="8842659" y="858937"/>
                  <a:pt x="8855230" y="828963"/>
                </a:cubicBezTo>
                <a:cubicBezTo>
                  <a:pt x="8859032" y="819911"/>
                  <a:pt x="8855550" y="812818"/>
                  <a:pt x="8844988" y="810876"/>
                </a:cubicBezTo>
                <a:cubicBezTo>
                  <a:pt x="8801020" y="802512"/>
                  <a:pt x="8788328" y="772374"/>
                  <a:pt x="8768255" y="747963"/>
                </a:cubicBezTo>
                <a:cubicBezTo>
                  <a:pt x="8739786" y="713294"/>
                  <a:pt x="8713605" y="677543"/>
                  <a:pt x="8692953" y="638707"/>
                </a:cubicBezTo>
                <a:cubicBezTo>
                  <a:pt x="8680700" y="615495"/>
                  <a:pt x="8668800" y="592509"/>
                  <a:pt x="8674423" y="564449"/>
                </a:cubicBezTo>
                <a:cubicBezTo>
                  <a:pt x="8675670" y="557588"/>
                  <a:pt x="8672308" y="552358"/>
                  <a:pt x="8667642" y="547822"/>
                </a:cubicBezTo>
                <a:cubicBezTo>
                  <a:pt x="8647856" y="527939"/>
                  <a:pt x="8648704" y="504214"/>
                  <a:pt x="8661198" y="478275"/>
                </a:cubicBezTo>
                <a:cubicBezTo>
                  <a:pt x="8668953" y="462573"/>
                  <a:pt x="8667832" y="460828"/>
                  <a:pt x="8645813" y="464032"/>
                </a:cubicBezTo>
                <a:cubicBezTo>
                  <a:pt x="8601088" y="470255"/>
                  <a:pt x="8556732" y="476969"/>
                  <a:pt x="8512338" y="477784"/>
                </a:cubicBezTo>
                <a:cubicBezTo>
                  <a:pt x="8462562" y="478712"/>
                  <a:pt x="8445778" y="468934"/>
                  <a:pt x="8481050" y="430572"/>
                </a:cubicBezTo>
                <a:cubicBezTo>
                  <a:pt x="8488612" y="422408"/>
                  <a:pt x="8495122" y="413567"/>
                  <a:pt x="8498220" y="404064"/>
                </a:cubicBezTo>
                <a:cubicBezTo>
                  <a:pt x="8500436" y="396549"/>
                  <a:pt x="8497776" y="391771"/>
                  <a:pt x="8489536" y="389280"/>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文本框 1">
            <a:extLst>
              <a:ext uri="{FF2B5EF4-FFF2-40B4-BE49-F238E27FC236}">
                <a16:creationId xmlns:a16="http://schemas.microsoft.com/office/drawing/2014/main" id="{5D96DAFD-98DA-04DF-B843-500405844DF1}"/>
              </a:ext>
            </a:extLst>
          </p:cNvPr>
          <p:cNvSpPr txBox="1"/>
          <p:nvPr/>
        </p:nvSpPr>
        <p:spPr>
          <a:xfrm>
            <a:off x="1141857" y="2744924"/>
            <a:ext cx="6858000" cy="115266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kumimoji="1" lang="en-US" altLang="zh-CN" sz="3800" b="1" dirty="0">
                <a:solidFill>
                  <a:srgbClr val="C00000"/>
                </a:solidFill>
                <a:latin typeface="Cambria" panose="02040503050406030204" pitchFamily="18" charset="0"/>
                <a:ea typeface="+mj-ea"/>
                <a:cs typeface="+mj-cs"/>
              </a:rPr>
              <a:t>References</a:t>
            </a:r>
          </a:p>
        </p:txBody>
      </p:sp>
      <p:pic>
        <p:nvPicPr>
          <p:cNvPr id="6" name="Graphic 5" descr="书籍">
            <a:extLst>
              <a:ext uri="{FF2B5EF4-FFF2-40B4-BE49-F238E27FC236}">
                <a16:creationId xmlns:a16="http://schemas.microsoft.com/office/drawing/2014/main" id="{1AC59230-4195-620B-CADB-6CC074C955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97364" y="1383553"/>
            <a:ext cx="1576865" cy="1576865"/>
          </a:xfrm>
          <a:prstGeom prst="rect">
            <a:avLst/>
          </a:prstGeom>
        </p:spPr>
      </p:pic>
    </p:spTree>
    <p:extLst>
      <p:ext uri="{BB962C8B-B14F-4D97-AF65-F5344CB8AC3E}">
        <p14:creationId xmlns:p14="http://schemas.microsoft.com/office/powerpoint/2010/main" val="206781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alpha val="69000"/>
          </a:schemeClr>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FEA8699-540F-06C2-84B1-F2209F98FC13}"/>
              </a:ext>
            </a:extLst>
          </p:cNvPr>
          <p:cNvSpPr txBox="1"/>
          <p:nvPr/>
        </p:nvSpPr>
        <p:spPr>
          <a:xfrm>
            <a:off x="362196" y="297117"/>
            <a:ext cx="8627423" cy="6263766"/>
          </a:xfrm>
          <a:prstGeom prst="rect">
            <a:avLst/>
          </a:prstGeom>
          <a:noFill/>
        </p:spPr>
        <p:txBody>
          <a:bodyPr wrap="square">
            <a:spAutoFit/>
          </a:bodyPr>
          <a:lstStyle/>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Anand, K., Saravanan, M., Chandrasekaran, B.,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Kanchi</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S.,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Panchu</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S. J., &amp; Chen, Q.-S. (2021).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Handbook on </a:t>
            </a:r>
            <a:r>
              <a:rPr lang="en-US" altLang="zh-CN" sz="1600" i="1" kern="100" dirty="0" err="1">
                <a:effectLst/>
                <a:latin typeface="Cambria" panose="02040503050406030204" pitchFamily="18" charset="0"/>
                <a:ea typeface="DengXian" panose="02010600030101010101" pitchFamily="2" charset="-122"/>
                <a:cs typeface="Times New Roman" panose="02020603050405020304" pitchFamily="18" charset="0"/>
              </a:rPr>
              <a:t>nanobiomaterials</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 for therapeutics and diagnostic applications </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(1st ed.)</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 </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Elsevier.</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Badalians</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Gholikandi</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G.,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Zakizadeh</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N., &amp;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Masihi</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H. (2018). Application of peroxymonosulfate-ozone advanced oxidation process for simultaneous waste-activated sludge stabilization and dewatering purposes: A comparative study.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Journal of Environmental Management</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206, 523–531.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/10.1016/j.jenvman.2017.10.070</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Carbinatti</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C., da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Conceição</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F. T.,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Moruzzi</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R. B., &amp;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Menegário</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A. A. (2021). Functionalization of kaolinite for removal of phosphate from urban sewage. </a:t>
            </a:r>
            <a:r>
              <a:rPr lang="en-US" altLang="zh-CN" sz="1600" i="1" kern="100" dirty="0" err="1">
                <a:effectLst/>
                <a:latin typeface="Cambria" panose="02040503050406030204" pitchFamily="18" charset="0"/>
                <a:ea typeface="DengXian" panose="02010600030101010101" pitchFamily="2" charset="-122"/>
                <a:cs typeface="Times New Roman" panose="02020603050405020304" pitchFamily="18" charset="0"/>
              </a:rPr>
              <a:t>MethodsX</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8, 101423–101423.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/10.1016/j.mex.2021.101423</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Cheng, Y.-L.,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Juang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Y.-C., Liao, G.-Y., Tsai, P.-W., Ho, S.-H., Yeh, K.-L., Chen, C.-Y., Chang, J.-S., Liu, J.-C., Chen, W.-M., &amp; Lee, D.-J. (2011). Harvesting of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scenedesmus</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obliquus FSP-3 using dispersed ozone flotation.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Bioresource Technology</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102(1), 82–87.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/10.1016/j.biortech.2010.04.083</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Childress, A. E., &amp; Elimelech, M. (1996). Effect of solution chemistry on the surface charge of polymeric reverse osmosis and nanofiltration membranes.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Journal of Membrane Science</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119</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(2), 253–268.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/10.1016/0376-7388(96)00127-5 </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60749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alpha val="69000"/>
          </a:schemeClr>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91434C8-3765-C11B-F037-C0B60BE902DD}"/>
              </a:ext>
            </a:extLst>
          </p:cNvPr>
          <p:cNvSpPr txBox="1"/>
          <p:nvPr/>
        </p:nvSpPr>
        <p:spPr>
          <a:xfrm>
            <a:off x="280554" y="481783"/>
            <a:ext cx="8582891" cy="5894434"/>
          </a:xfrm>
          <a:prstGeom prst="rect">
            <a:avLst/>
          </a:prstGeom>
          <a:noFill/>
        </p:spPr>
        <p:txBody>
          <a:bodyPr wrap="square">
            <a:spAutoFit/>
          </a:bodyPr>
          <a:lstStyle/>
          <a:p>
            <a:pPr marL="304800" indent="-304800" algn="l">
              <a:lnSpc>
                <a:spcPct val="150000"/>
              </a:lnSpc>
              <a:spcAft>
                <a:spcPts val="600"/>
              </a:spcAft>
            </a:pP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Christl</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I., Milne, C. J.,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Kinniburgh</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D. G., &amp; Kretzschmar, R. (2001). Relating ion binding by fulvic and HAs to chemical composition and molecular size. 2. metal binding.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Environmental Science &amp; Technology</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35(12), 2512–2517.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/10.1021/es0002520</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De Melo, B. A. G., Motta, F. L., &amp; Santana, M. H. A. (2016). HAs: structural properties and multiple functionalities for novel technological developments.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Materials Science &amp; Engineering C-Materials for Biological Applications</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62, 967–974.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/10.1016/j.msec.2015.12.001</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Deshmukh, S. S., &amp; Childress, A. E. (2001). Zeta potential of commercial RO membranes: influence of source water type and chemistry.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Desalination</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140(1), 87–95.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/10.1016/S0011-9164(01)00357-5</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Fu, Q., Tan, X., Ye, S., Ma, L., Gu, Y., Zhang, P., Chen, Q., Yang, Y., &amp; Tang, Y. (2021). Mechanism analysis of heavy metal lead captured by natural-aged microplastics.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Chemosphere</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270, 128624–128624.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/10.1016/j.chemosphere.2020.128624</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Ghabbour</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E. A.,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Ghabbour</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E. A., &amp; Davies, G. (2007).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Humic substances: structures, models, and functions </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(1st ed., Vol. 273)</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NBN International.</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79302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alpha val="69000"/>
          </a:scheme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2E9A715-A408-0E65-73A2-73178446FA4A}"/>
              </a:ext>
            </a:extLst>
          </p:cNvPr>
          <p:cNvSpPr txBox="1"/>
          <p:nvPr/>
        </p:nvSpPr>
        <p:spPr>
          <a:xfrm>
            <a:off x="249382" y="236254"/>
            <a:ext cx="8704613" cy="6263702"/>
          </a:xfrm>
          <a:prstGeom prst="rect">
            <a:avLst/>
          </a:prstGeom>
          <a:noFill/>
        </p:spPr>
        <p:txBody>
          <a:bodyPr wrap="square">
            <a:spAutoFit/>
          </a:bodyPr>
          <a:lstStyle/>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Henderson, R. K., Baker, A., Parsons, S. A., &amp; Jefferson, B. (2008).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Characterisation</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of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algogenic</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organic matter extracted from cyanobacteria, green algae, and diatoms.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Water Research,</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42(13), 3435–3445.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/10.1016/j.watres.2007.10.032</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Honary</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S., &amp;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Zahir</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F. (2013). Effect of zeta potential on the properties of nano-drug delivery systems - A review (Part 1).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Tropical Journal of Pharmaceutical Research</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12(2), 255–264.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/10.4314/tjpr.v12i2.19</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Jiang, Y., Yin, X., Xi, X., Guan, D., Sun, H., &amp; Wang, N. (2021). Effect of surfactants on the transport of polyethylene and polypropylene microplastics in porous media.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Water Research</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196, 117016–117016.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/10.1016/j.watres.2021.117016</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Kinsinger</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N., Honda, R., Keene, V., &amp; Walker, S. L. (2015). Titanium dioxide nanoparticle removal in primary prefiltration stages of water treatment: Role of coating, natural organic matter, source water, and solution chemistry.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Environmental Engineering Science</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32(4), 292–300.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/10.1089/ees.2014.0288</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Klucakova</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M., &amp;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Pekar</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M. (2005). Solubility and dissociation of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lignitic</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HAs in water suspension.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Colloids and Surfaces A: Physicochemical and Engineering Aspects</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252(2), 157–163.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/10.1016/j.colsurfa.2004.10.019</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40727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alpha val="69000"/>
          </a:schemeClr>
        </a:soli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BC36AC1-2455-79A7-7F13-A7E83DB46DF6}"/>
              </a:ext>
            </a:extLst>
          </p:cNvPr>
          <p:cNvSpPr txBox="1"/>
          <p:nvPr/>
        </p:nvSpPr>
        <p:spPr>
          <a:xfrm>
            <a:off x="219693" y="173538"/>
            <a:ext cx="8728364" cy="6263702"/>
          </a:xfrm>
          <a:prstGeom prst="rect">
            <a:avLst/>
          </a:prstGeom>
          <a:noFill/>
        </p:spPr>
        <p:txBody>
          <a:bodyPr wrap="square">
            <a:spAutoFit/>
          </a:bodyPr>
          <a:lstStyle/>
          <a:p>
            <a:pPr marL="304800" indent="-304800" algn="l">
              <a:lnSpc>
                <a:spcPct val="150000"/>
              </a:lnSpc>
              <a:spcAft>
                <a:spcPts val="600"/>
              </a:spcAft>
            </a:pP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Lanphere</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J. D., Luth, C. J., Guiney, L. M.,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Mansukhani</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N. D., Hersam, M. C., &amp; Walker, S. L. (2015). Fate and transport of molybdenum disulfide nanomaterials in sand columns.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Environmental Engineering Science</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32(2), 163–173.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/10.1089/ees.2014.0335</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Li, G., Zhao, X. S., &amp; Ray, M. B. (2007). Advanced oxidation of orange II using TiO</a:t>
            </a:r>
            <a:r>
              <a:rPr lang="en-US" altLang="zh-CN" sz="1600" kern="100" baseline="-25000" dirty="0">
                <a:effectLst/>
                <a:latin typeface="Cambria" panose="02040503050406030204" pitchFamily="18" charset="0"/>
                <a:ea typeface="DengXian" panose="02010600030101010101" pitchFamily="2" charset="-122"/>
                <a:cs typeface="Times New Roman" panose="02020603050405020304" pitchFamily="18" charset="0"/>
              </a:rPr>
              <a:t>2</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supported on porous adsorbents: The role of pH, H</a:t>
            </a:r>
            <a:r>
              <a:rPr lang="en-US" altLang="zh-CN" sz="1600" kern="100" baseline="-25000" dirty="0">
                <a:effectLst/>
                <a:latin typeface="Cambria" panose="02040503050406030204" pitchFamily="18" charset="0"/>
                <a:ea typeface="DengXian" panose="02010600030101010101" pitchFamily="2" charset="-122"/>
                <a:cs typeface="Times New Roman" panose="02020603050405020304" pitchFamily="18" charset="0"/>
              </a:rPr>
              <a:t>2</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O</a:t>
            </a:r>
            <a:r>
              <a:rPr lang="en-US" altLang="zh-CN" sz="1600" kern="100" baseline="-25000" dirty="0">
                <a:effectLst/>
                <a:latin typeface="Cambria" panose="02040503050406030204" pitchFamily="18" charset="0"/>
                <a:ea typeface="DengXian" panose="02010600030101010101" pitchFamily="2" charset="-122"/>
                <a:cs typeface="Times New Roman" panose="02020603050405020304" pitchFamily="18" charset="0"/>
              </a:rPr>
              <a:t>2</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and O</a:t>
            </a:r>
            <a:r>
              <a:rPr lang="en-US" altLang="zh-CN" sz="1600" kern="100" baseline="-25000" dirty="0">
                <a:effectLst/>
                <a:latin typeface="Cambria" panose="02040503050406030204" pitchFamily="18" charset="0"/>
                <a:ea typeface="DengXian" panose="02010600030101010101" pitchFamily="2" charset="-122"/>
                <a:cs typeface="Times New Roman" panose="02020603050405020304" pitchFamily="18" charset="0"/>
              </a:rPr>
              <a:t>3</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Separation and Purification Technology</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55(1), 91–97.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/10.1016/j.seppur.2006.11.003</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Liang, Y., Bradford, S. A.,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Simunek</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J.,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Vereecken</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H., &amp;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Klumpp</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E. (2013). Sensitivity of the transport and retention of stabilized silver nanoparticles to physicochemical factors.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Water Research</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47(7), 2572–2582.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/10.1016/j.watres.2013.02.025</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Mikkelsen, L. H., &amp;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Keiding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K. (2002).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Physico</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-chemical characteristics of full scale sewage sludges with implications to dewatering.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Water Research</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36(10), 2451–2462.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/10.1016/S0043-1354(01)00477-8</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Mustapha, S.,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Ndamitso</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M. M.,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Abdulkareem</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A. S., Tijani, J. O., Mohammed, A. K., &amp; Shuaib, D. T. (2019). Potential of using kaolin as a natural adsorbent for the removal of pollutants from tannery wastewater. </a:t>
            </a:r>
            <a:r>
              <a:rPr lang="en-US" altLang="zh-CN" sz="1600" i="1" kern="100" dirty="0" err="1">
                <a:effectLst/>
                <a:latin typeface="Cambria" panose="02040503050406030204" pitchFamily="18" charset="0"/>
                <a:ea typeface="DengXian" panose="02010600030101010101" pitchFamily="2" charset="-122"/>
                <a:cs typeface="Times New Roman" panose="02020603050405020304" pitchFamily="18" charset="0"/>
              </a:rPr>
              <a:t>Heliyon</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5(11), e02923–e02923.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/10.1016/j.heliyon.2019.e02923</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13932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alpha val="69000"/>
          </a:schemeClr>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FF191F8-EECE-81D3-7286-7A9FB83B781D}"/>
              </a:ext>
            </a:extLst>
          </p:cNvPr>
          <p:cNvSpPr txBox="1"/>
          <p:nvPr/>
        </p:nvSpPr>
        <p:spPr>
          <a:xfrm>
            <a:off x="142503" y="75593"/>
            <a:ext cx="8811491" cy="6655155"/>
          </a:xfrm>
          <a:prstGeom prst="rect">
            <a:avLst/>
          </a:prstGeom>
          <a:noFill/>
        </p:spPr>
        <p:txBody>
          <a:bodyPr wrap="square">
            <a:spAutoFit/>
          </a:bodyPr>
          <a:lstStyle/>
          <a:p>
            <a:pPr marL="304800" indent="-304800" algn="l">
              <a:lnSpc>
                <a:spcPct val="150000"/>
              </a:lnSpc>
              <a:spcBef>
                <a:spcPts val="600"/>
              </a:spcBef>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Stevenson, F. J. (1982).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Humus chemistry : Genesis, composition, reactions</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Wiley.</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Bef>
                <a:spcPts val="600"/>
              </a:spcBef>
              <a:spcAft>
                <a:spcPts val="600"/>
              </a:spcAft>
            </a:pP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Sutradhar</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S., &amp;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Fatehi</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P. (2023). Latest development in the fabrication and use of lignin-derived HA.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Biotechnology for Biofuels</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16(1), 38–38.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/10.1186/s13068-023-02278-3</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Bef>
                <a:spcPts val="600"/>
              </a:spcBef>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Von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Wandruszka</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R. (2000). HAs: Their detergent qualities and potential uses in pollution remediation.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Geochemical Transactions</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1(2), 10–15.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/10.1039/b001869o</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Bef>
                <a:spcPts val="600"/>
              </a:spcBef>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Wang, M., Gao, B., &amp; Tang, D. (2016). Review of key factors controlling engineered nanoparticle transport in porous media.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Journal of Hazardous Materials</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318, 233–246.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/10.1016/j.jhazmat.2016.06.065</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Williams, D. J. A., &amp; Williams, K. P. (1978). Electrophoresis and zeta potential of kaolinite. J</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ournal of Colloid and Interface Science</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65(1), 79–87. https://doi.org/10.1016/0021-9797(78)90260-6.</a:t>
            </a:r>
          </a:p>
          <a:p>
            <a:pPr marL="304800" indent="-304800" algn="l">
              <a:lnSpc>
                <a:spcPct val="150000"/>
              </a:lnSpc>
              <a:spcAft>
                <a:spcPts val="600"/>
              </a:spcAft>
            </a:pP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Yates, L. M., &amp; Von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Wandruszka</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R. (1999). Decontamination of polluted water by treatment with a crude HA blend.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Environmental Science &amp; Technology</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33(12), 2076–2080.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/10.1021/es980408k </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a:p>
            <a:pPr marL="304800" indent="-304800" algn="l">
              <a:lnSpc>
                <a:spcPct val="150000"/>
              </a:lnSpc>
              <a:spcAft>
                <a:spcPts val="600"/>
              </a:spcAft>
            </a:pP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Yukselen</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Y., &amp; Kaya, A. (2003). Zeta potential of kaolinite in the presence of alkali, alkaline earth and </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hydrolyzable</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metal ions. </a:t>
            </a:r>
            <a:r>
              <a:rPr lang="en-US" altLang="zh-CN" sz="1600" i="1" kern="100" dirty="0">
                <a:effectLst/>
                <a:latin typeface="Cambria" panose="02040503050406030204" pitchFamily="18" charset="0"/>
                <a:ea typeface="DengXian" panose="02010600030101010101" pitchFamily="2" charset="-122"/>
                <a:cs typeface="Times New Roman" panose="02020603050405020304" pitchFamily="18" charset="0"/>
              </a:rPr>
              <a:t>Water, Air, and Soil Pollution,</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 145(1-4), 155–168. https://</a:t>
            </a:r>
            <a:r>
              <a:rPr lang="en-US" altLang="zh-CN" sz="1600" kern="100" dirty="0" err="1">
                <a:effectLst/>
                <a:latin typeface="Cambria" panose="02040503050406030204" pitchFamily="18" charset="0"/>
                <a:ea typeface="DengXian" panose="02010600030101010101" pitchFamily="2" charset="-122"/>
                <a:cs typeface="Times New Roman" panose="02020603050405020304" pitchFamily="18" charset="0"/>
              </a:rPr>
              <a:t>doi.org</a:t>
            </a:r>
            <a:r>
              <a:rPr lang="en-US" altLang="zh-CN" sz="1600" kern="100" dirty="0">
                <a:effectLst/>
                <a:latin typeface="Cambria" panose="02040503050406030204" pitchFamily="18" charset="0"/>
                <a:ea typeface="DengXian" panose="02010600030101010101" pitchFamily="2" charset="-122"/>
                <a:cs typeface="Times New Roman" panose="02020603050405020304" pitchFamily="18" charset="0"/>
              </a:rPr>
              <a:t>/10.1023/A:1023684213383</a:t>
            </a:r>
            <a:endParaRPr lang="zh-CN" altLang="zh-CN" sz="1600" kern="100" dirty="0">
              <a:effectLst/>
              <a:latin typeface="Cambria" panose="020405030504060302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0581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D63188B-C92D-4606-95DB-0601ED0ECB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useBgFill="1">
        <p:nvSpPr>
          <p:cNvPr id="10" name="Rectangle 9">
            <a:extLst>
              <a:ext uri="{FF2B5EF4-FFF2-40B4-BE49-F238E27FC236}">
                <a16:creationId xmlns:a16="http://schemas.microsoft.com/office/drawing/2014/main" id="{2927A7B7-1B6D-432E-B2C4-E71C6C361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
        <p:nvSpPr>
          <p:cNvPr id="12" name="Freeform: Shape 11">
            <a:extLst>
              <a:ext uri="{FF2B5EF4-FFF2-40B4-BE49-F238E27FC236}">
                <a16:creationId xmlns:a16="http://schemas.microsoft.com/office/drawing/2014/main" id="{E27DBEE0-99A4-4464-9371-C89D97E7A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4000" cy="6858000"/>
          </a:xfrm>
          <a:custGeom>
            <a:avLst/>
            <a:gdLst>
              <a:gd name="connsiteX0" fmla="*/ 0 w 12192000"/>
              <a:gd name="connsiteY0" fmla="*/ 0 h 6858000"/>
              <a:gd name="connsiteX1" fmla="*/ 7136182 w 12192000"/>
              <a:gd name="connsiteY1" fmla="*/ 0 h 6858000"/>
              <a:gd name="connsiteX2" fmla="*/ 7136182 w 12192000"/>
              <a:gd name="connsiteY2" fmla="*/ 335 h 6858000"/>
              <a:gd name="connsiteX3" fmla="*/ 7215619 w 12192000"/>
              <a:gd name="connsiteY3" fmla="*/ 2368586 h 6858000"/>
              <a:gd name="connsiteX4" fmla="*/ 7295436 w 12192000"/>
              <a:gd name="connsiteY4" fmla="*/ 3753611 h 6858000"/>
              <a:gd name="connsiteX5" fmla="*/ 7397299 w 12192000"/>
              <a:gd name="connsiteY5" fmla="*/ 4072305 h 6858000"/>
              <a:gd name="connsiteX6" fmla="*/ 7445569 w 12192000"/>
              <a:gd name="connsiteY6" fmla="*/ 4526719 h 6858000"/>
              <a:gd name="connsiteX7" fmla="*/ 7531468 w 12192000"/>
              <a:gd name="connsiteY7" fmla="*/ 5116854 h 6858000"/>
              <a:gd name="connsiteX8" fmla="*/ 7590760 w 12192000"/>
              <a:gd name="connsiteY8" fmla="*/ 5630249 h 6858000"/>
              <a:gd name="connsiteX9" fmla="*/ 7884185 w 12192000"/>
              <a:gd name="connsiteY9" fmla="*/ 5724081 h 6858000"/>
              <a:gd name="connsiteX10" fmla="*/ 8115655 w 12192000"/>
              <a:gd name="connsiteY10" fmla="*/ 5424488 h 6858000"/>
              <a:gd name="connsiteX11" fmla="*/ 8264267 w 12192000"/>
              <a:gd name="connsiteY11" fmla="*/ 5616845 h 6858000"/>
              <a:gd name="connsiteX12" fmla="*/ 8453928 w 12192000"/>
              <a:gd name="connsiteY12" fmla="*/ 5348754 h 6858000"/>
              <a:gd name="connsiteX13" fmla="*/ 8615844 w 12192000"/>
              <a:gd name="connsiteY13" fmla="*/ 5190580 h 6858000"/>
              <a:gd name="connsiteX14" fmla="*/ 8701363 w 12192000"/>
              <a:gd name="connsiteY14" fmla="*/ 4645684 h 6858000"/>
              <a:gd name="connsiteX15" fmla="*/ 8801704 w 12192000"/>
              <a:gd name="connsiteY15" fmla="*/ 4490862 h 6858000"/>
              <a:gd name="connsiteX16" fmla="*/ 8859097 w 12192000"/>
              <a:gd name="connsiteY16" fmla="*/ 4649036 h 6858000"/>
              <a:gd name="connsiteX17" fmla="*/ 8816528 w 12192000"/>
              <a:gd name="connsiteY17" fmla="*/ 5258608 h 6858000"/>
              <a:gd name="connsiteX18" fmla="*/ 8908507 w 12192000"/>
              <a:gd name="connsiteY18" fmla="*/ 5148354 h 6858000"/>
              <a:gd name="connsiteX19" fmla="*/ 9112612 w 12192000"/>
              <a:gd name="connsiteY19" fmla="*/ 4460032 h 6858000"/>
              <a:gd name="connsiteX20" fmla="*/ 9242220 w 12192000"/>
              <a:gd name="connsiteY20" fmla="*/ 4342071 h 6858000"/>
              <a:gd name="connsiteX21" fmla="*/ 9341422 w 12192000"/>
              <a:gd name="connsiteY21" fmla="*/ 4562911 h 6858000"/>
              <a:gd name="connsiteX22" fmla="*/ 9480152 w 12192000"/>
              <a:gd name="connsiteY22" fmla="*/ 5150031 h 6858000"/>
              <a:gd name="connsiteX23" fmla="*/ 9561110 w 12192000"/>
              <a:gd name="connsiteY23" fmla="*/ 4866524 h 6858000"/>
              <a:gd name="connsiteX24" fmla="*/ 9881520 w 12192000"/>
              <a:gd name="connsiteY24" fmla="*/ 4313922 h 6858000"/>
              <a:gd name="connsiteX25" fmla="*/ 10094366 w 12192000"/>
              <a:gd name="connsiteY25" fmla="*/ 4813241 h 6858000"/>
              <a:gd name="connsiteX26" fmla="*/ 10237276 w 12192000"/>
              <a:gd name="connsiteY26" fmla="*/ 4416132 h 6858000"/>
              <a:gd name="connsiteX27" fmla="*/ 10324315 w 12192000"/>
              <a:gd name="connsiteY27" fmla="*/ 4322299 h 6858000"/>
              <a:gd name="connsiteX28" fmla="*/ 10344080 w 12192000"/>
              <a:gd name="connsiteY28" fmla="*/ 4373907 h 6858000"/>
              <a:gd name="connsiteX29" fmla="*/ 10527280 w 12192000"/>
              <a:gd name="connsiteY29" fmla="*/ 3490211 h 6858000"/>
              <a:gd name="connsiteX30" fmla="*/ 10594174 w 12192000"/>
              <a:gd name="connsiteY30" fmla="*/ 3861183 h 6858000"/>
              <a:gd name="connsiteX31" fmla="*/ 11258180 w 12192000"/>
              <a:gd name="connsiteY31" fmla="*/ 1488576 h 6858000"/>
              <a:gd name="connsiteX32" fmla="*/ 11362322 w 12192000"/>
              <a:gd name="connsiteY32" fmla="*/ 0 h 6858000"/>
              <a:gd name="connsiteX33" fmla="*/ 12192000 w 12192000"/>
              <a:gd name="connsiteY33" fmla="*/ 0 h 6858000"/>
              <a:gd name="connsiteX34" fmla="*/ 12192000 w 12192000"/>
              <a:gd name="connsiteY34" fmla="*/ 6858000 h 6858000"/>
              <a:gd name="connsiteX35" fmla="*/ 0 w 12192000"/>
              <a:gd name="connsiteY3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92000" h="6858000">
                <a:moveTo>
                  <a:pt x="0" y="0"/>
                </a:moveTo>
                <a:lnTo>
                  <a:pt x="7136182" y="0"/>
                </a:lnTo>
                <a:lnTo>
                  <a:pt x="7136182" y="335"/>
                </a:lnTo>
                <a:cubicBezTo>
                  <a:pt x="7149485" y="1194346"/>
                  <a:pt x="7215999" y="2368586"/>
                  <a:pt x="7215619" y="2368586"/>
                </a:cubicBezTo>
                <a:cubicBezTo>
                  <a:pt x="7215999" y="2370261"/>
                  <a:pt x="7261609" y="3524058"/>
                  <a:pt x="7295436" y="3753611"/>
                </a:cubicBezTo>
                <a:cubicBezTo>
                  <a:pt x="7329643" y="3986516"/>
                  <a:pt x="7366892" y="3841746"/>
                  <a:pt x="7397299" y="4072305"/>
                </a:cubicBezTo>
                <a:cubicBezTo>
                  <a:pt x="7410602" y="4226792"/>
                  <a:pt x="7396538" y="4381615"/>
                  <a:pt x="7445569" y="4526719"/>
                </a:cubicBezTo>
                <a:cubicBezTo>
                  <a:pt x="7442148" y="4749905"/>
                  <a:pt x="7507522" y="4896349"/>
                  <a:pt x="7531468" y="5116854"/>
                </a:cubicBezTo>
                <a:cubicBezTo>
                  <a:pt x="7542490" y="5292454"/>
                  <a:pt x="7518165" y="5467049"/>
                  <a:pt x="7590760" y="5630249"/>
                </a:cubicBezTo>
                <a:cubicBezTo>
                  <a:pt x="7648913" y="5755916"/>
                  <a:pt x="7723029" y="5854440"/>
                  <a:pt x="7884185" y="5724081"/>
                </a:cubicBezTo>
                <a:cubicBezTo>
                  <a:pt x="7883045" y="5562555"/>
                  <a:pt x="8152523" y="5586684"/>
                  <a:pt x="8115655" y="5424488"/>
                </a:cubicBezTo>
                <a:cubicBezTo>
                  <a:pt x="8237281" y="5459341"/>
                  <a:pt x="8173428" y="5573280"/>
                  <a:pt x="8264267" y="5616845"/>
                </a:cubicBezTo>
                <a:cubicBezTo>
                  <a:pt x="8342565" y="5535411"/>
                  <a:pt x="8290493" y="5372882"/>
                  <a:pt x="8453928" y="5348754"/>
                </a:cubicBezTo>
                <a:cubicBezTo>
                  <a:pt x="8621165" y="5384611"/>
                  <a:pt x="8603300" y="5278045"/>
                  <a:pt x="8615844" y="5190580"/>
                </a:cubicBezTo>
                <a:cubicBezTo>
                  <a:pt x="8640930" y="4983479"/>
                  <a:pt x="8661074" y="4848093"/>
                  <a:pt x="8701363" y="4645684"/>
                </a:cubicBezTo>
                <a:cubicBezTo>
                  <a:pt x="8712764" y="4595082"/>
                  <a:pt x="8689960" y="4479468"/>
                  <a:pt x="8801704" y="4490862"/>
                </a:cubicBezTo>
                <a:cubicBezTo>
                  <a:pt x="8887983" y="4501920"/>
                  <a:pt x="8855296" y="4593407"/>
                  <a:pt x="8859097" y="4649036"/>
                </a:cubicBezTo>
                <a:cubicBezTo>
                  <a:pt x="8892544" y="4963372"/>
                  <a:pt x="8818808" y="4944941"/>
                  <a:pt x="8816528" y="5258608"/>
                </a:cubicBezTo>
                <a:cubicBezTo>
                  <a:pt x="8816147" y="5271006"/>
                  <a:pt x="8871260" y="5282066"/>
                  <a:pt x="8908507" y="5148354"/>
                </a:cubicBezTo>
                <a:cubicBezTo>
                  <a:pt x="8981484" y="4884620"/>
                  <a:pt x="9068522" y="4676850"/>
                  <a:pt x="9112612" y="4460032"/>
                </a:cubicBezTo>
                <a:cubicBezTo>
                  <a:pt x="9165063" y="4506612"/>
                  <a:pt x="9210294" y="4296495"/>
                  <a:pt x="9242220" y="4342071"/>
                </a:cubicBezTo>
                <a:cubicBezTo>
                  <a:pt x="9257044" y="4418812"/>
                  <a:pt x="9283648" y="4492872"/>
                  <a:pt x="9341422" y="4562911"/>
                </a:cubicBezTo>
                <a:cubicBezTo>
                  <a:pt x="9391213" y="4774703"/>
                  <a:pt x="9336860" y="4972085"/>
                  <a:pt x="9480152" y="5150031"/>
                </a:cubicBezTo>
                <a:cubicBezTo>
                  <a:pt x="9480152" y="5150031"/>
                  <a:pt x="9482432" y="5095407"/>
                  <a:pt x="9561110" y="4866524"/>
                </a:cubicBezTo>
                <a:cubicBezTo>
                  <a:pt x="9624583" y="4682212"/>
                  <a:pt x="9705921" y="4777385"/>
                  <a:pt x="9881520" y="4313922"/>
                </a:cubicBezTo>
                <a:cubicBezTo>
                  <a:pt x="9929790" y="4492202"/>
                  <a:pt x="9821466" y="4720414"/>
                  <a:pt x="10094366" y="4813241"/>
                </a:cubicBezTo>
                <a:cubicBezTo>
                  <a:pt x="10147197" y="4677855"/>
                  <a:pt x="10106528" y="4511974"/>
                  <a:pt x="10237276" y="4416132"/>
                </a:cubicBezTo>
                <a:cubicBezTo>
                  <a:pt x="10275285" y="4388317"/>
                  <a:pt x="10302651" y="4356481"/>
                  <a:pt x="10324315" y="4322299"/>
                </a:cubicBezTo>
                <a:cubicBezTo>
                  <a:pt x="10330777" y="4339726"/>
                  <a:pt x="10337619" y="4357821"/>
                  <a:pt x="10344080" y="4373907"/>
                </a:cubicBezTo>
                <a:cubicBezTo>
                  <a:pt x="10370306" y="4346763"/>
                  <a:pt x="10519678" y="3662796"/>
                  <a:pt x="10527280" y="3490211"/>
                </a:cubicBezTo>
                <a:cubicBezTo>
                  <a:pt x="10565288" y="3612863"/>
                  <a:pt x="10594174" y="3861183"/>
                  <a:pt x="10594174" y="3861183"/>
                </a:cubicBezTo>
                <a:cubicBezTo>
                  <a:pt x="10594174" y="3861183"/>
                  <a:pt x="10758371" y="3809910"/>
                  <a:pt x="11258180" y="1488576"/>
                </a:cubicBezTo>
                <a:cubicBezTo>
                  <a:pt x="11297708" y="1305268"/>
                  <a:pt x="11334195" y="675255"/>
                  <a:pt x="11362322" y="0"/>
                </a:cubicBez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defRPr/>
            </a:pPr>
            <a:endParaRPr lang="en-US">
              <a:solidFill>
                <a:prstClr val="black"/>
              </a:solidFill>
              <a:latin typeface="Calibri" panose="020F0502020204030204"/>
            </a:endParaRPr>
          </a:p>
        </p:txBody>
      </p:sp>
      <p:pic>
        <p:nvPicPr>
          <p:cNvPr id="4" name="Graphic 24" descr="Magnifying glass">
            <a:extLst>
              <a:ext uri="{FF2B5EF4-FFF2-40B4-BE49-F238E27FC236}">
                <a16:creationId xmlns:a16="http://schemas.microsoft.com/office/drawing/2014/main" id="{1FB3FD0E-BEE4-C454-E2B8-273CF22ECD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97131" y="1516067"/>
            <a:ext cx="1646683" cy="1646683"/>
          </a:xfrm>
          <a:prstGeom prst="rect">
            <a:avLst/>
          </a:prstGeom>
        </p:spPr>
      </p:pic>
      <p:sp>
        <p:nvSpPr>
          <p:cNvPr id="5" name="文本框 4">
            <a:extLst>
              <a:ext uri="{FF2B5EF4-FFF2-40B4-BE49-F238E27FC236}">
                <a16:creationId xmlns:a16="http://schemas.microsoft.com/office/drawing/2014/main" id="{AAEBB2E3-0B18-2317-7FE0-1DD2D94D9B31}"/>
              </a:ext>
            </a:extLst>
          </p:cNvPr>
          <p:cNvSpPr txBox="1"/>
          <p:nvPr/>
        </p:nvSpPr>
        <p:spPr>
          <a:xfrm>
            <a:off x="4286545" y="1957691"/>
            <a:ext cx="4082907" cy="2410114"/>
          </a:xfrm>
          <a:prstGeom prst="rect">
            <a:avLst/>
          </a:prstGeom>
        </p:spPr>
        <p:txBody>
          <a:bodyPr vert="horz" lIns="91440" tIns="45720" rIns="91440" bIns="45720" rtlCol="0" anchor="ctr">
            <a:normAutofit/>
          </a:bodyPr>
          <a:lstStyle>
            <a:defPPr>
              <a:defRPr lang="en-US"/>
            </a:defPPr>
            <a:lvl1pPr algn="ctr" defTabSz="914400">
              <a:lnSpc>
                <a:spcPct val="150000"/>
              </a:lnSpc>
              <a:spcBef>
                <a:spcPct val="0"/>
              </a:spcBef>
              <a:spcAft>
                <a:spcPts val="600"/>
              </a:spcAft>
              <a:defRPr kumimoji="1" sz="2800" b="1">
                <a:solidFill>
                  <a:srgbClr val="C00000"/>
                </a:solidFill>
                <a:latin typeface="Cambria" panose="02040503050406030204" pitchFamily="18" charset="0"/>
                <a:ea typeface="+mj-ea"/>
                <a:cs typeface="+mj-cs"/>
              </a:defRPr>
            </a:lvl1pPr>
          </a:lstStyle>
          <a:p>
            <a:r>
              <a:rPr lang="en-US" altLang="zh-CN" dirty="0"/>
              <a:t>Part 2: Background and Introduction</a:t>
            </a:r>
          </a:p>
        </p:txBody>
      </p:sp>
    </p:spTree>
    <p:extLst>
      <p:ext uri="{BB962C8B-B14F-4D97-AF65-F5344CB8AC3E}">
        <p14:creationId xmlns:p14="http://schemas.microsoft.com/office/powerpoint/2010/main" val="161307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91AA2CF-D753-9E1C-FDAE-FF23518AB658}"/>
              </a:ext>
            </a:extLst>
          </p:cNvPr>
          <p:cNvSpPr txBox="1"/>
          <p:nvPr/>
        </p:nvSpPr>
        <p:spPr>
          <a:xfrm>
            <a:off x="4204886" y="421268"/>
            <a:ext cx="4641402" cy="338554"/>
          </a:xfrm>
          <a:prstGeom prst="rect">
            <a:avLst/>
          </a:prstGeom>
          <a:noFill/>
        </p:spPr>
        <p:txBody>
          <a:bodyPr wrap="square" rtlCol="0">
            <a:spAutoFit/>
          </a:bodyPr>
          <a:lstStyle>
            <a:defPPr>
              <a:defRPr lang="en-US"/>
            </a:defPPr>
            <a:lvl1pPr>
              <a:defRPr sz="2400" b="1" i="1" kern="100">
                <a:solidFill>
                  <a:srgbClr val="002060"/>
                </a:solidFill>
                <a:latin typeface="Cambria" panose="02040503050406030204" pitchFamily="18" charset="0"/>
                <a:ea typeface="Arial Unicode MS" panose="020B0604020202020204" pitchFamily="34" charset="-128"/>
                <a:cs typeface="Calibri" panose="020F0502020204030204" pitchFamily="34" charset="0"/>
              </a:defRPr>
            </a:lvl1pPr>
          </a:lstStyle>
          <a:p>
            <a:r>
              <a:rPr lang="en-US" altLang="zh-CN" sz="1600" dirty="0">
                <a:solidFill>
                  <a:schemeClr val="tx1"/>
                </a:solidFill>
              </a:rPr>
              <a:t>The Colloids in Water and Wastewater treatment</a:t>
            </a:r>
          </a:p>
        </p:txBody>
      </p:sp>
      <p:pic>
        <p:nvPicPr>
          <p:cNvPr id="5" name="Picture 4" descr="Piping and tanks of an industrial factory">
            <a:extLst>
              <a:ext uri="{FF2B5EF4-FFF2-40B4-BE49-F238E27FC236}">
                <a16:creationId xmlns:a16="http://schemas.microsoft.com/office/drawing/2014/main" id="{95DDF872-F272-AF1D-C3C2-9F99313D5F64}"/>
              </a:ext>
            </a:extLst>
          </p:cNvPr>
          <p:cNvPicPr>
            <a:picLocks noChangeAspect="1"/>
          </p:cNvPicPr>
          <p:nvPr/>
        </p:nvPicPr>
        <p:blipFill rotWithShape="1">
          <a:blip r:embed="rId2"/>
          <a:srcRect l="21565" r="36185"/>
          <a:stretch/>
        </p:blipFill>
        <p:spPr>
          <a:xfrm>
            <a:off x="22" y="10"/>
            <a:ext cx="3863363"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78774" y="871146"/>
            <a:ext cx="552705"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文本框 2">
            <a:extLst>
              <a:ext uri="{FF2B5EF4-FFF2-40B4-BE49-F238E27FC236}">
                <a16:creationId xmlns:a16="http://schemas.microsoft.com/office/drawing/2014/main" id="{4DFB7809-7738-2998-885E-C70B75A8A373}"/>
              </a:ext>
            </a:extLst>
          </p:cNvPr>
          <p:cNvSpPr txBox="1"/>
          <p:nvPr/>
        </p:nvSpPr>
        <p:spPr>
          <a:xfrm>
            <a:off x="4204887" y="1281796"/>
            <a:ext cx="4641403" cy="5178790"/>
          </a:xfrm>
          <a:prstGeom prst="rect">
            <a:avLst/>
          </a:prstGeom>
          <a:noFill/>
        </p:spPr>
        <p:txBody>
          <a:bodyPr wrap="square">
            <a:spAutoFit/>
          </a:bodyPr>
          <a:lstStyle>
            <a:defPPr>
              <a:defRPr lang="en-US"/>
            </a:defPPr>
            <a:lvl1pPr marL="342891" indent="-342891" algn="just">
              <a:lnSpc>
                <a:spcPts val="2500"/>
              </a:lnSpc>
              <a:spcBef>
                <a:spcPts val="600"/>
              </a:spcBef>
              <a:buFont typeface="Wingdings" pitchFamily="2" charset="2"/>
              <a:buChar char="•"/>
              <a:defRPr sz="1900" kern="100">
                <a:solidFill>
                  <a:srgbClr val="002060"/>
                </a:solidFill>
                <a:latin typeface="Cambria" panose="02040503050406030204" pitchFamily="18" charset="0"/>
                <a:ea typeface="Arial Unicode MS" panose="020B0604020202020204" pitchFamily="34" charset="-128"/>
                <a:cs typeface="Calibri" panose="020F0502020204030204" pitchFamily="34" charset="0"/>
              </a:defRPr>
            </a:lvl1pPr>
          </a:lstStyle>
          <a:p>
            <a:pPr>
              <a:lnSpc>
                <a:spcPts val="2000"/>
              </a:lnSpc>
            </a:pPr>
            <a:r>
              <a:rPr lang="en-US" altLang="zh-CN" sz="1600" dirty="0">
                <a:solidFill>
                  <a:schemeClr val="tx1"/>
                </a:solidFill>
              </a:rPr>
              <a:t>Colloids are the most challenging suspended solids to remove in water and wastewater treatment.</a:t>
            </a:r>
          </a:p>
          <a:p>
            <a:pPr>
              <a:lnSpc>
                <a:spcPts val="2000"/>
              </a:lnSpc>
            </a:pPr>
            <a:r>
              <a:rPr lang="en-US" altLang="zh-CN" sz="1600" dirty="0">
                <a:solidFill>
                  <a:schemeClr val="tx1"/>
                </a:solidFill>
              </a:rPr>
              <a:t>Colloids can easily escape both sedimentation and filtration due to their small size.</a:t>
            </a:r>
          </a:p>
          <a:p>
            <a:pPr>
              <a:lnSpc>
                <a:spcPts val="2000"/>
              </a:lnSpc>
            </a:pPr>
            <a:r>
              <a:rPr lang="en-US" altLang="zh-CN" sz="1600" dirty="0">
                <a:solidFill>
                  <a:schemeClr val="tx1"/>
                </a:solidFill>
              </a:rPr>
              <a:t>Some examples of colloids in water and wastewater spent protein and emulsions from domestic waters, bacterial cells, algae, industrial waste colloids, silts, clays, and organic matter from soil washing.</a:t>
            </a:r>
          </a:p>
          <a:p>
            <a:pPr>
              <a:lnSpc>
                <a:spcPts val="2000"/>
              </a:lnSpc>
            </a:pPr>
            <a:r>
              <a:rPr lang="en-US" altLang="zh-CN" sz="1600" dirty="0">
                <a:solidFill>
                  <a:schemeClr val="tx1"/>
                </a:solidFill>
              </a:rPr>
              <a:t>The primary method for effectively removing colloids is to reduce their zeta potential. Once the charge of colloids is reduced or eliminated, the repulsive force will also disappear. Then, in the flocculation basin, the liquid is gently agitated to cause numerous colloid collisions, forming microflocs and subsequently, visible floc particles. These particles can be readily settled or filtered.</a:t>
            </a:r>
          </a:p>
        </p:txBody>
      </p:sp>
    </p:spTree>
    <p:extLst>
      <p:ext uri="{BB962C8B-B14F-4D97-AF65-F5344CB8AC3E}">
        <p14:creationId xmlns:p14="http://schemas.microsoft.com/office/powerpoint/2010/main" val="2902145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文本框 1">
            <a:extLst>
              <a:ext uri="{FF2B5EF4-FFF2-40B4-BE49-F238E27FC236}">
                <a16:creationId xmlns:a16="http://schemas.microsoft.com/office/drawing/2014/main" id="{AF81E1EC-D068-A16E-0CC3-897752A35AE4}"/>
              </a:ext>
            </a:extLst>
          </p:cNvPr>
          <p:cNvSpPr txBox="1"/>
          <p:nvPr/>
        </p:nvSpPr>
        <p:spPr>
          <a:xfrm>
            <a:off x="4235670" y="512683"/>
            <a:ext cx="4555991" cy="461665"/>
          </a:xfrm>
          <a:prstGeom prst="rect">
            <a:avLst/>
          </a:prstGeom>
          <a:noFill/>
        </p:spPr>
        <p:txBody>
          <a:bodyPr wrap="none" rtlCol="0">
            <a:spAutoFit/>
          </a:bodyPr>
          <a:lstStyle>
            <a:defPPr>
              <a:defRPr lang="en-US"/>
            </a:defPPr>
            <a:lvl1pPr>
              <a:defRPr sz="2400" b="1" i="1" kern="100">
                <a:solidFill>
                  <a:srgbClr val="002060"/>
                </a:solidFill>
                <a:latin typeface="Cambria" panose="02040503050406030204" pitchFamily="18" charset="0"/>
                <a:ea typeface="Arial Unicode MS" panose="020B0604020202020204" pitchFamily="34" charset="-128"/>
                <a:cs typeface="Calibri" panose="020F0502020204030204" pitchFamily="34" charset="0"/>
              </a:defRPr>
            </a:lvl1pPr>
          </a:lstStyle>
          <a:p>
            <a:r>
              <a:rPr lang="en-US" altLang="zh-CN" dirty="0"/>
              <a:t>What controls colloid behavior?</a:t>
            </a:r>
          </a:p>
        </p:txBody>
      </p:sp>
      <p:pic>
        <p:nvPicPr>
          <p:cNvPr id="7" name="图片 6" descr="图片包含 图示&#10;&#10;描述已自动生成">
            <a:extLst>
              <a:ext uri="{FF2B5EF4-FFF2-40B4-BE49-F238E27FC236}">
                <a16:creationId xmlns:a16="http://schemas.microsoft.com/office/drawing/2014/main" id="{A3E8E631-DF8E-C1CE-2C58-3FEAE06B1C63}"/>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82599" y="2557615"/>
            <a:ext cx="3232150" cy="3005899"/>
          </a:xfrm>
          <a:prstGeom prst="rect">
            <a:avLst/>
          </a:prstGeom>
        </p:spPr>
      </p:pic>
      <p:sp>
        <p:nvSpPr>
          <p:cNvPr id="4" name="文本框 3">
            <a:extLst>
              <a:ext uri="{FF2B5EF4-FFF2-40B4-BE49-F238E27FC236}">
                <a16:creationId xmlns:a16="http://schemas.microsoft.com/office/drawing/2014/main" id="{378AD0A4-1653-FBFB-87D4-416A3773AB36}"/>
              </a:ext>
            </a:extLst>
          </p:cNvPr>
          <p:cNvSpPr txBox="1"/>
          <p:nvPr/>
        </p:nvSpPr>
        <p:spPr>
          <a:xfrm>
            <a:off x="4420928" y="1351945"/>
            <a:ext cx="4370733" cy="3216265"/>
          </a:xfrm>
          <a:prstGeom prst="rect">
            <a:avLst/>
          </a:prstGeom>
          <a:noFill/>
        </p:spPr>
        <p:txBody>
          <a:bodyPr wrap="square">
            <a:spAutoFit/>
          </a:bodyPr>
          <a:lstStyle>
            <a:defPPr>
              <a:defRPr lang="en-US"/>
            </a:defPPr>
            <a:lvl1pPr marL="342891" indent="-342891" algn="just">
              <a:lnSpc>
                <a:spcPts val="2000"/>
              </a:lnSpc>
              <a:spcBef>
                <a:spcPts val="600"/>
              </a:spcBef>
              <a:buFont typeface="Wingdings" pitchFamily="2" charset="2"/>
              <a:buChar char="•"/>
              <a:defRPr sz="1600" kern="100">
                <a:solidFill>
                  <a:srgbClr val="002060"/>
                </a:solidFill>
                <a:latin typeface="Cambria" panose="02040503050406030204" pitchFamily="18" charset="0"/>
                <a:ea typeface="Arial Unicode MS" panose="020B0604020202020204" pitchFamily="34" charset="-128"/>
                <a:cs typeface="Calibri" panose="020F0502020204030204" pitchFamily="34" charset="0"/>
              </a:defRPr>
            </a:lvl1pPr>
          </a:lstStyle>
          <a:p>
            <a:pPr>
              <a:lnSpc>
                <a:spcPct val="100000"/>
              </a:lnSpc>
            </a:pPr>
            <a:r>
              <a:rPr lang="en-US" altLang="zh-CN" sz="1800" dirty="0"/>
              <a:t>The interaction of particles is an important element in determining the characteristics of colloidal suspensions.</a:t>
            </a:r>
          </a:p>
          <a:p>
            <a:pPr>
              <a:lnSpc>
                <a:spcPct val="100000"/>
              </a:lnSpc>
            </a:pPr>
            <a:r>
              <a:rPr lang="en-US" altLang="zh-CN" sz="1800" dirty="0"/>
              <a:t>Electrokinetic is one of the most significant forces that generates the charge usually found on liquid’s surface particles. If the surface charge is relatively high, the adjacent colloids will repel each other’s and tend to remain separate, and their settling rate will be in inches per hours or per day.</a:t>
            </a:r>
          </a:p>
        </p:txBody>
      </p:sp>
      <p:sp>
        <p:nvSpPr>
          <p:cNvPr id="8" name="文本框 7">
            <a:extLst>
              <a:ext uri="{FF2B5EF4-FFF2-40B4-BE49-F238E27FC236}">
                <a16:creationId xmlns:a16="http://schemas.microsoft.com/office/drawing/2014/main" id="{34603A52-C3EF-2BD5-2BED-5B107E1169A4}"/>
              </a:ext>
            </a:extLst>
          </p:cNvPr>
          <p:cNvSpPr txBox="1"/>
          <p:nvPr/>
        </p:nvSpPr>
        <p:spPr>
          <a:xfrm>
            <a:off x="482599" y="5797887"/>
            <a:ext cx="3232150" cy="300589"/>
          </a:xfrm>
          <a:prstGeom prst="rect">
            <a:avLst/>
          </a:prstGeom>
          <a:noFill/>
          <a:ln>
            <a:noFill/>
          </a:ln>
        </p:spPr>
        <p:txBody>
          <a:bodyPr wrap="square" rtlCol="0">
            <a:noAutofit/>
          </a:bodyPr>
          <a:lstStyle/>
          <a:p>
            <a:pPr algn="ctr">
              <a:spcAft>
                <a:spcPts val="600"/>
              </a:spcAft>
            </a:pPr>
            <a:r>
              <a:rPr kumimoji="1" lang="en-US" altLang="zh-CN" sz="900" dirty="0">
                <a:solidFill>
                  <a:srgbClr val="002060"/>
                </a:solidFill>
              </a:rPr>
              <a:t>https://</a:t>
            </a:r>
            <a:r>
              <a:rPr kumimoji="1" lang="en-US" altLang="zh-CN" sz="900" dirty="0" err="1">
                <a:solidFill>
                  <a:srgbClr val="002060"/>
                </a:solidFill>
              </a:rPr>
              <a:t>pubs.acs.org</a:t>
            </a:r>
            <a:r>
              <a:rPr kumimoji="1" lang="en-US" altLang="zh-CN" sz="900" dirty="0">
                <a:solidFill>
                  <a:srgbClr val="002060"/>
                </a:solidFill>
              </a:rPr>
              <a:t>/</a:t>
            </a:r>
            <a:r>
              <a:rPr kumimoji="1" lang="en-US" altLang="zh-CN" sz="900" dirty="0" err="1">
                <a:solidFill>
                  <a:srgbClr val="002060"/>
                </a:solidFill>
              </a:rPr>
              <a:t>cms</a:t>
            </a:r>
            <a:r>
              <a:rPr kumimoji="1" lang="en-US" altLang="zh-CN" sz="900" dirty="0">
                <a:solidFill>
                  <a:srgbClr val="002060"/>
                </a:solidFill>
              </a:rPr>
              <a:t>/10.1021/jz4000609/asset/images/large/jz-2013-000609_0005.jpeg</a:t>
            </a:r>
            <a:endParaRPr kumimoji="1" lang="zh-CN" altLang="en-US" sz="900" dirty="0">
              <a:solidFill>
                <a:srgbClr val="002060"/>
              </a:solidFill>
            </a:endParaRPr>
          </a:p>
        </p:txBody>
      </p:sp>
    </p:spTree>
    <p:extLst>
      <p:ext uri="{BB962C8B-B14F-4D97-AF65-F5344CB8AC3E}">
        <p14:creationId xmlns:p14="http://schemas.microsoft.com/office/powerpoint/2010/main" val="2419040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40000"/>
                <a:lumOff val="60000"/>
                <a:alpha val="31151"/>
              </a:schemeClr>
            </a:gs>
            <a:gs pos="7000">
              <a:schemeClr val="accent5">
                <a:lumMod val="95000"/>
                <a:lumOff val="5000"/>
              </a:schemeClr>
            </a:gs>
            <a:gs pos="80000">
              <a:schemeClr val="accent5">
                <a:alpha val="13000"/>
                <a:lumMod val="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4709EA0B-343F-781C-7F79-3232114D8658}"/>
              </a:ext>
            </a:extLst>
          </p:cNvPr>
          <p:cNvSpPr txBox="1"/>
          <p:nvPr/>
        </p:nvSpPr>
        <p:spPr>
          <a:xfrm>
            <a:off x="272005" y="5763549"/>
            <a:ext cx="8599989" cy="785280"/>
          </a:xfrm>
          <a:prstGeom prst="rect">
            <a:avLst/>
          </a:prstGeom>
          <a:noFill/>
        </p:spPr>
        <p:txBody>
          <a:bodyPr wrap="square">
            <a:spAutoFit/>
          </a:bodyPr>
          <a:lstStyle>
            <a:defPPr>
              <a:defRPr lang="en-US"/>
            </a:defPPr>
            <a:lvl1pPr marL="342891" indent="-342891" algn="just">
              <a:lnSpc>
                <a:spcPts val="2300"/>
              </a:lnSpc>
              <a:spcBef>
                <a:spcPts val="600"/>
              </a:spcBef>
              <a:buFont typeface="Wingdings" pitchFamily="2" charset="2"/>
              <a:buChar char="•"/>
              <a:defRPr sz="1650" kern="100">
                <a:latin typeface="Cambria" panose="02040503050406030204" pitchFamily="18" charset="0"/>
                <a:ea typeface="Arial Unicode MS" panose="020B0604020202020204" pitchFamily="34" charset="-128"/>
                <a:cs typeface="Calibri" panose="020F0502020204030204" pitchFamily="34" charset="0"/>
              </a:defRPr>
            </a:lvl1pPr>
          </a:lstStyle>
          <a:p>
            <a:pPr marL="0" indent="0">
              <a:lnSpc>
                <a:spcPct val="150000"/>
              </a:lnSpc>
              <a:buNone/>
            </a:pPr>
            <a:r>
              <a:rPr lang="en-US" altLang="zh-CN" sz="1600" dirty="0"/>
              <a:t>Zeta potential is an electrokinetic potential at the shear plane (the boundary between the compact layer and the diffuse layer) near a solid-liquid interface where the liquid velocity is zero.</a:t>
            </a:r>
            <a:endParaRPr lang="zh-CN" altLang="en-US" sz="1600" dirty="0"/>
          </a:p>
        </p:txBody>
      </p:sp>
      <p:sp>
        <p:nvSpPr>
          <p:cNvPr id="7" name="文本框 6">
            <a:extLst>
              <a:ext uri="{FF2B5EF4-FFF2-40B4-BE49-F238E27FC236}">
                <a16:creationId xmlns:a16="http://schemas.microsoft.com/office/drawing/2014/main" id="{B0CFF234-73E0-3DBF-346D-F506AA75C1A3}"/>
              </a:ext>
            </a:extLst>
          </p:cNvPr>
          <p:cNvSpPr txBox="1"/>
          <p:nvPr/>
        </p:nvSpPr>
        <p:spPr>
          <a:xfrm>
            <a:off x="2888236" y="5192494"/>
            <a:ext cx="3367525" cy="461665"/>
          </a:xfrm>
          <a:prstGeom prst="rect">
            <a:avLst/>
          </a:prstGeom>
          <a:noFill/>
        </p:spPr>
        <p:txBody>
          <a:bodyPr wrap="square" rtlCol="0">
            <a:spAutoFit/>
          </a:bodyPr>
          <a:lstStyle>
            <a:defPPr>
              <a:defRPr lang="en-US"/>
            </a:defPPr>
            <a:lvl1pPr>
              <a:defRPr sz="2400" b="1" i="1" kern="100">
                <a:latin typeface="Cambria" panose="02040503050406030204" pitchFamily="18" charset="0"/>
                <a:ea typeface="Arial Unicode MS" panose="020B0604020202020204" pitchFamily="34" charset="-128"/>
                <a:cs typeface="Calibri" panose="020F0502020204030204" pitchFamily="34" charset="0"/>
              </a:defRPr>
            </a:lvl1pPr>
          </a:lstStyle>
          <a:p>
            <a:r>
              <a:rPr lang="en-US" altLang="zh-CN" dirty="0"/>
              <a:t>What is Zeta Potential?</a:t>
            </a:r>
            <a:endParaRPr lang="zh-CN" altLang="en-US" dirty="0"/>
          </a:p>
        </p:txBody>
      </p:sp>
      <p:pic>
        <p:nvPicPr>
          <p:cNvPr id="2" name="图片 1">
            <a:extLst>
              <a:ext uri="{FF2B5EF4-FFF2-40B4-BE49-F238E27FC236}">
                <a16:creationId xmlns:a16="http://schemas.microsoft.com/office/drawing/2014/main" id="{106A3B58-36D8-0D6E-9045-BCAAA15AED00}"/>
              </a:ext>
            </a:extLst>
          </p:cNvPr>
          <p:cNvPicPr>
            <a:picLocks noChangeAspect="1"/>
          </p:cNvPicPr>
          <p:nvPr/>
        </p:nvPicPr>
        <p:blipFill>
          <a:blip r:embed="rId2"/>
          <a:stretch>
            <a:fillRect/>
          </a:stretch>
        </p:blipFill>
        <p:spPr>
          <a:xfrm>
            <a:off x="1787018" y="143046"/>
            <a:ext cx="5569964" cy="4676449"/>
          </a:xfrm>
          <a:prstGeom prst="rect">
            <a:avLst/>
          </a:prstGeom>
        </p:spPr>
      </p:pic>
      <p:sp>
        <p:nvSpPr>
          <p:cNvPr id="4" name="文本框 3">
            <a:extLst>
              <a:ext uri="{FF2B5EF4-FFF2-40B4-BE49-F238E27FC236}">
                <a16:creationId xmlns:a16="http://schemas.microsoft.com/office/drawing/2014/main" id="{FE6626DA-A2F5-0D11-D844-9D6235F14025}"/>
              </a:ext>
            </a:extLst>
          </p:cNvPr>
          <p:cNvSpPr txBox="1"/>
          <p:nvPr/>
        </p:nvSpPr>
        <p:spPr>
          <a:xfrm>
            <a:off x="1787018" y="4846825"/>
            <a:ext cx="4572000" cy="246221"/>
          </a:xfrm>
          <a:prstGeom prst="rect">
            <a:avLst/>
          </a:prstGeom>
          <a:noFill/>
        </p:spPr>
        <p:txBody>
          <a:bodyPr wrap="square">
            <a:spAutoFit/>
          </a:bodyPr>
          <a:lstStyle/>
          <a:p>
            <a:r>
              <a:rPr lang="zh-CN" altLang="en-US" sz="1000" dirty="0"/>
              <a:t>https://en.wikipedia.org/wiki/Zeta_potential</a:t>
            </a:r>
          </a:p>
        </p:txBody>
      </p:sp>
    </p:spTree>
    <p:extLst>
      <p:ext uri="{BB962C8B-B14F-4D97-AF65-F5344CB8AC3E}">
        <p14:creationId xmlns:p14="http://schemas.microsoft.com/office/powerpoint/2010/main" val="2739636845"/>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2787</TotalTime>
  <Words>7345</Words>
  <Application>Microsoft Office PowerPoint</Application>
  <PresentationFormat>On-screen Show (4:3)</PresentationFormat>
  <Paragraphs>286</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DengXian</vt:lpstr>
      <vt:lpstr>DengXian</vt:lpstr>
      <vt:lpstr>等线 Light</vt:lpstr>
      <vt:lpstr>Arial</vt:lpstr>
      <vt:lpstr>Arial Unicode MS</vt:lpstr>
      <vt:lpstr>Calibri</vt:lpstr>
      <vt:lpstr>Calibri Light</vt:lpstr>
      <vt:lpstr>Cambria</vt:lpstr>
      <vt:lpstr>Chalkboard SE</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Keyuan Li</dc:creator>
  <cp:lastModifiedBy>Salina Palacios</cp:lastModifiedBy>
  <cp:revision>272</cp:revision>
  <dcterms:created xsi:type="dcterms:W3CDTF">2023-07-27T22:52:35Z</dcterms:created>
  <dcterms:modified xsi:type="dcterms:W3CDTF">2024-01-09T03:24:51Z</dcterms:modified>
</cp:coreProperties>
</file>