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389"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318921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c57b65767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5c57b65767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c57b65767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5c57b65767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5c57b65767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5c57b65767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ca7ade75d8fbf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ca7ade75d8fbff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a7ade75d8fbff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a7ade75d8fbff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a7ade75d8fbff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ca7ade75d8fbff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a7ade75d8fbff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a7ade75d8fbff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7d4efb08e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7d4efb08e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60a782493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60a782493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60a7824931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60a7824931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5c57b6576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5c57b6576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60a7824931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60a7824931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746f0c6ff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746f0c6ff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746f0c6ff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746f0c6ff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5c57b65767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5c57b65767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5c57b65767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5c57b65767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5c57b65767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5c57b65767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5c57b65767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5c57b65767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75b5ff82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75b5ff82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5c57b65767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5c57b65767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c57b6576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5c57b6576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c57b65767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5c57b65767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5c57b65767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5c57b65767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5c57b65767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5c57b65767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5c57b6576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5c57b6576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c57b65767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5c57b65767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21900" y="1305328"/>
            <a:ext cx="8222100" cy="1639200"/>
          </a:xfrm>
          <a:prstGeom prst="rect">
            <a:avLst/>
          </a:prstGeom>
        </p:spPr>
        <p:txBody>
          <a:bodyPr spcFirstLastPara="1" wrap="square" lIns="91425" tIns="91425" rIns="91425" bIns="91425" anchor="b" anchorCtr="0">
            <a:normAutofit/>
          </a:bodyPr>
          <a:lstStyle/>
          <a:p>
            <a:pPr marL="0" lvl="0" indent="0" algn="ctr" rtl="0">
              <a:lnSpc>
                <a:spcPct val="100000"/>
              </a:lnSpc>
              <a:spcBef>
                <a:spcPts val="0"/>
              </a:spcBef>
              <a:spcAft>
                <a:spcPts val="0"/>
              </a:spcAft>
              <a:buNone/>
            </a:pPr>
            <a:r>
              <a:rPr lang="en" sz="2400" b="1" u="sng">
                <a:latin typeface="Bitter"/>
                <a:ea typeface="Bitter"/>
                <a:cs typeface="Bitter"/>
                <a:sym typeface="Bitter"/>
              </a:rPr>
              <a:t>Microplastics Removal Strategies in Drinking Water  and Wastewater Treatment Plants</a:t>
            </a:r>
            <a:endParaRPr sz="2400" b="1" u="sng" dirty="0">
              <a:latin typeface="Bitter"/>
              <a:ea typeface="Bitter"/>
              <a:cs typeface="Bitter"/>
              <a:sym typeface="Bitter"/>
            </a:endParaRPr>
          </a:p>
        </p:txBody>
      </p:sp>
      <p:sp>
        <p:nvSpPr>
          <p:cNvPr id="86" name="Google Shape;86;p13"/>
          <p:cNvSpPr txBox="1">
            <a:spLocks noGrp="1"/>
          </p:cNvSpPr>
          <p:nvPr>
            <p:ph type="subTitle" idx="1"/>
          </p:nvPr>
        </p:nvSpPr>
        <p:spPr>
          <a:xfrm>
            <a:off x="521900" y="2901733"/>
            <a:ext cx="8222100" cy="735900"/>
          </a:xfrm>
          <a:prstGeom prst="rect">
            <a:avLst/>
          </a:prstGeom>
        </p:spPr>
        <p:txBody>
          <a:bodyPr spcFirstLastPara="1" wrap="square" lIns="91425" tIns="91425" rIns="91425" bIns="91425" anchor="t" anchorCtr="0">
            <a:normAutofit fontScale="85000" lnSpcReduction="20000"/>
          </a:bodyPr>
          <a:lstStyle/>
          <a:p>
            <a:pPr marL="0" lvl="0" indent="0" algn="l" rtl="0">
              <a:lnSpc>
                <a:spcPct val="100000"/>
              </a:lnSpc>
              <a:spcBef>
                <a:spcPts val="0"/>
              </a:spcBef>
              <a:spcAft>
                <a:spcPts val="0"/>
              </a:spcAft>
              <a:buSzPct val="61948"/>
              <a:buNone/>
            </a:pPr>
            <a:r>
              <a:rPr lang="en" sz="1642">
                <a:latin typeface="Bitter"/>
                <a:ea typeface="Bitter"/>
                <a:cs typeface="Bitter"/>
                <a:sym typeface="Bitter"/>
              </a:rPr>
              <a:t>                      </a:t>
            </a:r>
            <a:r>
              <a:rPr lang="en" sz="2103">
                <a:latin typeface="Bitter"/>
                <a:ea typeface="Bitter"/>
                <a:cs typeface="Bitter"/>
                <a:sym typeface="Bitter"/>
              </a:rPr>
              <a:t>  Student Investigators: Summer Siddiqui, and Sofia Radulovic</a:t>
            </a:r>
            <a:endParaRPr sz="2103">
              <a:latin typeface="Bitter"/>
              <a:ea typeface="Bitter"/>
              <a:cs typeface="Bitter"/>
              <a:sym typeface="Bitter"/>
            </a:endParaRPr>
          </a:p>
          <a:p>
            <a:pPr marL="0" lvl="0" indent="0" algn="l" rtl="0">
              <a:lnSpc>
                <a:spcPct val="100000"/>
              </a:lnSpc>
              <a:spcBef>
                <a:spcPts val="0"/>
              </a:spcBef>
              <a:spcAft>
                <a:spcPts val="0"/>
              </a:spcAft>
              <a:buSzPct val="61948"/>
              <a:buNone/>
            </a:pPr>
            <a:endParaRPr sz="1642">
              <a:latin typeface="Bitter"/>
              <a:ea typeface="Bitter"/>
              <a:cs typeface="Bitter"/>
              <a:sym typeface="Bitter"/>
            </a:endParaRPr>
          </a:p>
          <a:p>
            <a:pPr marL="0" lvl="0" indent="0" algn="l" rtl="0">
              <a:lnSpc>
                <a:spcPct val="100000"/>
              </a:lnSpc>
              <a:spcBef>
                <a:spcPts val="0"/>
              </a:spcBef>
              <a:spcAft>
                <a:spcPts val="0"/>
              </a:spcAft>
              <a:buSzPct val="65964"/>
              <a:buNone/>
            </a:pPr>
            <a:r>
              <a:rPr lang="en" sz="1542">
                <a:latin typeface="Bitter"/>
                <a:ea typeface="Bitter"/>
                <a:cs typeface="Bitter"/>
                <a:sym typeface="Bitter"/>
              </a:rPr>
              <a:t>                                                          Faculty Supervisor: Professor Massoud Pirbazari</a:t>
            </a:r>
            <a:endParaRPr sz="1542">
              <a:latin typeface="Bitter"/>
              <a:ea typeface="Bitter"/>
              <a:cs typeface="Bitter"/>
              <a:sym typeface="Bitter"/>
            </a:endParaRPr>
          </a:p>
        </p:txBody>
      </p:sp>
      <p:pic>
        <p:nvPicPr>
          <p:cNvPr id="87" name="Google Shape;87;p13"/>
          <p:cNvPicPr preferRelativeResize="0"/>
          <p:nvPr/>
        </p:nvPicPr>
        <p:blipFill>
          <a:blip r:embed="rId3">
            <a:alphaModFix/>
          </a:blip>
          <a:stretch>
            <a:fillRect/>
          </a:stretch>
        </p:blipFill>
        <p:spPr>
          <a:xfrm rot="10800000">
            <a:off x="0" y="3552813"/>
            <a:ext cx="2362200" cy="1590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2"/>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182" name="Google Shape;182;p22"/>
          <p:cNvSpPr txBox="1">
            <a:spLocks noGrp="1"/>
          </p:cNvSpPr>
          <p:nvPr>
            <p:ph type="body" idx="1"/>
          </p:nvPr>
        </p:nvSpPr>
        <p:spPr>
          <a:xfrm>
            <a:off x="450775" y="1163525"/>
            <a:ext cx="8001000" cy="3481800"/>
          </a:xfrm>
          <a:prstGeom prst="rect">
            <a:avLst/>
          </a:prstGeom>
        </p:spPr>
        <p:txBody>
          <a:bodyPr spcFirstLastPara="1" wrap="square" lIns="91425" tIns="91425" rIns="91425" bIns="91425" anchor="ctr" anchorCtr="0">
            <a:noAutofit/>
          </a:bodyPr>
          <a:lstStyle/>
          <a:p>
            <a:pPr marL="457200" lvl="0" indent="-330200" algn="just" rtl="0">
              <a:lnSpc>
                <a:spcPct val="200000"/>
              </a:lnSpc>
              <a:spcBef>
                <a:spcPts val="0"/>
              </a:spcBef>
              <a:spcAft>
                <a:spcPts val="0"/>
              </a:spcAft>
              <a:buClr>
                <a:srgbClr val="000000"/>
              </a:buClr>
              <a:buSzPts val="1600"/>
              <a:buFont typeface="Bitter"/>
              <a:buChar char="●"/>
            </a:pPr>
            <a:r>
              <a:rPr lang="en" sz="1700">
                <a:solidFill>
                  <a:srgbClr val="000000"/>
                </a:solidFill>
                <a:latin typeface="Bitter"/>
                <a:ea typeface="Bitter"/>
                <a:cs typeface="Bitter"/>
                <a:sym typeface="Bitter"/>
              </a:rPr>
              <a:t>Using a titanium dioxide membrane under UV light is effective in breaking down microplastics, such as polystyrene and polyethylene. Some benefits are that the primary product is carbon dioxide, the method is not expensive, and it includes no hazardous or toxic chemicals. However, limitations are that it only occurs under UV light, meaning it does not occur in water.  </a:t>
            </a:r>
            <a:endParaRPr sz="1600">
              <a:latin typeface="Bitter"/>
              <a:ea typeface="Bitter"/>
              <a:cs typeface="Bitter"/>
              <a:sym typeface="Bitter"/>
            </a:endParaRPr>
          </a:p>
        </p:txBody>
      </p:sp>
      <p:pic>
        <p:nvPicPr>
          <p:cNvPr id="183" name="Google Shape;183;p22"/>
          <p:cNvPicPr preferRelativeResize="0"/>
          <p:nvPr/>
        </p:nvPicPr>
        <p:blipFill>
          <a:blip r:embed="rId4">
            <a:alphaModFix/>
          </a:blip>
          <a:stretch>
            <a:fillRect/>
          </a:stretch>
        </p:blipFill>
        <p:spPr>
          <a:xfrm>
            <a:off x="0" y="0"/>
            <a:ext cx="9144001" cy="247825"/>
          </a:xfrm>
          <a:prstGeom prst="rect">
            <a:avLst/>
          </a:prstGeom>
          <a:noFill/>
          <a:ln>
            <a:noFill/>
          </a:ln>
        </p:spPr>
      </p:pic>
      <p:pic>
        <p:nvPicPr>
          <p:cNvPr id="184" name="Google Shape;184;p22"/>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185" name="Google Shape;185;p22"/>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186" name="Google Shape;186;p22"/>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UV Photocatalysis</a:t>
            </a:r>
            <a:endParaRPr b="1">
              <a:latin typeface="Bitter"/>
              <a:ea typeface="Bitter"/>
              <a:cs typeface="Bitter"/>
              <a:sym typeface="Bitter"/>
            </a:endParaRPr>
          </a:p>
        </p:txBody>
      </p:sp>
      <p:sp>
        <p:nvSpPr>
          <p:cNvPr id="187" name="Google Shape;187;p22"/>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10</a:t>
            </a:r>
            <a:endParaRPr sz="1600">
              <a:solidFill>
                <a:schemeClr val="lt1"/>
              </a:solidFill>
              <a:latin typeface="Bitter"/>
              <a:ea typeface="Bitter"/>
              <a:cs typeface="Bitter"/>
              <a:sym typeface="Bit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3"/>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193" name="Google Shape;193;p23"/>
          <p:cNvSpPr txBox="1">
            <a:spLocks noGrp="1"/>
          </p:cNvSpPr>
          <p:nvPr>
            <p:ph type="body" idx="1"/>
          </p:nvPr>
        </p:nvSpPr>
        <p:spPr>
          <a:xfrm>
            <a:off x="450775" y="1163525"/>
            <a:ext cx="7923900" cy="3481800"/>
          </a:xfrm>
          <a:prstGeom prst="rect">
            <a:avLst/>
          </a:prstGeom>
        </p:spPr>
        <p:txBody>
          <a:bodyPr spcFirstLastPara="1" wrap="square" lIns="91425" tIns="91425" rIns="91425" bIns="91425" anchor="ctr" anchorCtr="0">
            <a:noAutofit/>
          </a:bodyPr>
          <a:lstStyle/>
          <a:p>
            <a:pPr marL="457200" lvl="0" indent="-330200" algn="just" rtl="0">
              <a:lnSpc>
                <a:spcPct val="200000"/>
              </a:lnSpc>
              <a:spcBef>
                <a:spcPts val="0"/>
              </a:spcBef>
              <a:spcAft>
                <a:spcPts val="0"/>
              </a:spcAft>
              <a:buClr>
                <a:srgbClr val="000000"/>
              </a:buClr>
              <a:buSzPts val="1600"/>
              <a:buFont typeface="Bitter"/>
              <a:buChar char="●"/>
            </a:pPr>
            <a:r>
              <a:rPr lang="en" sz="1700">
                <a:solidFill>
                  <a:srgbClr val="000000"/>
                </a:solidFill>
                <a:latin typeface="Bitter"/>
                <a:ea typeface="Bitter"/>
                <a:cs typeface="Bitter"/>
                <a:sym typeface="Bitter"/>
              </a:rPr>
              <a:t>Adding Fenton reagents and permonosulfate in a water and hydrogen peroxide solution, causes an effective breakdown of microplastics. Conveniently, this method is also not expensive, includes no hazardous chemicals, and the resulting organic carbon can be used by other organisms.</a:t>
            </a:r>
            <a:endParaRPr sz="1600">
              <a:latin typeface="Bitter"/>
              <a:ea typeface="Bitter"/>
              <a:cs typeface="Bitter"/>
              <a:sym typeface="Bitter"/>
            </a:endParaRPr>
          </a:p>
        </p:txBody>
      </p:sp>
      <p:pic>
        <p:nvPicPr>
          <p:cNvPr id="194" name="Google Shape;194;p23"/>
          <p:cNvPicPr preferRelativeResize="0"/>
          <p:nvPr/>
        </p:nvPicPr>
        <p:blipFill>
          <a:blip r:embed="rId4">
            <a:alphaModFix/>
          </a:blip>
          <a:stretch>
            <a:fillRect/>
          </a:stretch>
        </p:blipFill>
        <p:spPr>
          <a:xfrm>
            <a:off x="0" y="0"/>
            <a:ext cx="9144001" cy="247825"/>
          </a:xfrm>
          <a:prstGeom prst="rect">
            <a:avLst/>
          </a:prstGeom>
          <a:noFill/>
          <a:ln>
            <a:noFill/>
          </a:ln>
        </p:spPr>
      </p:pic>
      <p:pic>
        <p:nvPicPr>
          <p:cNvPr id="195" name="Google Shape;195;p23"/>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196" name="Google Shape;196;p23"/>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197" name="Google Shape;197;p23"/>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Fenton Process</a:t>
            </a:r>
            <a:endParaRPr b="1">
              <a:latin typeface="Bitter"/>
              <a:ea typeface="Bitter"/>
              <a:cs typeface="Bitter"/>
              <a:sym typeface="Bitter"/>
            </a:endParaRPr>
          </a:p>
        </p:txBody>
      </p:sp>
      <p:sp>
        <p:nvSpPr>
          <p:cNvPr id="198" name="Google Shape;198;p23"/>
          <p:cNvSpPr txBox="1"/>
          <p:nvPr/>
        </p:nvSpPr>
        <p:spPr>
          <a:xfrm>
            <a:off x="8844925" y="4758750"/>
            <a:ext cx="375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11</a:t>
            </a:r>
            <a:endParaRPr sz="1600">
              <a:solidFill>
                <a:schemeClr val="lt1"/>
              </a:solidFill>
              <a:latin typeface="Bitter"/>
              <a:ea typeface="Bitter"/>
              <a:cs typeface="Bitter"/>
              <a:sym typeface="Bit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4"/>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204" name="Google Shape;204;p24"/>
          <p:cNvSpPr txBox="1">
            <a:spLocks noGrp="1"/>
          </p:cNvSpPr>
          <p:nvPr>
            <p:ph type="body" idx="1"/>
          </p:nvPr>
        </p:nvSpPr>
        <p:spPr>
          <a:xfrm>
            <a:off x="450775" y="1163525"/>
            <a:ext cx="8001000" cy="3481800"/>
          </a:xfrm>
          <a:prstGeom prst="rect">
            <a:avLst/>
          </a:prstGeom>
        </p:spPr>
        <p:txBody>
          <a:bodyPr spcFirstLastPara="1" wrap="square" lIns="91425" tIns="91425" rIns="91425" bIns="91425" anchor="ctr" anchorCtr="0">
            <a:noAutofit/>
          </a:bodyPr>
          <a:lstStyle/>
          <a:p>
            <a:pPr marL="457200" lvl="0" indent="-336550" algn="just" rtl="0">
              <a:lnSpc>
                <a:spcPct val="200000"/>
              </a:lnSpc>
              <a:spcBef>
                <a:spcPts val="0"/>
              </a:spcBef>
              <a:spcAft>
                <a:spcPts val="0"/>
              </a:spcAft>
              <a:buClr>
                <a:srgbClr val="000000"/>
              </a:buClr>
              <a:buSzPts val="1700"/>
              <a:buFont typeface="Bitter"/>
              <a:buChar char="●"/>
            </a:pPr>
            <a:r>
              <a:rPr lang="en">
                <a:solidFill>
                  <a:srgbClr val="000000"/>
                </a:solidFill>
                <a:latin typeface="Bitter"/>
                <a:ea typeface="Bitter"/>
                <a:cs typeface="Bitter"/>
                <a:sym typeface="Bitter"/>
              </a:rPr>
              <a:t>The Photo-Fenton process is very similar to the original Fenton process, however the reaction occurs under UV light. This method is able to speed up the process, while stabilizing the iron. It also allows the Fenton to work at a wider pH range.</a:t>
            </a:r>
            <a:endParaRPr sz="1700">
              <a:latin typeface="Bitter"/>
              <a:ea typeface="Bitter"/>
              <a:cs typeface="Bitter"/>
              <a:sym typeface="Bitter"/>
            </a:endParaRPr>
          </a:p>
        </p:txBody>
      </p:sp>
      <p:pic>
        <p:nvPicPr>
          <p:cNvPr id="205" name="Google Shape;205;p24"/>
          <p:cNvPicPr preferRelativeResize="0"/>
          <p:nvPr/>
        </p:nvPicPr>
        <p:blipFill>
          <a:blip r:embed="rId4">
            <a:alphaModFix/>
          </a:blip>
          <a:stretch>
            <a:fillRect/>
          </a:stretch>
        </p:blipFill>
        <p:spPr>
          <a:xfrm>
            <a:off x="0" y="0"/>
            <a:ext cx="9144001" cy="247825"/>
          </a:xfrm>
          <a:prstGeom prst="rect">
            <a:avLst/>
          </a:prstGeom>
          <a:noFill/>
          <a:ln>
            <a:noFill/>
          </a:ln>
        </p:spPr>
      </p:pic>
      <p:pic>
        <p:nvPicPr>
          <p:cNvPr id="206" name="Google Shape;206;p24"/>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207" name="Google Shape;207;p24"/>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208" name="Google Shape;208;p24"/>
          <p:cNvSpPr txBox="1">
            <a:spLocks noGrp="1"/>
          </p:cNvSpPr>
          <p:nvPr>
            <p:ph type="title"/>
          </p:nvPr>
        </p:nvSpPr>
        <p:spPr>
          <a:xfrm>
            <a:off x="402013" y="4795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Photo-Fenton Process</a:t>
            </a:r>
            <a:endParaRPr b="1">
              <a:latin typeface="Bitter"/>
              <a:ea typeface="Bitter"/>
              <a:cs typeface="Bitter"/>
              <a:sym typeface="Bitter"/>
            </a:endParaRPr>
          </a:p>
        </p:txBody>
      </p:sp>
      <p:sp>
        <p:nvSpPr>
          <p:cNvPr id="209" name="Google Shape;209;p24"/>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12</a:t>
            </a:r>
            <a:endParaRPr sz="1600">
              <a:solidFill>
                <a:schemeClr val="lt1"/>
              </a:solidFill>
              <a:latin typeface="Bitter"/>
              <a:ea typeface="Bitter"/>
              <a:cs typeface="Bitter"/>
              <a:sym typeface="Bitt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5"/>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215" name="Google Shape;215;p25"/>
          <p:cNvSpPr txBox="1">
            <a:spLocks noGrp="1"/>
          </p:cNvSpPr>
          <p:nvPr>
            <p:ph type="body" idx="1"/>
          </p:nvPr>
        </p:nvSpPr>
        <p:spPr>
          <a:xfrm>
            <a:off x="450775" y="1519725"/>
            <a:ext cx="8001000" cy="3201900"/>
          </a:xfrm>
          <a:prstGeom prst="rect">
            <a:avLst/>
          </a:prstGeom>
        </p:spPr>
        <p:txBody>
          <a:bodyPr spcFirstLastPara="1" wrap="square" lIns="91425" tIns="91425" rIns="91425" bIns="91425" anchor="ctr" anchorCtr="0">
            <a:noAutofit/>
          </a:bodyPr>
          <a:lstStyle/>
          <a:p>
            <a:pPr marL="457200" lvl="0" indent="-317500" algn="just" rtl="0">
              <a:lnSpc>
                <a:spcPct val="200000"/>
              </a:lnSpc>
              <a:spcBef>
                <a:spcPts val="0"/>
              </a:spcBef>
              <a:spcAft>
                <a:spcPts val="0"/>
              </a:spcAft>
              <a:buClr>
                <a:srgbClr val="000000"/>
              </a:buClr>
              <a:buSzPts val="1400"/>
              <a:buFont typeface="Bitter"/>
              <a:buChar char="●"/>
            </a:pPr>
            <a:r>
              <a:rPr lang="en" sz="1400">
                <a:solidFill>
                  <a:srgbClr val="000000"/>
                </a:solidFill>
                <a:latin typeface="Bitter"/>
                <a:ea typeface="Bitter"/>
                <a:cs typeface="Bitter"/>
                <a:sym typeface="Bitter"/>
              </a:rPr>
              <a:t>There are three water treatment plants that act as sources of water. The first is a large valley reservoir, the second is a small water reservoir, and the third is a river that feeds into the three water treatment plants. </a:t>
            </a:r>
            <a:endParaRPr sz="1400">
              <a:solidFill>
                <a:srgbClr val="000000"/>
              </a:solidFill>
              <a:latin typeface="Bitter"/>
              <a:ea typeface="Bitter"/>
              <a:cs typeface="Bitter"/>
              <a:sym typeface="Bitter"/>
            </a:endParaRPr>
          </a:p>
          <a:p>
            <a:pPr marL="457200" lvl="0" indent="-317500" algn="just" rtl="0">
              <a:lnSpc>
                <a:spcPct val="200000"/>
              </a:lnSpc>
              <a:spcBef>
                <a:spcPts val="0"/>
              </a:spcBef>
              <a:spcAft>
                <a:spcPts val="0"/>
              </a:spcAft>
              <a:buClr>
                <a:srgbClr val="000000"/>
              </a:buClr>
              <a:buSzPts val="1400"/>
              <a:buFont typeface="Bitter"/>
              <a:buChar char="●"/>
            </a:pPr>
            <a:r>
              <a:rPr lang="en" sz="1400">
                <a:solidFill>
                  <a:srgbClr val="000000"/>
                </a:solidFill>
                <a:latin typeface="Bitter"/>
                <a:ea typeface="Bitter"/>
                <a:cs typeface="Bitter"/>
                <a:sym typeface="Bitter"/>
              </a:rPr>
              <a:t>Sources of microplastics for these water treatment plants include sewage discharge, plastic manufacturing, and plastic decomposing. The three filtration methods used for the water treatment plants includes sand filtration only, a combination of sedimentation and sand flux, and a combination of flotation and sand filtration. </a:t>
            </a:r>
            <a:endParaRPr sz="1400">
              <a:solidFill>
                <a:srgbClr val="000000"/>
              </a:solidFill>
              <a:latin typeface="Bitter"/>
              <a:ea typeface="Bitter"/>
              <a:cs typeface="Bitter"/>
              <a:sym typeface="Bitter"/>
            </a:endParaRPr>
          </a:p>
        </p:txBody>
      </p:sp>
      <p:pic>
        <p:nvPicPr>
          <p:cNvPr id="216" name="Google Shape;216;p25"/>
          <p:cNvPicPr preferRelativeResize="0"/>
          <p:nvPr/>
        </p:nvPicPr>
        <p:blipFill>
          <a:blip r:embed="rId4">
            <a:alphaModFix/>
          </a:blip>
          <a:stretch>
            <a:fillRect/>
          </a:stretch>
        </p:blipFill>
        <p:spPr>
          <a:xfrm>
            <a:off x="0" y="0"/>
            <a:ext cx="9144001" cy="247825"/>
          </a:xfrm>
          <a:prstGeom prst="rect">
            <a:avLst/>
          </a:prstGeom>
          <a:noFill/>
          <a:ln>
            <a:noFill/>
          </a:ln>
        </p:spPr>
      </p:pic>
      <p:pic>
        <p:nvPicPr>
          <p:cNvPr id="217" name="Google Shape;217;p25"/>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218" name="Google Shape;218;p25"/>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219" name="Google Shape;219;p25"/>
          <p:cNvSpPr txBox="1">
            <a:spLocks noGrp="1"/>
          </p:cNvSpPr>
          <p:nvPr>
            <p:ph type="title"/>
          </p:nvPr>
        </p:nvSpPr>
        <p:spPr>
          <a:xfrm>
            <a:off x="397400" y="997200"/>
            <a:ext cx="81579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600" b="1" u="sng">
                <a:latin typeface="Bitter"/>
                <a:ea typeface="Bitter"/>
                <a:cs typeface="Bitter"/>
                <a:sym typeface="Bitter"/>
              </a:rPr>
              <a:t>Water Sources, Filtration Methods, Experimentation, and Results:</a:t>
            </a:r>
            <a:endParaRPr sz="1600" b="1" u="sng">
              <a:latin typeface="Bitter"/>
              <a:ea typeface="Bitter"/>
              <a:cs typeface="Bitter"/>
              <a:sym typeface="Bitter"/>
            </a:endParaRPr>
          </a:p>
        </p:txBody>
      </p:sp>
      <p:sp>
        <p:nvSpPr>
          <p:cNvPr id="220" name="Google Shape;220;p25"/>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13</a:t>
            </a:r>
            <a:endParaRPr sz="1600">
              <a:solidFill>
                <a:schemeClr val="lt1"/>
              </a:solidFill>
              <a:latin typeface="Bitter"/>
              <a:ea typeface="Bitter"/>
              <a:cs typeface="Bitter"/>
              <a:sym typeface="Bitter"/>
            </a:endParaRPr>
          </a:p>
        </p:txBody>
      </p:sp>
      <p:sp>
        <p:nvSpPr>
          <p:cNvPr id="221" name="Google Shape;221;p25"/>
          <p:cNvSpPr txBox="1">
            <a:spLocks noGrp="1"/>
          </p:cNvSpPr>
          <p:nvPr>
            <p:ph type="title"/>
          </p:nvPr>
        </p:nvSpPr>
        <p:spPr>
          <a:xfrm>
            <a:off x="347275" y="452750"/>
            <a:ext cx="8208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latin typeface="Bitter"/>
                <a:ea typeface="Bitter"/>
                <a:cs typeface="Bitter"/>
                <a:sym typeface="Bitter"/>
              </a:rPr>
              <a:t>Case 1: </a:t>
            </a:r>
            <a:r>
              <a:rPr lang="en" sz="2400" b="1" dirty="0">
                <a:latin typeface="Bitter"/>
                <a:ea typeface="Bitter"/>
                <a:cs typeface="Bitter"/>
                <a:sym typeface="Bitter"/>
              </a:rPr>
              <a:t>Treatment of Microplastics </a:t>
            </a:r>
            <a:r>
              <a:rPr lang="en" sz="2400" b="1">
                <a:latin typeface="Bitter"/>
                <a:ea typeface="Bitter"/>
                <a:cs typeface="Bitter"/>
                <a:sym typeface="Bitter"/>
              </a:rPr>
              <a:t>in Czech Republic</a:t>
            </a:r>
            <a:endParaRPr sz="2400" b="1" dirty="0">
              <a:latin typeface="Bitter"/>
              <a:ea typeface="Bitter"/>
              <a:cs typeface="Bitter"/>
              <a:sym typeface="Bitt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6"/>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227" name="Google Shape;227;p26"/>
          <p:cNvSpPr txBox="1">
            <a:spLocks noGrp="1"/>
          </p:cNvSpPr>
          <p:nvPr>
            <p:ph type="body" idx="1"/>
          </p:nvPr>
        </p:nvSpPr>
        <p:spPr>
          <a:xfrm>
            <a:off x="450775" y="933800"/>
            <a:ext cx="8001000" cy="3711300"/>
          </a:xfrm>
          <a:prstGeom prst="rect">
            <a:avLst/>
          </a:prstGeom>
        </p:spPr>
        <p:txBody>
          <a:bodyPr spcFirstLastPara="1" wrap="square" lIns="91425" tIns="91425" rIns="91425" bIns="91425" anchor="ctr" anchorCtr="0">
            <a:noAutofit/>
          </a:bodyPr>
          <a:lstStyle/>
          <a:p>
            <a:pPr marL="457200" lvl="0" indent="-355600" algn="just" rtl="0">
              <a:lnSpc>
                <a:spcPct val="200000"/>
              </a:lnSpc>
              <a:spcBef>
                <a:spcPts val="0"/>
              </a:spcBef>
              <a:spcAft>
                <a:spcPts val="0"/>
              </a:spcAft>
              <a:buClr>
                <a:srgbClr val="000000"/>
              </a:buClr>
              <a:buSzPts val="2000"/>
              <a:buFont typeface="Bitter"/>
              <a:buChar char="●"/>
            </a:pPr>
            <a:r>
              <a:rPr lang="en" sz="1600">
                <a:solidFill>
                  <a:srgbClr val="000000"/>
                </a:solidFill>
                <a:latin typeface="Bitter"/>
                <a:ea typeface="Bitter"/>
                <a:cs typeface="Bitter"/>
                <a:sym typeface="Bitter"/>
              </a:rPr>
              <a:t>The methods of experiment incorporate the use of scanning electron microscopy to measure the particles, removal of organic materials from samples, glass vacuum filtration to remove any unwanted substances, and before imaging researchers put a conductive gold layer onto the sample. Results showed that 10 micrometers of microplastics were found in both raw and treated waters. </a:t>
            </a:r>
            <a:endParaRPr sz="1600">
              <a:solidFill>
                <a:srgbClr val="000000"/>
              </a:solidFill>
              <a:latin typeface="Bitter"/>
              <a:ea typeface="Bitter"/>
              <a:cs typeface="Bitter"/>
              <a:sym typeface="Bitter"/>
            </a:endParaRPr>
          </a:p>
        </p:txBody>
      </p:sp>
      <p:pic>
        <p:nvPicPr>
          <p:cNvPr id="228" name="Google Shape;228;p26"/>
          <p:cNvPicPr preferRelativeResize="0"/>
          <p:nvPr/>
        </p:nvPicPr>
        <p:blipFill>
          <a:blip r:embed="rId4">
            <a:alphaModFix/>
          </a:blip>
          <a:stretch>
            <a:fillRect/>
          </a:stretch>
        </p:blipFill>
        <p:spPr>
          <a:xfrm>
            <a:off x="0" y="0"/>
            <a:ext cx="9144001" cy="247825"/>
          </a:xfrm>
          <a:prstGeom prst="rect">
            <a:avLst/>
          </a:prstGeom>
          <a:noFill/>
          <a:ln>
            <a:noFill/>
          </a:ln>
        </p:spPr>
      </p:pic>
      <p:pic>
        <p:nvPicPr>
          <p:cNvPr id="229" name="Google Shape;229;p26"/>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230" name="Google Shape;230;p26"/>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231" name="Google Shape;231;p26"/>
          <p:cNvSpPr txBox="1">
            <a:spLocks noGrp="1"/>
          </p:cNvSpPr>
          <p:nvPr>
            <p:ph type="title"/>
          </p:nvPr>
        </p:nvSpPr>
        <p:spPr>
          <a:xfrm>
            <a:off x="373975" y="440425"/>
            <a:ext cx="8237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Bitter"/>
                <a:ea typeface="Bitter"/>
                <a:cs typeface="Bitter"/>
                <a:sym typeface="Bitter"/>
              </a:rPr>
              <a:t>Case 1 (continued):</a:t>
            </a:r>
            <a:endParaRPr sz="2500" b="1">
              <a:latin typeface="Bitter"/>
              <a:ea typeface="Bitter"/>
              <a:cs typeface="Bitter"/>
              <a:sym typeface="Bitter"/>
            </a:endParaRPr>
          </a:p>
        </p:txBody>
      </p:sp>
      <p:sp>
        <p:nvSpPr>
          <p:cNvPr id="232" name="Google Shape;232;p26"/>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14</a:t>
            </a:r>
            <a:endParaRPr sz="1600">
              <a:solidFill>
                <a:schemeClr val="lt1"/>
              </a:solidFill>
              <a:latin typeface="Bitter"/>
              <a:ea typeface="Bitter"/>
              <a:cs typeface="Bitter"/>
              <a:sym typeface="Bitt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7"/>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238" name="Google Shape;238;p27"/>
          <p:cNvSpPr txBox="1">
            <a:spLocks noGrp="1"/>
          </p:cNvSpPr>
          <p:nvPr>
            <p:ph type="body" idx="1"/>
          </p:nvPr>
        </p:nvSpPr>
        <p:spPr>
          <a:xfrm>
            <a:off x="450775" y="1630675"/>
            <a:ext cx="8001000" cy="3167100"/>
          </a:xfrm>
          <a:prstGeom prst="rect">
            <a:avLst/>
          </a:prstGeom>
        </p:spPr>
        <p:txBody>
          <a:bodyPr spcFirstLastPara="1" wrap="square" lIns="91425" tIns="91425" rIns="91425" bIns="91425" anchor="ctr" anchorCtr="0">
            <a:noAutofit/>
          </a:bodyPr>
          <a:lstStyle/>
          <a:p>
            <a:pPr marL="457200" lvl="0" indent="-342900" algn="just" rtl="0">
              <a:lnSpc>
                <a:spcPct val="200000"/>
              </a:lnSpc>
              <a:spcBef>
                <a:spcPts val="0"/>
              </a:spcBef>
              <a:spcAft>
                <a:spcPts val="0"/>
              </a:spcAft>
              <a:buClr>
                <a:srgbClr val="000000"/>
              </a:buClr>
              <a:buSzPts val="1800"/>
              <a:buFont typeface="Bitter"/>
              <a:buChar char="●"/>
            </a:pPr>
            <a:r>
              <a:rPr lang="en">
                <a:solidFill>
                  <a:srgbClr val="000000"/>
                </a:solidFill>
                <a:latin typeface="Bitter"/>
                <a:ea typeface="Bitter"/>
                <a:cs typeface="Bitter"/>
                <a:sym typeface="Bitter"/>
              </a:rPr>
              <a:t>There are two drinking water plants , namely Milence and Plzen, that monitor the removal of microplastics. The maximum capacity of Milence and Plzen are 180 to 400 l/sec and 400 to 1000 l/sec, respectively. Plzen DWTP is located in upstream of Ulava River and Milence DWTP is downstream of Ulava River.</a:t>
            </a:r>
            <a:endParaRPr>
              <a:solidFill>
                <a:srgbClr val="000000"/>
              </a:solidFill>
              <a:latin typeface="Bitter"/>
              <a:ea typeface="Bitter"/>
              <a:cs typeface="Bitter"/>
              <a:sym typeface="Bitter"/>
            </a:endParaRPr>
          </a:p>
        </p:txBody>
      </p:sp>
      <p:pic>
        <p:nvPicPr>
          <p:cNvPr id="239" name="Google Shape;239;p27"/>
          <p:cNvPicPr preferRelativeResize="0"/>
          <p:nvPr/>
        </p:nvPicPr>
        <p:blipFill>
          <a:blip r:embed="rId4">
            <a:alphaModFix/>
          </a:blip>
          <a:stretch>
            <a:fillRect/>
          </a:stretch>
        </p:blipFill>
        <p:spPr>
          <a:xfrm>
            <a:off x="0" y="0"/>
            <a:ext cx="9144001" cy="247825"/>
          </a:xfrm>
          <a:prstGeom prst="rect">
            <a:avLst/>
          </a:prstGeom>
          <a:noFill/>
          <a:ln>
            <a:noFill/>
          </a:ln>
        </p:spPr>
      </p:pic>
      <p:pic>
        <p:nvPicPr>
          <p:cNvPr id="240" name="Google Shape;240;p27"/>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241" name="Google Shape;241;p27"/>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242" name="Google Shape;242;p27"/>
          <p:cNvSpPr txBox="1">
            <a:spLocks noGrp="1"/>
          </p:cNvSpPr>
          <p:nvPr>
            <p:ph type="title"/>
          </p:nvPr>
        </p:nvSpPr>
        <p:spPr>
          <a:xfrm>
            <a:off x="407850" y="1298950"/>
            <a:ext cx="8208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00" b="1" u="sng">
                <a:latin typeface="Bitter"/>
                <a:ea typeface="Bitter"/>
                <a:cs typeface="Bitter"/>
                <a:sym typeface="Bitter"/>
              </a:rPr>
              <a:t>Background:</a:t>
            </a:r>
            <a:endParaRPr sz="1800" b="1" u="sng">
              <a:latin typeface="Bitter"/>
              <a:ea typeface="Bitter"/>
              <a:cs typeface="Bitter"/>
              <a:sym typeface="Bitter"/>
            </a:endParaRPr>
          </a:p>
        </p:txBody>
      </p:sp>
      <p:sp>
        <p:nvSpPr>
          <p:cNvPr id="243" name="Google Shape;243;p27"/>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15</a:t>
            </a:r>
            <a:endParaRPr sz="1600">
              <a:solidFill>
                <a:schemeClr val="lt1"/>
              </a:solidFill>
              <a:latin typeface="Bitter"/>
              <a:ea typeface="Bitter"/>
              <a:cs typeface="Bitter"/>
              <a:sym typeface="Bitter"/>
            </a:endParaRPr>
          </a:p>
        </p:txBody>
      </p:sp>
      <p:sp>
        <p:nvSpPr>
          <p:cNvPr id="244" name="Google Shape;244;p27"/>
          <p:cNvSpPr txBox="1"/>
          <p:nvPr/>
        </p:nvSpPr>
        <p:spPr>
          <a:xfrm>
            <a:off x="347700" y="467650"/>
            <a:ext cx="8328300" cy="831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100" b="1">
                <a:solidFill>
                  <a:schemeClr val="dk1"/>
                </a:solidFill>
                <a:latin typeface="Bitter"/>
                <a:ea typeface="Bitter"/>
                <a:cs typeface="Bitter"/>
                <a:sym typeface="Bitter"/>
              </a:rPr>
              <a:t>Case 2: Treatment of Microplastics at Drinking Water Treatment Plants (DWTPs) Plzen and Milence in the Czech Republic</a:t>
            </a:r>
            <a:endParaRPr sz="2100" b="1">
              <a:solidFill>
                <a:schemeClr val="dk1"/>
              </a:solidFill>
              <a:latin typeface="Bitter"/>
              <a:ea typeface="Bitter"/>
              <a:cs typeface="Bitter"/>
              <a:sym typeface="Bitt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28"/>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250" name="Google Shape;250;p28"/>
          <p:cNvSpPr txBox="1">
            <a:spLocks noGrp="1"/>
          </p:cNvSpPr>
          <p:nvPr>
            <p:ph type="body" idx="1"/>
          </p:nvPr>
        </p:nvSpPr>
        <p:spPr>
          <a:xfrm>
            <a:off x="247825" y="1411650"/>
            <a:ext cx="4215300" cy="3483900"/>
          </a:xfrm>
          <a:prstGeom prst="rect">
            <a:avLst/>
          </a:prstGeom>
        </p:spPr>
        <p:txBody>
          <a:bodyPr spcFirstLastPara="1" wrap="square" lIns="91425" tIns="91425" rIns="91425" bIns="91425" anchor="ctr" anchorCtr="0">
            <a:noAutofit/>
          </a:bodyPr>
          <a:lstStyle/>
          <a:p>
            <a:pPr marL="457200" lvl="0" indent="-330200" algn="l" rtl="0">
              <a:lnSpc>
                <a:spcPct val="150000"/>
              </a:lnSpc>
              <a:spcBef>
                <a:spcPts val="0"/>
              </a:spcBef>
              <a:spcAft>
                <a:spcPts val="0"/>
              </a:spcAft>
              <a:buClr>
                <a:srgbClr val="000000"/>
              </a:buClr>
              <a:buSzPts val="1600"/>
              <a:buFont typeface="Bitter"/>
              <a:buChar char="●"/>
            </a:pPr>
            <a:r>
              <a:rPr lang="en" sz="1600">
                <a:solidFill>
                  <a:srgbClr val="000000"/>
                </a:solidFill>
                <a:latin typeface="Bitter"/>
                <a:ea typeface="Bitter"/>
                <a:cs typeface="Bitter"/>
                <a:sym typeface="Bitter"/>
              </a:rPr>
              <a:t>The treatment process of DWTP Plzen consists of coagulation/ flocculation/ sedimentation/ filtration/  ozonation, and GAC filtration.  </a:t>
            </a:r>
            <a:endParaRPr sz="1600">
              <a:solidFill>
                <a:srgbClr val="000000"/>
              </a:solidFill>
              <a:latin typeface="Bitter"/>
              <a:ea typeface="Bitter"/>
              <a:cs typeface="Bitter"/>
              <a:sym typeface="Bitter"/>
            </a:endParaRPr>
          </a:p>
          <a:p>
            <a:pPr marL="457200" lvl="0" indent="-330200" algn="l" rtl="0">
              <a:lnSpc>
                <a:spcPct val="150000"/>
              </a:lnSpc>
              <a:spcBef>
                <a:spcPts val="0"/>
              </a:spcBef>
              <a:spcAft>
                <a:spcPts val="0"/>
              </a:spcAft>
              <a:buClr>
                <a:srgbClr val="000000"/>
              </a:buClr>
              <a:buSzPts val="1600"/>
              <a:buFont typeface="Bitter"/>
              <a:buChar char="●"/>
            </a:pPr>
            <a:r>
              <a:rPr lang="en" sz="1600">
                <a:solidFill>
                  <a:srgbClr val="000000"/>
                </a:solidFill>
                <a:latin typeface="Bitter"/>
                <a:ea typeface="Bitter"/>
                <a:cs typeface="Bitter"/>
                <a:sym typeface="Bitter"/>
              </a:rPr>
              <a:t>Water samples were taken at 6 different sites (see figure at right). </a:t>
            </a:r>
            <a:endParaRPr sz="1600">
              <a:solidFill>
                <a:srgbClr val="000000"/>
              </a:solidFill>
              <a:latin typeface="Bitter"/>
              <a:ea typeface="Bitter"/>
              <a:cs typeface="Bitter"/>
              <a:sym typeface="Bitter"/>
            </a:endParaRPr>
          </a:p>
          <a:p>
            <a:pPr marL="457200" lvl="0" indent="-330200" algn="l" rtl="0">
              <a:lnSpc>
                <a:spcPct val="150000"/>
              </a:lnSpc>
              <a:spcBef>
                <a:spcPts val="0"/>
              </a:spcBef>
              <a:spcAft>
                <a:spcPts val="0"/>
              </a:spcAft>
              <a:buClr>
                <a:srgbClr val="000000"/>
              </a:buClr>
              <a:buSzPts val="1600"/>
              <a:buFont typeface="Bitter"/>
              <a:buChar char="●"/>
            </a:pPr>
            <a:r>
              <a:rPr lang="en" sz="1600">
                <a:solidFill>
                  <a:srgbClr val="000000"/>
                </a:solidFill>
                <a:latin typeface="Bitter"/>
                <a:ea typeface="Bitter"/>
                <a:cs typeface="Bitter"/>
                <a:sym typeface="Bitter"/>
              </a:rPr>
              <a:t>The overall percentage removal efficiency was approximately 83 to 84.</a:t>
            </a:r>
            <a:endParaRPr sz="1600">
              <a:solidFill>
                <a:srgbClr val="000000"/>
              </a:solidFill>
              <a:latin typeface="Bitter"/>
              <a:ea typeface="Bitter"/>
              <a:cs typeface="Bitter"/>
              <a:sym typeface="Bitter"/>
            </a:endParaRPr>
          </a:p>
        </p:txBody>
      </p:sp>
      <p:pic>
        <p:nvPicPr>
          <p:cNvPr id="251" name="Google Shape;251;p28"/>
          <p:cNvPicPr preferRelativeResize="0"/>
          <p:nvPr/>
        </p:nvPicPr>
        <p:blipFill>
          <a:blip r:embed="rId4">
            <a:alphaModFix/>
          </a:blip>
          <a:stretch>
            <a:fillRect/>
          </a:stretch>
        </p:blipFill>
        <p:spPr>
          <a:xfrm>
            <a:off x="0" y="0"/>
            <a:ext cx="9144001" cy="247825"/>
          </a:xfrm>
          <a:prstGeom prst="rect">
            <a:avLst/>
          </a:prstGeom>
          <a:noFill/>
          <a:ln>
            <a:noFill/>
          </a:ln>
        </p:spPr>
      </p:pic>
      <p:pic>
        <p:nvPicPr>
          <p:cNvPr id="252" name="Google Shape;252;p28"/>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253" name="Google Shape;253;p28"/>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254" name="Google Shape;254;p28"/>
          <p:cNvSpPr txBox="1">
            <a:spLocks noGrp="1"/>
          </p:cNvSpPr>
          <p:nvPr>
            <p:ph type="title"/>
          </p:nvPr>
        </p:nvSpPr>
        <p:spPr>
          <a:xfrm>
            <a:off x="302263" y="721800"/>
            <a:ext cx="42153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700" b="1" u="sng" dirty="0">
                <a:latin typeface="Bitter"/>
                <a:ea typeface="Bitter"/>
                <a:cs typeface="Bitter"/>
                <a:sym typeface="Bitter"/>
              </a:rPr>
              <a:t>Treatment Method and Results for DWTP Plzen</a:t>
            </a:r>
            <a:endParaRPr sz="1700" b="1" u="sng" dirty="0">
              <a:latin typeface="Bitter"/>
              <a:ea typeface="Bitter"/>
              <a:cs typeface="Bitter"/>
              <a:sym typeface="Bitter"/>
            </a:endParaRPr>
          </a:p>
        </p:txBody>
      </p:sp>
      <p:sp>
        <p:nvSpPr>
          <p:cNvPr id="255" name="Google Shape;255;p28"/>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13</a:t>
            </a:r>
            <a:endParaRPr sz="1600">
              <a:solidFill>
                <a:schemeClr val="lt1"/>
              </a:solidFill>
              <a:latin typeface="Bitter"/>
              <a:ea typeface="Bitter"/>
              <a:cs typeface="Bitter"/>
              <a:sym typeface="Bitter"/>
            </a:endParaRPr>
          </a:p>
        </p:txBody>
      </p:sp>
      <p:pic>
        <p:nvPicPr>
          <p:cNvPr id="256" name="Google Shape;256;p28"/>
          <p:cNvPicPr preferRelativeResize="0"/>
          <p:nvPr/>
        </p:nvPicPr>
        <p:blipFill>
          <a:blip r:embed="rId5">
            <a:alphaModFix/>
          </a:blip>
          <a:stretch>
            <a:fillRect/>
          </a:stretch>
        </p:blipFill>
        <p:spPr>
          <a:xfrm>
            <a:off x="4572000" y="0"/>
            <a:ext cx="4566200" cy="5138975"/>
          </a:xfrm>
          <a:prstGeom prst="rect">
            <a:avLst/>
          </a:prstGeom>
          <a:noFill/>
          <a:ln>
            <a:noFill/>
          </a:ln>
        </p:spPr>
      </p:pic>
      <p:pic>
        <p:nvPicPr>
          <p:cNvPr id="257" name="Google Shape;257;p28"/>
          <p:cNvPicPr preferRelativeResize="0"/>
          <p:nvPr/>
        </p:nvPicPr>
        <p:blipFill>
          <a:blip r:embed="rId6">
            <a:alphaModFix/>
          </a:blip>
          <a:stretch>
            <a:fillRect/>
          </a:stretch>
        </p:blipFill>
        <p:spPr>
          <a:xfrm>
            <a:off x="4648263" y="1411650"/>
            <a:ext cx="4413675" cy="2472600"/>
          </a:xfrm>
          <a:prstGeom prst="rect">
            <a:avLst/>
          </a:prstGeom>
          <a:noFill/>
          <a:ln>
            <a:noFill/>
          </a:ln>
        </p:spPr>
      </p:pic>
      <p:sp>
        <p:nvSpPr>
          <p:cNvPr id="258" name="Google Shape;258;p28"/>
          <p:cNvSpPr txBox="1"/>
          <p:nvPr/>
        </p:nvSpPr>
        <p:spPr>
          <a:xfrm>
            <a:off x="302275" y="284725"/>
            <a:ext cx="399688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chemeClr val="dk1"/>
                </a:solidFill>
                <a:latin typeface="Bitter"/>
                <a:ea typeface="Bitter"/>
                <a:cs typeface="Bitter"/>
                <a:sym typeface="Bitter"/>
              </a:rPr>
              <a:t>Case 2 (continued):</a:t>
            </a:r>
            <a:endParaRPr sz="2500" b="1" dirty="0">
              <a:solidFill>
                <a:schemeClr val="dk1"/>
              </a:solidFill>
              <a:latin typeface="Bitter"/>
              <a:ea typeface="Bitter"/>
              <a:cs typeface="Bitter"/>
              <a:sym typeface="Bitter"/>
            </a:endParaRPr>
          </a:p>
        </p:txBody>
      </p:sp>
      <p:sp>
        <p:nvSpPr>
          <p:cNvPr id="259" name="Google Shape;259;p28"/>
          <p:cNvSpPr txBox="1"/>
          <p:nvPr/>
        </p:nvSpPr>
        <p:spPr>
          <a:xfrm>
            <a:off x="8716025" y="4712400"/>
            <a:ext cx="504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16</a:t>
            </a:r>
            <a:endParaRPr sz="1600">
              <a:solidFill>
                <a:schemeClr val="lt1"/>
              </a:solidFill>
              <a:latin typeface="Bitter"/>
              <a:ea typeface="Bitter"/>
              <a:cs typeface="Bitter"/>
              <a:sym typeface="Bitte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29"/>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265" name="Google Shape;265;p29"/>
          <p:cNvSpPr txBox="1">
            <a:spLocks noGrp="1"/>
          </p:cNvSpPr>
          <p:nvPr>
            <p:ph type="body" idx="1"/>
          </p:nvPr>
        </p:nvSpPr>
        <p:spPr>
          <a:xfrm>
            <a:off x="383924" y="1334025"/>
            <a:ext cx="8302875" cy="3422400"/>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 sz="1600" b="1" dirty="0">
                <a:solidFill>
                  <a:srgbClr val="000000"/>
                </a:solidFill>
                <a:latin typeface="Bitter"/>
                <a:ea typeface="Bitter"/>
                <a:cs typeface="Bitter"/>
                <a:sym typeface="Bitter"/>
              </a:rPr>
              <a:t>  Treatment Results: </a:t>
            </a:r>
            <a:endParaRPr sz="1600" b="1" dirty="0">
              <a:solidFill>
                <a:srgbClr val="000000"/>
              </a:solidFill>
              <a:latin typeface="Bitter"/>
              <a:ea typeface="Bitter"/>
              <a:cs typeface="Bitter"/>
              <a:sym typeface="Bitter"/>
            </a:endParaRPr>
          </a:p>
          <a:p>
            <a:pPr marL="457200" lvl="0" indent="-330200" algn="just" rtl="0">
              <a:lnSpc>
                <a:spcPct val="150000"/>
              </a:lnSpc>
              <a:spcBef>
                <a:spcPts val="0"/>
              </a:spcBef>
              <a:spcAft>
                <a:spcPts val="0"/>
              </a:spcAft>
              <a:buClr>
                <a:srgbClr val="000000"/>
              </a:buClr>
              <a:buSzPts val="1600"/>
              <a:buFont typeface="Bitter"/>
              <a:buChar char="●"/>
            </a:pPr>
            <a:r>
              <a:rPr lang="en" sz="1600" dirty="0">
                <a:solidFill>
                  <a:srgbClr val="000000"/>
                </a:solidFill>
                <a:latin typeface="Bitter"/>
                <a:ea typeface="Bitter"/>
                <a:cs typeface="Bitter"/>
                <a:sym typeface="Bitter"/>
              </a:rPr>
              <a:t>Concentrations of microplastics at each stage of treatment are depicted below: </a:t>
            </a:r>
            <a:endParaRPr sz="1600" dirty="0">
              <a:solidFill>
                <a:srgbClr val="000000"/>
              </a:solidFill>
              <a:latin typeface="Bitter"/>
              <a:ea typeface="Bitter"/>
              <a:cs typeface="Bitter"/>
              <a:sym typeface="Bitter"/>
            </a:endParaRPr>
          </a:p>
          <a:p>
            <a:pPr marL="914400" lvl="1" indent="-317500" algn="l" rtl="0">
              <a:lnSpc>
                <a:spcPct val="150000"/>
              </a:lnSpc>
              <a:spcBef>
                <a:spcPts val="0"/>
              </a:spcBef>
              <a:spcAft>
                <a:spcPts val="0"/>
              </a:spcAft>
              <a:buClr>
                <a:srgbClr val="000000"/>
              </a:buClr>
              <a:buSzPts val="1400"/>
              <a:buFont typeface="Bitter"/>
              <a:buChar char="○"/>
            </a:pPr>
            <a:r>
              <a:rPr lang="en" dirty="0">
                <a:solidFill>
                  <a:srgbClr val="000000"/>
                </a:solidFill>
                <a:latin typeface="Bitter"/>
                <a:ea typeface="Bitter"/>
                <a:cs typeface="Bitter"/>
                <a:sym typeface="Bitter"/>
              </a:rPr>
              <a:t>Site 1- Raw water: 1296 +/- 35 MPs /l </a:t>
            </a:r>
            <a:endParaRPr dirty="0">
              <a:solidFill>
                <a:srgbClr val="000000"/>
              </a:solidFill>
              <a:latin typeface="Bitter"/>
              <a:ea typeface="Bitter"/>
              <a:cs typeface="Bitter"/>
              <a:sym typeface="Bitter"/>
            </a:endParaRPr>
          </a:p>
          <a:p>
            <a:pPr marL="914400" lvl="1" indent="-317500" algn="l" rtl="0">
              <a:lnSpc>
                <a:spcPct val="150000"/>
              </a:lnSpc>
              <a:spcBef>
                <a:spcPts val="0"/>
              </a:spcBef>
              <a:spcAft>
                <a:spcPts val="0"/>
              </a:spcAft>
              <a:buClr>
                <a:srgbClr val="000000"/>
              </a:buClr>
              <a:buSzPts val="1400"/>
              <a:buFont typeface="Bitter"/>
              <a:buChar char="○"/>
            </a:pPr>
            <a:r>
              <a:rPr lang="en" dirty="0">
                <a:solidFill>
                  <a:srgbClr val="000000"/>
                </a:solidFill>
                <a:latin typeface="Bitter"/>
                <a:ea typeface="Bitter"/>
                <a:cs typeface="Bitter"/>
                <a:sym typeface="Bitter"/>
              </a:rPr>
              <a:t>Site 2- After coagulation-flocculation-sedimentation, the number decreased to 497+/- MPs /l </a:t>
            </a:r>
            <a:endParaRPr dirty="0">
              <a:solidFill>
                <a:srgbClr val="000000"/>
              </a:solidFill>
              <a:latin typeface="Bitter"/>
              <a:ea typeface="Bitter"/>
              <a:cs typeface="Bitter"/>
              <a:sym typeface="Bitter"/>
            </a:endParaRPr>
          </a:p>
          <a:p>
            <a:pPr marL="914400" lvl="1" indent="-317500" algn="l" rtl="0">
              <a:lnSpc>
                <a:spcPct val="150000"/>
              </a:lnSpc>
              <a:spcBef>
                <a:spcPts val="0"/>
              </a:spcBef>
              <a:spcAft>
                <a:spcPts val="0"/>
              </a:spcAft>
              <a:buClr>
                <a:srgbClr val="000000"/>
              </a:buClr>
              <a:buSzPts val="1400"/>
              <a:buFont typeface="Bitter"/>
              <a:buChar char="○"/>
            </a:pPr>
            <a:r>
              <a:rPr lang="en" dirty="0">
                <a:solidFill>
                  <a:srgbClr val="000000"/>
                </a:solidFill>
                <a:latin typeface="Bitter"/>
                <a:ea typeface="Bitter"/>
                <a:cs typeface="Bitter"/>
                <a:sym typeface="Bitter"/>
              </a:rPr>
              <a:t>Site 3- Subsequent filtration reduced the number to 243 +/- 17 MPs/l </a:t>
            </a:r>
            <a:endParaRPr dirty="0">
              <a:solidFill>
                <a:srgbClr val="000000"/>
              </a:solidFill>
              <a:latin typeface="Bitter"/>
              <a:ea typeface="Bitter"/>
              <a:cs typeface="Bitter"/>
              <a:sym typeface="Bitter"/>
            </a:endParaRPr>
          </a:p>
          <a:p>
            <a:pPr marL="914400" lvl="1" indent="-317500" algn="l" rtl="0">
              <a:lnSpc>
                <a:spcPct val="150000"/>
              </a:lnSpc>
              <a:spcBef>
                <a:spcPts val="0"/>
              </a:spcBef>
              <a:spcAft>
                <a:spcPts val="0"/>
              </a:spcAft>
              <a:buClr>
                <a:srgbClr val="000000"/>
              </a:buClr>
              <a:buSzPts val="1400"/>
              <a:buFont typeface="Bitter"/>
              <a:buChar char="○"/>
            </a:pPr>
            <a:r>
              <a:rPr lang="en" dirty="0">
                <a:solidFill>
                  <a:srgbClr val="000000"/>
                </a:solidFill>
                <a:latin typeface="Bitter"/>
                <a:ea typeface="Bitter"/>
                <a:cs typeface="Bitter"/>
                <a:sym typeface="Bitter"/>
              </a:rPr>
              <a:t>Site 4- Subsequent ozonation had insignificant effect reduced the number to 224+/- 3 MPs/l </a:t>
            </a:r>
            <a:endParaRPr dirty="0">
              <a:solidFill>
                <a:srgbClr val="000000"/>
              </a:solidFill>
              <a:latin typeface="Bitter"/>
              <a:ea typeface="Bitter"/>
              <a:cs typeface="Bitter"/>
              <a:sym typeface="Bitter"/>
            </a:endParaRPr>
          </a:p>
          <a:p>
            <a:pPr marL="914400" lvl="1" indent="-317500" algn="l" rtl="0">
              <a:lnSpc>
                <a:spcPct val="150000"/>
              </a:lnSpc>
              <a:spcBef>
                <a:spcPts val="0"/>
              </a:spcBef>
              <a:spcAft>
                <a:spcPts val="0"/>
              </a:spcAft>
              <a:buClr>
                <a:srgbClr val="000000"/>
              </a:buClr>
              <a:buSzPts val="1400"/>
              <a:buFont typeface="Bitter"/>
              <a:buChar char="○"/>
            </a:pPr>
            <a:r>
              <a:rPr lang="en" dirty="0">
                <a:solidFill>
                  <a:srgbClr val="000000"/>
                </a:solidFill>
                <a:latin typeface="Bitter"/>
                <a:ea typeface="Bitter"/>
                <a:cs typeface="Bitter"/>
                <a:sym typeface="Bitter"/>
              </a:rPr>
              <a:t>Site 5- GAC reduced the number to 149 +/- 1 MPs/l </a:t>
            </a:r>
            <a:endParaRPr dirty="0">
              <a:solidFill>
                <a:srgbClr val="000000"/>
              </a:solidFill>
              <a:latin typeface="Bitter"/>
              <a:ea typeface="Bitter"/>
              <a:cs typeface="Bitter"/>
              <a:sym typeface="Bitter"/>
            </a:endParaRPr>
          </a:p>
          <a:p>
            <a:pPr marL="914400" lvl="1" indent="-317500" algn="l" rtl="0">
              <a:lnSpc>
                <a:spcPct val="150000"/>
              </a:lnSpc>
              <a:spcBef>
                <a:spcPts val="0"/>
              </a:spcBef>
              <a:spcAft>
                <a:spcPts val="0"/>
              </a:spcAft>
              <a:buClr>
                <a:srgbClr val="000000"/>
              </a:buClr>
              <a:buSzPts val="1400"/>
              <a:buFont typeface="Bitter"/>
              <a:buChar char="○"/>
            </a:pPr>
            <a:r>
              <a:rPr lang="en" dirty="0">
                <a:solidFill>
                  <a:srgbClr val="000000"/>
                </a:solidFill>
                <a:latin typeface="Bitter"/>
                <a:ea typeface="Bitter"/>
                <a:cs typeface="Bitter"/>
                <a:sym typeface="Bitter"/>
              </a:rPr>
              <a:t>Site 6- Treated water had 151 +/- 4MPs/l</a:t>
            </a:r>
            <a:endParaRPr dirty="0">
              <a:solidFill>
                <a:srgbClr val="000000"/>
              </a:solidFill>
              <a:latin typeface="Bitter"/>
              <a:ea typeface="Bitter"/>
              <a:cs typeface="Bitter"/>
              <a:sym typeface="Bitter"/>
            </a:endParaRPr>
          </a:p>
        </p:txBody>
      </p:sp>
      <p:pic>
        <p:nvPicPr>
          <p:cNvPr id="266" name="Google Shape;266;p29"/>
          <p:cNvPicPr preferRelativeResize="0"/>
          <p:nvPr/>
        </p:nvPicPr>
        <p:blipFill>
          <a:blip r:embed="rId4">
            <a:alphaModFix/>
          </a:blip>
          <a:stretch>
            <a:fillRect/>
          </a:stretch>
        </p:blipFill>
        <p:spPr>
          <a:xfrm>
            <a:off x="0" y="0"/>
            <a:ext cx="9144001" cy="247825"/>
          </a:xfrm>
          <a:prstGeom prst="rect">
            <a:avLst/>
          </a:prstGeom>
          <a:noFill/>
          <a:ln>
            <a:noFill/>
          </a:ln>
        </p:spPr>
      </p:pic>
      <p:pic>
        <p:nvPicPr>
          <p:cNvPr id="267" name="Google Shape;267;p29"/>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268" name="Google Shape;268;p29"/>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269" name="Google Shape;269;p29"/>
          <p:cNvSpPr txBox="1">
            <a:spLocks noGrp="1"/>
          </p:cNvSpPr>
          <p:nvPr>
            <p:ph type="title"/>
          </p:nvPr>
        </p:nvSpPr>
        <p:spPr>
          <a:xfrm>
            <a:off x="302275" y="882050"/>
            <a:ext cx="74949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700" b="1" u="sng">
                <a:latin typeface="Bitter"/>
                <a:ea typeface="Bitter"/>
                <a:cs typeface="Bitter"/>
                <a:sym typeface="Bitter"/>
              </a:rPr>
              <a:t>Treatment Method and Results for DWTP Plzen</a:t>
            </a:r>
            <a:endParaRPr sz="1700" b="1" u="sng">
              <a:latin typeface="Bitter"/>
              <a:ea typeface="Bitter"/>
              <a:cs typeface="Bitter"/>
              <a:sym typeface="Bitter"/>
            </a:endParaRPr>
          </a:p>
        </p:txBody>
      </p:sp>
      <p:sp>
        <p:nvSpPr>
          <p:cNvPr id="270" name="Google Shape;270;p29"/>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17</a:t>
            </a:r>
            <a:endParaRPr sz="1600">
              <a:solidFill>
                <a:schemeClr val="lt1"/>
              </a:solidFill>
              <a:latin typeface="Bitter"/>
              <a:ea typeface="Bitter"/>
              <a:cs typeface="Bitter"/>
              <a:sym typeface="Bitter"/>
            </a:endParaRPr>
          </a:p>
        </p:txBody>
      </p:sp>
      <p:sp>
        <p:nvSpPr>
          <p:cNvPr id="271" name="Google Shape;271;p29"/>
          <p:cNvSpPr txBox="1"/>
          <p:nvPr/>
        </p:nvSpPr>
        <p:spPr>
          <a:xfrm>
            <a:off x="302274" y="360925"/>
            <a:ext cx="3443815"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chemeClr val="dk1"/>
                </a:solidFill>
                <a:latin typeface="Bitter"/>
                <a:ea typeface="Bitter"/>
                <a:cs typeface="Bitter"/>
                <a:sym typeface="Bitter"/>
              </a:rPr>
              <a:t>Case 2 (continued):</a:t>
            </a:r>
            <a:endParaRPr sz="2500" b="1" dirty="0">
              <a:solidFill>
                <a:schemeClr val="dk1"/>
              </a:solidFill>
              <a:latin typeface="Bitter"/>
              <a:ea typeface="Bitter"/>
              <a:cs typeface="Bitter"/>
              <a:sym typeface="Bitte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0"/>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277" name="Google Shape;277;p30"/>
          <p:cNvSpPr txBox="1">
            <a:spLocks noGrp="1"/>
          </p:cNvSpPr>
          <p:nvPr>
            <p:ph type="body" idx="1"/>
          </p:nvPr>
        </p:nvSpPr>
        <p:spPr>
          <a:xfrm>
            <a:off x="302275" y="1435400"/>
            <a:ext cx="4032900" cy="3321000"/>
          </a:xfrm>
          <a:prstGeom prst="rect">
            <a:avLst/>
          </a:prstGeom>
        </p:spPr>
        <p:txBody>
          <a:bodyPr spcFirstLastPara="1" wrap="square" lIns="91425" tIns="91425" rIns="91425" bIns="91425" anchor="ctr" anchorCtr="0">
            <a:noAutofit/>
          </a:bodyPr>
          <a:lstStyle/>
          <a:p>
            <a:pPr marL="457200" lvl="0" indent="-342900" algn="just" rtl="0">
              <a:lnSpc>
                <a:spcPct val="150000"/>
              </a:lnSpc>
              <a:spcBef>
                <a:spcPts val="0"/>
              </a:spcBef>
              <a:spcAft>
                <a:spcPts val="0"/>
              </a:spcAft>
              <a:buClr>
                <a:srgbClr val="000000"/>
              </a:buClr>
              <a:buSzPts val="1800"/>
              <a:buFont typeface="Bitter"/>
              <a:buChar char="●"/>
            </a:pPr>
            <a:r>
              <a:rPr lang="en" sz="1600">
                <a:solidFill>
                  <a:srgbClr val="000000"/>
                </a:solidFill>
                <a:latin typeface="Bitter"/>
                <a:ea typeface="Bitter"/>
                <a:cs typeface="Bitter"/>
                <a:sym typeface="Bitter"/>
              </a:rPr>
              <a:t>In</a:t>
            </a:r>
            <a:r>
              <a:rPr lang="en" sz="1600">
                <a:solidFill>
                  <a:srgbClr val="FF0000"/>
                </a:solidFill>
                <a:latin typeface="Bitter"/>
                <a:ea typeface="Bitter"/>
                <a:cs typeface="Bitter"/>
                <a:sym typeface="Bitter"/>
              </a:rPr>
              <a:t> </a:t>
            </a:r>
            <a:r>
              <a:rPr lang="en" sz="1600">
                <a:solidFill>
                  <a:srgbClr val="000000"/>
                </a:solidFill>
                <a:latin typeface="Bitter"/>
                <a:ea typeface="Bitter"/>
                <a:cs typeface="Bitter"/>
                <a:sym typeface="Bitter"/>
              </a:rPr>
              <a:t>the Milence drinking water treatment plant, shown on right,  samples were only taken at the plant’s influent and effluent points. Results showed that raw water had on the average 23±2 microplastics per liter, while treated water had 14±1 microplastics per liter. </a:t>
            </a:r>
            <a:endParaRPr>
              <a:solidFill>
                <a:srgbClr val="000000"/>
              </a:solidFill>
              <a:latin typeface="Bitter"/>
              <a:ea typeface="Bitter"/>
              <a:cs typeface="Bitter"/>
              <a:sym typeface="Bitter"/>
            </a:endParaRPr>
          </a:p>
        </p:txBody>
      </p:sp>
      <p:pic>
        <p:nvPicPr>
          <p:cNvPr id="278" name="Google Shape;278;p30"/>
          <p:cNvPicPr preferRelativeResize="0"/>
          <p:nvPr/>
        </p:nvPicPr>
        <p:blipFill>
          <a:blip r:embed="rId4">
            <a:alphaModFix/>
          </a:blip>
          <a:stretch>
            <a:fillRect/>
          </a:stretch>
        </p:blipFill>
        <p:spPr>
          <a:xfrm>
            <a:off x="0" y="0"/>
            <a:ext cx="9144001" cy="247825"/>
          </a:xfrm>
          <a:prstGeom prst="rect">
            <a:avLst/>
          </a:prstGeom>
          <a:noFill/>
          <a:ln>
            <a:noFill/>
          </a:ln>
        </p:spPr>
      </p:pic>
      <p:pic>
        <p:nvPicPr>
          <p:cNvPr id="279" name="Google Shape;279;p30"/>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280" name="Google Shape;280;p30"/>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281" name="Google Shape;281;p30"/>
          <p:cNvSpPr txBox="1">
            <a:spLocks noGrp="1"/>
          </p:cNvSpPr>
          <p:nvPr>
            <p:ph type="title"/>
          </p:nvPr>
        </p:nvSpPr>
        <p:spPr>
          <a:xfrm>
            <a:off x="302263" y="827600"/>
            <a:ext cx="42153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700" b="1" u="sng">
                <a:latin typeface="Bitter"/>
                <a:ea typeface="Bitter"/>
                <a:cs typeface="Bitter"/>
                <a:sym typeface="Bitter"/>
              </a:rPr>
              <a:t>Treatment Method and Results for DWTP Milence</a:t>
            </a:r>
            <a:endParaRPr sz="1700" b="1" u="sng">
              <a:latin typeface="Bitter"/>
              <a:ea typeface="Bitter"/>
              <a:cs typeface="Bitter"/>
              <a:sym typeface="Bitter"/>
            </a:endParaRPr>
          </a:p>
        </p:txBody>
      </p:sp>
      <p:sp>
        <p:nvSpPr>
          <p:cNvPr id="282" name="Google Shape;282;p30"/>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13</a:t>
            </a:r>
            <a:endParaRPr sz="1600">
              <a:solidFill>
                <a:schemeClr val="lt1"/>
              </a:solidFill>
              <a:latin typeface="Bitter"/>
              <a:ea typeface="Bitter"/>
              <a:cs typeface="Bitter"/>
              <a:sym typeface="Bitter"/>
            </a:endParaRPr>
          </a:p>
        </p:txBody>
      </p:sp>
      <p:pic>
        <p:nvPicPr>
          <p:cNvPr id="283" name="Google Shape;283;p30"/>
          <p:cNvPicPr preferRelativeResize="0"/>
          <p:nvPr/>
        </p:nvPicPr>
        <p:blipFill>
          <a:blip r:embed="rId5">
            <a:alphaModFix/>
          </a:blip>
          <a:stretch>
            <a:fillRect/>
          </a:stretch>
        </p:blipFill>
        <p:spPr>
          <a:xfrm>
            <a:off x="4572000" y="0"/>
            <a:ext cx="4566200" cy="5138975"/>
          </a:xfrm>
          <a:prstGeom prst="rect">
            <a:avLst/>
          </a:prstGeom>
          <a:noFill/>
          <a:ln>
            <a:noFill/>
          </a:ln>
        </p:spPr>
      </p:pic>
      <p:pic>
        <p:nvPicPr>
          <p:cNvPr id="284" name="Google Shape;284;p30"/>
          <p:cNvPicPr preferRelativeResize="0"/>
          <p:nvPr/>
        </p:nvPicPr>
        <p:blipFill>
          <a:blip r:embed="rId6">
            <a:alphaModFix/>
          </a:blip>
          <a:stretch>
            <a:fillRect/>
          </a:stretch>
        </p:blipFill>
        <p:spPr>
          <a:xfrm>
            <a:off x="4634225" y="1809300"/>
            <a:ext cx="4441750" cy="1677300"/>
          </a:xfrm>
          <a:prstGeom prst="rect">
            <a:avLst/>
          </a:prstGeom>
          <a:noFill/>
          <a:ln>
            <a:noFill/>
          </a:ln>
        </p:spPr>
      </p:pic>
      <p:sp>
        <p:nvSpPr>
          <p:cNvPr id="285" name="Google Shape;285;p30"/>
          <p:cNvSpPr txBox="1"/>
          <p:nvPr/>
        </p:nvSpPr>
        <p:spPr>
          <a:xfrm>
            <a:off x="302275" y="360925"/>
            <a:ext cx="3547054"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b="1" dirty="0">
                <a:solidFill>
                  <a:schemeClr val="dk1"/>
                </a:solidFill>
                <a:latin typeface="Bitter"/>
                <a:ea typeface="Bitter"/>
                <a:cs typeface="Bitter"/>
                <a:sym typeface="Bitter"/>
              </a:rPr>
              <a:t>Case 2 (continued):</a:t>
            </a:r>
            <a:endParaRPr sz="2500" b="1" dirty="0">
              <a:solidFill>
                <a:schemeClr val="dk1"/>
              </a:solidFill>
              <a:latin typeface="Bitter"/>
              <a:ea typeface="Bitter"/>
              <a:cs typeface="Bitter"/>
              <a:sym typeface="Bitter"/>
            </a:endParaRPr>
          </a:p>
        </p:txBody>
      </p:sp>
      <p:sp>
        <p:nvSpPr>
          <p:cNvPr id="286" name="Google Shape;286;p30"/>
          <p:cNvSpPr txBox="1"/>
          <p:nvPr/>
        </p:nvSpPr>
        <p:spPr>
          <a:xfrm>
            <a:off x="8716025" y="4712400"/>
            <a:ext cx="504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18</a:t>
            </a:r>
            <a:endParaRPr sz="1600">
              <a:solidFill>
                <a:schemeClr val="lt1"/>
              </a:solidFill>
              <a:latin typeface="Bitter"/>
              <a:ea typeface="Bitter"/>
              <a:cs typeface="Bitter"/>
              <a:sym typeface="Bitt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1"/>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292" name="Google Shape;292;p31"/>
          <p:cNvSpPr txBox="1">
            <a:spLocks noGrp="1"/>
          </p:cNvSpPr>
          <p:nvPr>
            <p:ph type="body" idx="1"/>
          </p:nvPr>
        </p:nvSpPr>
        <p:spPr>
          <a:xfrm>
            <a:off x="450775" y="1281350"/>
            <a:ext cx="8062800" cy="3364200"/>
          </a:xfrm>
          <a:prstGeom prst="rect">
            <a:avLst/>
          </a:prstGeom>
        </p:spPr>
        <p:txBody>
          <a:bodyPr spcFirstLastPara="1" wrap="square" lIns="91425" tIns="91425" rIns="91425" bIns="91425" anchor="ctr" anchorCtr="0">
            <a:noAutofit/>
          </a:bodyPr>
          <a:lstStyle/>
          <a:p>
            <a:pPr marL="457200" lvl="0" indent="-361950" algn="just" rtl="0">
              <a:lnSpc>
                <a:spcPct val="200000"/>
              </a:lnSpc>
              <a:spcBef>
                <a:spcPts val="0"/>
              </a:spcBef>
              <a:spcAft>
                <a:spcPts val="0"/>
              </a:spcAft>
              <a:buClr>
                <a:srgbClr val="000000"/>
              </a:buClr>
              <a:buSzPts val="2100"/>
              <a:buFont typeface="Bitter"/>
              <a:buChar char="●"/>
            </a:pPr>
            <a:r>
              <a:rPr lang="en" sz="1600">
                <a:solidFill>
                  <a:srgbClr val="000000"/>
                </a:solidFill>
                <a:latin typeface="Bitter"/>
                <a:ea typeface="Bitter"/>
                <a:cs typeface="Bitter"/>
                <a:sym typeface="Bitter"/>
              </a:rPr>
              <a:t>Wastewater treatment plants are large sources of microplastics, as they tend to receive terrestrial microplastics before they enter the environment. In “A Review of the Removal of Microplastics in Global Wastewater Treatment Plants”, quantitative analysis was used to compare removal efficiency of microplastics in different treatment methods within several wastewater treatment plants. </a:t>
            </a:r>
            <a:endParaRPr sz="2100">
              <a:solidFill>
                <a:srgbClr val="000000"/>
              </a:solidFill>
              <a:latin typeface="Bitter"/>
              <a:ea typeface="Bitter"/>
              <a:cs typeface="Bitter"/>
              <a:sym typeface="Bitter"/>
            </a:endParaRPr>
          </a:p>
        </p:txBody>
      </p:sp>
      <p:pic>
        <p:nvPicPr>
          <p:cNvPr id="293" name="Google Shape;293;p31"/>
          <p:cNvPicPr preferRelativeResize="0"/>
          <p:nvPr/>
        </p:nvPicPr>
        <p:blipFill>
          <a:blip r:embed="rId4">
            <a:alphaModFix/>
          </a:blip>
          <a:stretch>
            <a:fillRect/>
          </a:stretch>
        </p:blipFill>
        <p:spPr>
          <a:xfrm>
            <a:off x="0" y="0"/>
            <a:ext cx="9144001" cy="247825"/>
          </a:xfrm>
          <a:prstGeom prst="rect">
            <a:avLst/>
          </a:prstGeom>
          <a:noFill/>
          <a:ln>
            <a:noFill/>
          </a:ln>
        </p:spPr>
      </p:pic>
      <p:pic>
        <p:nvPicPr>
          <p:cNvPr id="294" name="Google Shape;294;p31"/>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295" name="Google Shape;295;p31"/>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296" name="Google Shape;296;p31"/>
          <p:cNvSpPr txBox="1">
            <a:spLocks noGrp="1"/>
          </p:cNvSpPr>
          <p:nvPr>
            <p:ph type="title"/>
          </p:nvPr>
        </p:nvSpPr>
        <p:spPr>
          <a:xfrm>
            <a:off x="448050" y="407250"/>
            <a:ext cx="8001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b="1">
                <a:latin typeface="Bitter"/>
                <a:ea typeface="Bitter"/>
                <a:cs typeface="Bitter"/>
                <a:sym typeface="Bitter"/>
              </a:rPr>
              <a:t>Removal of Microplastics in Wastewater Treatment Plants</a:t>
            </a:r>
            <a:endParaRPr sz="2500" b="1">
              <a:latin typeface="Bitter"/>
              <a:ea typeface="Bitter"/>
              <a:cs typeface="Bitter"/>
              <a:sym typeface="Bitter"/>
            </a:endParaRPr>
          </a:p>
        </p:txBody>
      </p:sp>
      <p:sp>
        <p:nvSpPr>
          <p:cNvPr id="297" name="Google Shape;297;p31"/>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19</a:t>
            </a:r>
            <a:endParaRPr sz="1600">
              <a:solidFill>
                <a:schemeClr val="lt1"/>
              </a:solidFill>
              <a:latin typeface="Bitter"/>
              <a:ea typeface="Bitter"/>
              <a:cs typeface="Bitter"/>
              <a:sym typeface="Bit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93" name="Google Shape;93;p14"/>
          <p:cNvSpPr txBox="1">
            <a:spLocks noGrp="1"/>
          </p:cNvSpPr>
          <p:nvPr>
            <p:ph type="body" idx="1"/>
          </p:nvPr>
        </p:nvSpPr>
        <p:spPr>
          <a:xfrm>
            <a:off x="450775" y="1026475"/>
            <a:ext cx="4019700" cy="3936600"/>
          </a:xfrm>
          <a:prstGeom prst="rect">
            <a:avLst/>
          </a:prstGeom>
        </p:spPr>
        <p:txBody>
          <a:bodyPr spcFirstLastPara="1" wrap="square" lIns="91425" tIns="91425" rIns="91425" bIns="91425" anchor="ctr" anchorCtr="0">
            <a:noAutofit/>
          </a:bodyPr>
          <a:lstStyle/>
          <a:p>
            <a:pPr marL="457200" lvl="0"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Rationale… </a:t>
            </a:r>
            <a:r>
              <a:rPr lang="en" sz="1300" b="1">
                <a:solidFill>
                  <a:srgbClr val="000000"/>
                </a:solidFill>
                <a:latin typeface="Bitter"/>
                <a:ea typeface="Bitter"/>
                <a:cs typeface="Bitter"/>
                <a:sym typeface="Bitter"/>
              </a:rPr>
              <a:t>3</a:t>
            </a:r>
            <a:endParaRPr sz="1300" b="1">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Worldwide Production of Plastics… </a:t>
            </a:r>
            <a:r>
              <a:rPr lang="en" sz="1300" b="1">
                <a:solidFill>
                  <a:srgbClr val="000000"/>
                </a:solidFill>
                <a:latin typeface="Bitter"/>
                <a:ea typeface="Bitter"/>
                <a:cs typeface="Bitter"/>
                <a:sym typeface="Bitter"/>
              </a:rPr>
              <a:t>4</a:t>
            </a:r>
            <a:endParaRPr sz="1300" b="1">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Health Impacts of Microplastics on People and Animals… </a:t>
            </a:r>
            <a:r>
              <a:rPr lang="en" sz="1300" b="1">
                <a:solidFill>
                  <a:srgbClr val="000000"/>
                </a:solidFill>
                <a:latin typeface="Bitter"/>
                <a:ea typeface="Bitter"/>
                <a:cs typeface="Bitter"/>
                <a:sym typeface="Bitter"/>
              </a:rPr>
              <a:t>5</a:t>
            </a:r>
            <a:endParaRPr sz="1300" b="1">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Removal of Microplastics in Water Treatment by Oxidation… </a:t>
            </a:r>
            <a:r>
              <a:rPr lang="en" sz="1300" b="1">
                <a:solidFill>
                  <a:srgbClr val="000000"/>
                </a:solidFill>
                <a:latin typeface="Bitter"/>
                <a:ea typeface="Bitter"/>
                <a:cs typeface="Bitter"/>
                <a:sym typeface="Bitter"/>
              </a:rPr>
              <a:t>6</a:t>
            </a:r>
            <a:endParaRPr sz="1300" b="1">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Ozone Treatment</a:t>
            </a:r>
            <a:endParaRPr sz="1200" b="1">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UV Photolysis</a:t>
            </a:r>
            <a:endParaRPr sz="1200" b="1">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Heat-Activated Persulfate Treatment</a:t>
            </a:r>
            <a:endParaRPr sz="1200" b="1">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UV Photocatalysis</a:t>
            </a:r>
            <a:endParaRPr sz="1200" b="1">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Fenton Process</a:t>
            </a:r>
            <a:endParaRPr sz="1200" b="1">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Photo-Fenton Process</a:t>
            </a:r>
            <a:endParaRPr sz="1200" b="1">
              <a:latin typeface="Bitter"/>
              <a:ea typeface="Bitter"/>
              <a:cs typeface="Bitter"/>
              <a:sym typeface="Bitter"/>
            </a:endParaRPr>
          </a:p>
        </p:txBody>
      </p:sp>
      <p:pic>
        <p:nvPicPr>
          <p:cNvPr id="94" name="Google Shape;94;p14"/>
          <p:cNvPicPr preferRelativeResize="0"/>
          <p:nvPr/>
        </p:nvPicPr>
        <p:blipFill>
          <a:blip r:embed="rId4">
            <a:alphaModFix/>
          </a:blip>
          <a:stretch>
            <a:fillRect/>
          </a:stretch>
        </p:blipFill>
        <p:spPr>
          <a:xfrm>
            <a:off x="0" y="0"/>
            <a:ext cx="9144001" cy="247825"/>
          </a:xfrm>
          <a:prstGeom prst="rect">
            <a:avLst/>
          </a:prstGeom>
          <a:noFill/>
          <a:ln>
            <a:noFill/>
          </a:ln>
        </p:spPr>
      </p:pic>
      <p:pic>
        <p:nvPicPr>
          <p:cNvPr id="95" name="Google Shape;95;p14"/>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96" name="Google Shape;96;p14"/>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97" name="Google Shape;97;p14"/>
          <p:cNvSpPr txBox="1">
            <a:spLocks noGrp="1"/>
          </p:cNvSpPr>
          <p:nvPr>
            <p:ph type="body" idx="1"/>
          </p:nvPr>
        </p:nvSpPr>
        <p:spPr>
          <a:xfrm>
            <a:off x="4470475" y="499225"/>
            <a:ext cx="4222200" cy="4206300"/>
          </a:xfrm>
          <a:prstGeom prst="rect">
            <a:avLst/>
          </a:prstGeom>
        </p:spPr>
        <p:txBody>
          <a:bodyPr spcFirstLastPara="1" wrap="square" lIns="91425" tIns="91425" rIns="91425" bIns="91425" anchor="ctr" anchorCtr="0">
            <a:noAutofit/>
          </a:bodyPr>
          <a:lstStyle/>
          <a:p>
            <a:pPr marL="457200" lvl="0" indent="-304800" algn="l" rtl="0">
              <a:lnSpc>
                <a:spcPct val="150000"/>
              </a:lnSpc>
              <a:spcBef>
                <a:spcPts val="0"/>
              </a:spcBef>
              <a:spcAft>
                <a:spcPts val="0"/>
              </a:spcAft>
              <a:buClr>
                <a:srgbClr val="000000"/>
              </a:buClr>
              <a:buSzPts val="1200"/>
              <a:buFont typeface="Bitter"/>
              <a:buChar char="●"/>
            </a:pPr>
            <a:r>
              <a:rPr lang="en" sz="1100">
                <a:solidFill>
                  <a:srgbClr val="000000"/>
                </a:solidFill>
                <a:latin typeface="Bitter"/>
                <a:ea typeface="Bitter"/>
                <a:cs typeface="Bitter"/>
                <a:sym typeface="Bitter"/>
              </a:rPr>
              <a:t>Case 1: Treatment of Microplastics in Czech Republic… </a:t>
            </a:r>
            <a:r>
              <a:rPr lang="en" sz="1200" b="1">
                <a:solidFill>
                  <a:srgbClr val="000000"/>
                </a:solidFill>
                <a:latin typeface="Bitter"/>
                <a:ea typeface="Bitter"/>
                <a:cs typeface="Bitter"/>
                <a:sym typeface="Bitter"/>
              </a:rPr>
              <a:t>13</a:t>
            </a:r>
            <a:endParaRPr sz="1200" b="1">
              <a:solidFill>
                <a:srgbClr val="000000"/>
              </a:solidFill>
              <a:latin typeface="Bitter"/>
              <a:ea typeface="Bitter"/>
              <a:cs typeface="Bitter"/>
              <a:sym typeface="Bitter"/>
            </a:endParaRPr>
          </a:p>
          <a:p>
            <a:pPr marL="914400" lvl="1"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Water Sources, Filtration Methods, Experimentation, and Results</a:t>
            </a:r>
            <a:endParaRPr sz="1100">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100">
                <a:solidFill>
                  <a:srgbClr val="000000"/>
                </a:solidFill>
                <a:latin typeface="Bitter"/>
                <a:ea typeface="Bitter"/>
                <a:cs typeface="Bitter"/>
                <a:sym typeface="Bitter"/>
              </a:rPr>
              <a:t>Case 2: Treatment of Microplastics at Drinking Water Treatment Plants… </a:t>
            </a:r>
            <a:r>
              <a:rPr lang="en" sz="1200" b="1">
                <a:solidFill>
                  <a:srgbClr val="000000"/>
                </a:solidFill>
                <a:latin typeface="Bitter"/>
                <a:ea typeface="Bitter"/>
                <a:cs typeface="Bitter"/>
                <a:sym typeface="Bitter"/>
              </a:rPr>
              <a:t>15</a:t>
            </a:r>
            <a:endParaRPr sz="1200" b="1">
              <a:solidFill>
                <a:srgbClr val="000000"/>
              </a:solidFill>
              <a:latin typeface="Bitter"/>
              <a:ea typeface="Bitter"/>
              <a:cs typeface="Bitter"/>
              <a:sym typeface="Bitter"/>
            </a:endParaRPr>
          </a:p>
          <a:p>
            <a:pPr marL="914400" lvl="1"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Treatment Method and Results for DWTP Plzen</a:t>
            </a:r>
            <a:endParaRPr sz="1100">
              <a:solidFill>
                <a:srgbClr val="000000"/>
              </a:solidFill>
              <a:latin typeface="Bitter"/>
              <a:ea typeface="Bitter"/>
              <a:cs typeface="Bitter"/>
              <a:sym typeface="Bitter"/>
            </a:endParaRPr>
          </a:p>
          <a:p>
            <a:pPr marL="914400" lvl="1"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Treatment Method and Results for DWTP Milence</a:t>
            </a:r>
            <a:endParaRPr sz="1100">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100">
                <a:solidFill>
                  <a:srgbClr val="000000"/>
                </a:solidFill>
                <a:latin typeface="Bitter"/>
                <a:ea typeface="Bitter"/>
                <a:cs typeface="Bitter"/>
                <a:sym typeface="Bitter"/>
              </a:rPr>
              <a:t>Removal of Microplastics in Wastewater Treatment Plants… </a:t>
            </a:r>
            <a:r>
              <a:rPr lang="en" sz="1200" b="1">
                <a:solidFill>
                  <a:srgbClr val="000000"/>
                </a:solidFill>
                <a:latin typeface="Bitter"/>
                <a:ea typeface="Bitter"/>
                <a:cs typeface="Bitter"/>
                <a:sym typeface="Bitter"/>
              </a:rPr>
              <a:t>19</a:t>
            </a:r>
            <a:endParaRPr sz="1200" b="1">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100">
                <a:solidFill>
                  <a:srgbClr val="000000"/>
                </a:solidFill>
                <a:latin typeface="Bitter"/>
                <a:ea typeface="Bitter"/>
                <a:cs typeface="Bitter"/>
                <a:sym typeface="Bitter"/>
              </a:rPr>
              <a:t>Summary &amp; Discussion… </a:t>
            </a:r>
            <a:r>
              <a:rPr lang="en" sz="1200" b="1">
                <a:solidFill>
                  <a:srgbClr val="000000"/>
                </a:solidFill>
                <a:latin typeface="Bitter"/>
                <a:ea typeface="Bitter"/>
                <a:cs typeface="Bitter"/>
                <a:sym typeface="Bitter"/>
              </a:rPr>
              <a:t>21</a:t>
            </a:r>
            <a:endParaRPr sz="1200" b="1">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100">
                <a:solidFill>
                  <a:srgbClr val="000000"/>
                </a:solidFill>
                <a:latin typeface="Bitter"/>
                <a:ea typeface="Bitter"/>
                <a:cs typeface="Bitter"/>
                <a:sym typeface="Bitter"/>
              </a:rPr>
              <a:t>Recommendation for Future Research… </a:t>
            </a:r>
            <a:r>
              <a:rPr lang="en" sz="1200" b="1">
                <a:solidFill>
                  <a:srgbClr val="000000"/>
                </a:solidFill>
                <a:latin typeface="Bitter"/>
                <a:ea typeface="Bitter"/>
                <a:cs typeface="Bitter"/>
                <a:sym typeface="Bitter"/>
              </a:rPr>
              <a:t>22</a:t>
            </a:r>
            <a:endParaRPr sz="1200" b="1">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100">
                <a:solidFill>
                  <a:srgbClr val="000000"/>
                </a:solidFill>
                <a:latin typeface="Bitter"/>
                <a:ea typeface="Bitter"/>
                <a:cs typeface="Bitter"/>
                <a:sym typeface="Bitter"/>
              </a:rPr>
              <a:t>References… </a:t>
            </a:r>
            <a:r>
              <a:rPr lang="en" sz="1200" b="1">
                <a:solidFill>
                  <a:srgbClr val="000000"/>
                </a:solidFill>
                <a:latin typeface="Bitter"/>
                <a:ea typeface="Bitter"/>
                <a:cs typeface="Bitter"/>
                <a:sym typeface="Bitter"/>
              </a:rPr>
              <a:t>23</a:t>
            </a:r>
            <a:endParaRPr sz="1200" b="1">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Acknowledgements… </a:t>
            </a:r>
            <a:r>
              <a:rPr lang="en" sz="1200" b="1">
                <a:solidFill>
                  <a:srgbClr val="000000"/>
                </a:solidFill>
                <a:latin typeface="Bitter"/>
                <a:ea typeface="Bitter"/>
                <a:cs typeface="Bitter"/>
                <a:sym typeface="Bitter"/>
              </a:rPr>
              <a:t>27</a:t>
            </a:r>
            <a:endParaRPr sz="1200" b="1">
              <a:solidFill>
                <a:srgbClr val="000000"/>
              </a:solidFill>
              <a:latin typeface="Bitter"/>
              <a:ea typeface="Bitter"/>
              <a:cs typeface="Bitter"/>
              <a:sym typeface="Bitter"/>
            </a:endParaRPr>
          </a:p>
        </p:txBody>
      </p:sp>
      <p:sp>
        <p:nvSpPr>
          <p:cNvPr id="98" name="Google Shape;98;p14"/>
          <p:cNvSpPr txBox="1">
            <a:spLocks noGrp="1"/>
          </p:cNvSpPr>
          <p:nvPr>
            <p:ph type="title"/>
          </p:nvPr>
        </p:nvSpPr>
        <p:spPr>
          <a:xfrm>
            <a:off x="554419" y="555725"/>
            <a:ext cx="40197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Table of Contents</a:t>
            </a:r>
            <a:endParaRPr b="1">
              <a:latin typeface="Bitter"/>
              <a:ea typeface="Bitter"/>
              <a:cs typeface="Bitter"/>
              <a:sym typeface="Bitter"/>
            </a:endParaRPr>
          </a:p>
        </p:txBody>
      </p:sp>
      <p:sp>
        <p:nvSpPr>
          <p:cNvPr id="99" name="Google Shape;99;p14"/>
          <p:cNvSpPr txBox="1"/>
          <p:nvPr/>
        </p:nvSpPr>
        <p:spPr>
          <a:xfrm>
            <a:off x="8863638" y="4758750"/>
            <a:ext cx="31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2</a:t>
            </a:r>
            <a:endParaRPr sz="1600">
              <a:solidFill>
                <a:schemeClr val="lt1"/>
              </a:solidFill>
              <a:latin typeface="Bitter"/>
              <a:ea typeface="Bitter"/>
              <a:cs typeface="Bitter"/>
              <a:sym typeface="Bitt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2"/>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303" name="Google Shape;303;p32"/>
          <p:cNvSpPr txBox="1">
            <a:spLocks noGrp="1"/>
          </p:cNvSpPr>
          <p:nvPr>
            <p:ph type="body" idx="1"/>
          </p:nvPr>
        </p:nvSpPr>
        <p:spPr>
          <a:xfrm>
            <a:off x="450775" y="1281350"/>
            <a:ext cx="8097600" cy="3364200"/>
          </a:xfrm>
          <a:prstGeom prst="rect">
            <a:avLst/>
          </a:prstGeom>
        </p:spPr>
        <p:txBody>
          <a:bodyPr spcFirstLastPara="1" wrap="square" lIns="91425" tIns="91425" rIns="91425" bIns="91425" anchor="ctr" anchorCtr="0">
            <a:noAutofit/>
          </a:bodyPr>
          <a:lstStyle/>
          <a:p>
            <a:pPr marL="457200" lvl="0" indent="-311150" algn="just" rtl="0">
              <a:lnSpc>
                <a:spcPct val="200000"/>
              </a:lnSpc>
              <a:spcBef>
                <a:spcPts val="0"/>
              </a:spcBef>
              <a:spcAft>
                <a:spcPts val="0"/>
              </a:spcAft>
              <a:buClr>
                <a:srgbClr val="000000"/>
              </a:buClr>
              <a:buSzPts val="1300"/>
              <a:buFont typeface="Bitter"/>
              <a:buChar char="●"/>
            </a:pPr>
            <a:r>
              <a:rPr lang="en" sz="1300">
                <a:solidFill>
                  <a:srgbClr val="000000"/>
                </a:solidFill>
                <a:latin typeface="Bitter"/>
                <a:ea typeface="Bitter"/>
                <a:cs typeface="Bitter"/>
                <a:sym typeface="Bitter"/>
              </a:rPr>
              <a:t>There are large quantities of microplastics found in the influent, as well as in the primary, secondary, and tertiary treatment processes. However, data in a wastewater treatment plant in the UK showed that these microplastic quantities were reduced up to 96%. It was also found that mechanical, chemical, and biological treatments could reduce up to 99% of microplastics in this treatment plant. It is important to note that different wastewater treatment plants show different effectiveness levels. This poses a great challenge, as certain treatments may not be as functional in different wastewater treatment plants. This shows the necessity of further method development in order for microplastic removal to be as equally successful in many places.</a:t>
            </a:r>
            <a:endParaRPr sz="1600">
              <a:solidFill>
                <a:srgbClr val="000000"/>
              </a:solidFill>
              <a:latin typeface="Bitter"/>
              <a:ea typeface="Bitter"/>
              <a:cs typeface="Bitter"/>
              <a:sym typeface="Bitter"/>
            </a:endParaRPr>
          </a:p>
        </p:txBody>
      </p:sp>
      <p:pic>
        <p:nvPicPr>
          <p:cNvPr id="304" name="Google Shape;304;p32"/>
          <p:cNvPicPr preferRelativeResize="0"/>
          <p:nvPr/>
        </p:nvPicPr>
        <p:blipFill>
          <a:blip r:embed="rId4">
            <a:alphaModFix/>
          </a:blip>
          <a:stretch>
            <a:fillRect/>
          </a:stretch>
        </p:blipFill>
        <p:spPr>
          <a:xfrm>
            <a:off x="0" y="0"/>
            <a:ext cx="9144001" cy="247825"/>
          </a:xfrm>
          <a:prstGeom prst="rect">
            <a:avLst/>
          </a:prstGeom>
          <a:noFill/>
          <a:ln>
            <a:noFill/>
          </a:ln>
        </p:spPr>
      </p:pic>
      <p:pic>
        <p:nvPicPr>
          <p:cNvPr id="305" name="Google Shape;305;p32"/>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306" name="Google Shape;306;p32"/>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307" name="Google Shape;307;p32"/>
          <p:cNvSpPr txBox="1">
            <a:spLocks noGrp="1"/>
          </p:cNvSpPr>
          <p:nvPr>
            <p:ph type="title"/>
          </p:nvPr>
        </p:nvSpPr>
        <p:spPr>
          <a:xfrm>
            <a:off x="448050" y="407250"/>
            <a:ext cx="8001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b="1">
                <a:latin typeface="Bitter"/>
                <a:ea typeface="Bitter"/>
                <a:cs typeface="Bitter"/>
                <a:sym typeface="Bitter"/>
              </a:rPr>
              <a:t>Removal of Microplastics in Wastewater Treatment Plants (continued)</a:t>
            </a:r>
            <a:endParaRPr sz="2500" b="1">
              <a:latin typeface="Bitter"/>
              <a:ea typeface="Bitter"/>
              <a:cs typeface="Bitter"/>
              <a:sym typeface="Bitter"/>
            </a:endParaRPr>
          </a:p>
        </p:txBody>
      </p:sp>
      <p:sp>
        <p:nvSpPr>
          <p:cNvPr id="308" name="Google Shape;308;p32"/>
          <p:cNvSpPr txBox="1"/>
          <p:nvPr/>
        </p:nvSpPr>
        <p:spPr>
          <a:xfrm>
            <a:off x="8776800" y="4758750"/>
            <a:ext cx="530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20</a:t>
            </a:r>
            <a:endParaRPr sz="1600">
              <a:solidFill>
                <a:schemeClr val="lt1"/>
              </a:solidFill>
              <a:latin typeface="Bitter"/>
              <a:ea typeface="Bitter"/>
              <a:cs typeface="Bitter"/>
              <a:sym typeface="Bitt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3"/>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314" name="Google Shape;314;p33"/>
          <p:cNvSpPr txBox="1">
            <a:spLocks noGrp="1"/>
          </p:cNvSpPr>
          <p:nvPr>
            <p:ph type="body" idx="1"/>
          </p:nvPr>
        </p:nvSpPr>
        <p:spPr>
          <a:xfrm>
            <a:off x="450775" y="1495750"/>
            <a:ext cx="8001000" cy="3149700"/>
          </a:xfrm>
          <a:prstGeom prst="rect">
            <a:avLst/>
          </a:prstGeom>
        </p:spPr>
        <p:txBody>
          <a:bodyPr spcFirstLastPara="1" wrap="square" lIns="91425" tIns="91425" rIns="91425" bIns="91425" anchor="ctr" anchorCtr="0">
            <a:noAutofit/>
          </a:bodyPr>
          <a:lstStyle/>
          <a:p>
            <a:pPr marL="457200" lvl="0" indent="-323850" algn="just" rtl="0">
              <a:lnSpc>
                <a:spcPct val="150000"/>
              </a:lnSpc>
              <a:spcBef>
                <a:spcPts val="1200"/>
              </a:spcBef>
              <a:spcAft>
                <a:spcPts val="0"/>
              </a:spcAft>
              <a:buClr>
                <a:srgbClr val="000000"/>
              </a:buClr>
              <a:buSzPts val="1500"/>
              <a:buFont typeface="Bitter"/>
              <a:buChar char="●"/>
            </a:pPr>
            <a:r>
              <a:rPr lang="en" sz="1500">
                <a:solidFill>
                  <a:srgbClr val="000000"/>
                </a:solidFill>
                <a:highlight>
                  <a:srgbClr val="FFFFFF"/>
                </a:highlight>
                <a:latin typeface="Bitter"/>
                <a:ea typeface="Bitter"/>
                <a:cs typeface="Bitter"/>
                <a:sym typeface="Bitter"/>
              </a:rPr>
              <a:t>Removal of Microplastics in Drinking Water Plants (DWTPs) </a:t>
            </a:r>
            <a:endParaRPr sz="1500">
              <a:solidFill>
                <a:srgbClr val="000000"/>
              </a:solidFill>
              <a:highlight>
                <a:srgbClr val="FFFFFF"/>
              </a:highlight>
              <a:latin typeface="Bitter"/>
              <a:ea typeface="Bitter"/>
              <a:cs typeface="Bitter"/>
              <a:sym typeface="Bitter"/>
            </a:endParaRPr>
          </a:p>
          <a:p>
            <a:pPr marL="914400" lvl="1" indent="-323850" algn="just" rtl="0">
              <a:lnSpc>
                <a:spcPct val="150000"/>
              </a:lnSpc>
              <a:spcBef>
                <a:spcPts val="0"/>
              </a:spcBef>
              <a:spcAft>
                <a:spcPts val="0"/>
              </a:spcAft>
              <a:buClr>
                <a:srgbClr val="000000"/>
              </a:buClr>
              <a:buSzPts val="1500"/>
              <a:buFont typeface="Bitter"/>
              <a:buChar char="○"/>
            </a:pPr>
            <a:r>
              <a:rPr lang="en" sz="1500">
                <a:solidFill>
                  <a:srgbClr val="000000"/>
                </a:solidFill>
                <a:highlight>
                  <a:srgbClr val="FFFFFF"/>
                </a:highlight>
                <a:latin typeface="Bitter"/>
                <a:ea typeface="Bitter"/>
                <a:cs typeface="Bitter"/>
                <a:sym typeface="Bitter"/>
              </a:rPr>
              <a:t>Coagulation, flocculation, sedimentation, and filtration processes are</a:t>
            </a:r>
            <a:br>
              <a:rPr lang="en" sz="1500">
                <a:solidFill>
                  <a:srgbClr val="000000"/>
                </a:solidFill>
                <a:highlight>
                  <a:srgbClr val="FFFFFF"/>
                </a:highlight>
                <a:latin typeface="Bitter"/>
                <a:ea typeface="Bitter"/>
                <a:cs typeface="Bitter"/>
                <a:sym typeface="Bitter"/>
              </a:rPr>
            </a:br>
            <a:r>
              <a:rPr lang="en" sz="1500">
                <a:solidFill>
                  <a:srgbClr val="000000"/>
                </a:solidFill>
                <a:highlight>
                  <a:srgbClr val="FFFFFF"/>
                </a:highlight>
                <a:latin typeface="Bitter"/>
                <a:ea typeface="Bitter"/>
                <a:cs typeface="Bitter"/>
                <a:sym typeface="Bitter"/>
              </a:rPr>
              <a:t>   in general, efficient.</a:t>
            </a:r>
            <a:endParaRPr sz="1500">
              <a:solidFill>
                <a:srgbClr val="000000"/>
              </a:solidFill>
              <a:highlight>
                <a:srgbClr val="FFFFFF"/>
              </a:highlight>
              <a:latin typeface="Bitter"/>
              <a:ea typeface="Bitter"/>
              <a:cs typeface="Bitter"/>
              <a:sym typeface="Bitter"/>
            </a:endParaRPr>
          </a:p>
          <a:p>
            <a:pPr marL="914400" lvl="1" indent="-323850" algn="just" rtl="0">
              <a:lnSpc>
                <a:spcPct val="150000"/>
              </a:lnSpc>
              <a:spcBef>
                <a:spcPts val="0"/>
              </a:spcBef>
              <a:spcAft>
                <a:spcPts val="0"/>
              </a:spcAft>
              <a:buClr>
                <a:srgbClr val="000000"/>
              </a:buClr>
              <a:buSzPts val="1500"/>
              <a:buFont typeface="Bitter"/>
              <a:buChar char="○"/>
            </a:pPr>
            <a:r>
              <a:rPr lang="en" sz="1500">
                <a:solidFill>
                  <a:srgbClr val="000000"/>
                </a:solidFill>
                <a:highlight>
                  <a:srgbClr val="FFFFFF"/>
                </a:highlight>
                <a:latin typeface="Bitter"/>
                <a:ea typeface="Bitter"/>
                <a:cs typeface="Bitter"/>
                <a:sym typeface="Bitter"/>
              </a:rPr>
              <a:t>Advanced oxidation processes demonstrate high removal efficiencies</a:t>
            </a:r>
            <a:endParaRPr sz="1500">
              <a:solidFill>
                <a:srgbClr val="000000"/>
              </a:solidFill>
              <a:highlight>
                <a:srgbClr val="FFFFFF"/>
              </a:highlight>
              <a:latin typeface="Bitter"/>
              <a:ea typeface="Bitter"/>
              <a:cs typeface="Bitter"/>
              <a:sym typeface="Bitter"/>
            </a:endParaRPr>
          </a:p>
          <a:p>
            <a:pPr marL="457200" lvl="0" indent="-323850" algn="just" rtl="0">
              <a:lnSpc>
                <a:spcPct val="150000"/>
              </a:lnSpc>
              <a:spcBef>
                <a:spcPts val="0"/>
              </a:spcBef>
              <a:spcAft>
                <a:spcPts val="0"/>
              </a:spcAft>
              <a:buClr>
                <a:srgbClr val="000000"/>
              </a:buClr>
              <a:buSzPts val="1500"/>
              <a:buFont typeface="Bitter"/>
              <a:buChar char="●"/>
            </a:pPr>
            <a:r>
              <a:rPr lang="en" sz="1500">
                <a:solidFill>
                  <a:srgbClr val="000000"/>
                </a:solidFill>
                <a:highlight>
                  <a:srgbClr val="FFFFFF"/>
                </a:highlight>
                <a:latin typeface="Bitter"/>
                <a:ea typeface="Bitter"/>
                <a:cs typeface="Bitter"/>
                <a:sym typeface="Bitter"/>
              </a:rPr>
              <a:t>Removal of Microplastics  in Wastewater Treatment Plants (WWTPs)</a:t>
            </a:r>
            <a:endParaRPr sz="1500">
              <a:solidFill>
                <a:srgbClr val="000000"/>
              </a:solidFill>
              <a:highlight>
                <a:srgbClr val="FFFFFF"/>
              </a:highlight>
              <a:latin typeface="Bitter"/>
              <a:ea typeface="Bitter"/>
              <a:cs typeface="Bitter"/>
              <a:sym typeface="Bitter"/>
            </a:endParaRPr>
          </a:p>
          <a:p>
            <a:pPr marL="914400" lvl="1" indent="-323850" algn="just" rtl="0">
              <a:lnSpc>
                <a:spcPct val="150000"/>
              </a:lnSpc>
              <a:spcBef>
                <a:spcPts val="0"/>
              </a:spcBef>
              <a:spcAft>
                <a:spcPts val="0"/>
              </a:spcAft>
              <a:buClr>
                <a:srgbClr val="000000"/>
              </a:buClr>
              <a:buSzPts val="1500"/>
              <a:buFont typeface="Bitter"/>
              <a:buChar char="○"/>
            </a:pPr>
            <a:r>
              <a:rPr lang="en" sz="1500">
                <a:solidFill>
                  <a:srgbClr val="000000"/>
                </a:solidFill>
                <a:highlight>
                  <a:srgbClr val="FFFFFF"/>
                </a:highlight>
                <a:latin typeface="Bitter"/>
                <a:ea typeface="Bitter"/>
                <a:cs typeface="Bitter"/>
                <a:sym typeface="Bitter"/>
              </a:rPr>
              <a:t>Primary treatment and secondary treatment are the main processes to remove microplastics.</a:t>
            </a:r>
            <a:endParaRPr sz="1500">
              <a:solidFill>
                <a:srgbClr val="000000"/>
              </a:solidFill>
              <a:highlight>
                <a:srgbClr val="FFFFFF"/>
              </a:highlight>
              <a:latin typeface="Bitter"/>
              <a:ea typeface="Bitter"/>
              <a:cs typeface="Bitter"/>
              <a:sym typeface="Bitter"/>
            </a:endParaRPr>
          </a:p>
          <a:p>
            <a:pPr marL="914400" lvl="1" indent="-323850" algn="just" rtl="0">
              <a:lnSpc>
                <a:spcPct val="150000"/>
              </a:lnSpc>
              <a:spcBef>
                <a:spcPts val="0"/>
              </a:spcBef>
              <a:spcAft>
                <a:spcPts val="0"/>
              </a:spcAft>
              <a:buClr>
                <a:srgbClr val="000000"/>
              </a:buClr>
              <a:buSzPts val="1500"/>
              <a:buFont typeface="Bitter"/>
              <a:buChar char="○"/>
            </a:pPr>
            <a:r>
              <a:rPr lang="en" sz="1500">
                <a:solidFill>
                  <a:srgbClr val="000000"/>
                </a:solidFill>
                <a:highlight>
                  <a:srgbClr val="FFFFFF"/>
                </a:highlight>
                <a:latin typeface="Bitter"/>
                <a:ea typeface="Bitter"/>
                <a:cs typeface="Bitter"/>
                <a:sym typeface="Bitter"/>
              </a:rPr>
              <a:t>Membrane bioreactor (MBR) has higher removal efficiency than conventional activated sludge (CAS) treatment.</a:t>
            </a:r>
            <a:endParaRPr sz="1500">
              <a:solidFill>
                <a:srgbClr val="000000"/>
              </a:solidFill>
              <a:latin typeface="Bitter"/>
              <a:ea typeface="Bitter"/>
              <a:cs typeface="Bitter"/>
              <a:sym typeface="Bitter"/>
            </a:endParaRPr>
          </a:p>
        </p:txBody>
      </p:sp>
      <p:pic>
        <p:nvPicPr>
          <p:cNvPr id="315" name="Google Shape;315;p33"/>
          <p:cNvPicPr preferRelativeResize="0"/>
          <p:nvPr/>
        </p:nvPicPr>
        <p:blipFill>
          <a:blip r:embed="rId4">
            <a:alphaModFix/>
          </a:blip>
          <a:stretch>
            <a:fillRect/>
          </a:stretch>
        </p:blipFill>
        <p:spPr>
          <a:xfrm>
            <a:off x="0" y="0"/>
            <a:ext cx="9144001" cy="247825"/>
          </a:xfrm>
          <a:prstGeom prst="rect">
            <a:avLst/>
          </a:prstGeom>
          <a:noFill/>
          <a:ln>
            <a:noFill/>
          </a:ln>
        </p:spPr>
      </p:pic>
      <p:pic>
        <p:nvPicPr>
          <p:cNvPr id="316" name="Google Shape;316;p33"/>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317" name="Google Shape;317;p33"/>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318" name="Google Shape;318;p33"/>
          <p:cNvSpPr txBox="1">
            <a:spLocks noGrp="1"/>
          </p:cNvSpPr>
          <p:nvPr>
            <p:ph type="title"/>
          </p:nvPr>
        </p:nvSpPr>
        <p:spPr>
          <a:xfrm>
            <a:off x="448050" y="407250"/>
            <a:ext cx="8001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b="1">
                <a:latin typeface="Bitter"/>
                <a:ea typeface="Bitter"/>
                <a:cs typeface="Bitter"/>
                <a:sym typeface="Bitter"/>
              </a:rPr>
              <a:t>Summary and Discussion:</a:t>
            </a:r>
            <a:endParaRPr sz="2500" b="1">
              <a:latin typeface="Bitter"/>
              <a:ea typeface="Bitter"/>
              <a:cs typeface="Bitter"/>
              <a:sym typeface="Bitter"/>
            </a:endParaRPr>
          </a:p>
        </p:txBody>
      </p:sp>
      <p:sp>
        <p:nvSpPr>
          <p:cNvPr id="319" name="Google Shape;319;p33"/>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lt1"/>
              </a:solidFill>
              <a:latin typeface="Bitter"/>
              <a:ea typeface="Bitter"/>
              <a:cs typeface="Bitter"/>
              <a:sym typeface="Bitter"/>
            </a:endParaRPr>
          </a:p>
        </p:txBody>
      </p:sp>
      <p:sp>
        <p:nvSpPr>
          <p:cNvPr id="320" name="Google Shape;320;p33"/>
          <p:cNvSpPr txBox="1"/>
          <p:nvPr/>
        </p:nvSpPr>
        <p:spPr>
          <a:xfrm>
            <a:off x="8762925" y="4789950"/>
            <a:ext cx="644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21</a:t>
            </a:r>
            <a:endParaRPr sz="1600">
              <a:solidFill>
                <a:schemeClr val="lt1"/>
              </a:solidFill>
              <a:latin typeface="Bitter"/>
              <a:ea typeface="Bitter"/>
              <a:cs typeface="Bitter"/>
              <a:sym typeface="Bitter"/>
            </a:endParaRPr>
          </a:p>
        </p:txBody>
      </p:sp>
      <p:sp>
        <p:nvSpPr>
          <p:cNvPr id="321" name="Google Shape;321;p33"/>
          <p:cNvSpPr txBox="1">
            <a:spLocks noGrp="1"/>
          </p:cNvSpPr>
          <p:nvPr>
            <p:ph type="title"/>
          </p:nvPr>
        </p:nvSpPr>
        <p:spPr>
          <a:xfrm>
            <a:off x="450775" y="887950"/>
            <a:ext cx="84453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600" b="1" u="sng">
                <a:latin typeface="Bitter"/>
                <a:ea typeface="Bitter"/>
                <a:cs typeface="Bitter"/>
                <a:sym typeface="Bitter"/>
              </a:rPr>
              <a:t>Removal Technologies of Microplastics in Drinking Water and Wastewater Plants</a:t>
            </a:r>
            <a:endParaRPr sz="1600" b="1" u="sng">
              <a:latin typeface="Bitter"/>
              <a:ea typeface="Bitter"/>
              <a:cs typeface="Bitter"/>
              <a:sym typeface="Bitt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4"/>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327" name="Google Shape;327;p34"/>
          <p:cNvSpPr txBox="1">
            <a:spLocks noGrp="1"/>
          </p:cNvSpPr>
          <p:nvPr>
            <p:ph type="body" idx="1"/>
          </p:nvPr>
        </p:nvSpPr>
        <p:spPr>
          <a:xfrm>
            <a:off x="491150" y="1163525"/>
            <a:ext cx="7908600" cy="3482100"/>
          </a:xfrm>
          <a:prstGeom prst="rect">
            <a:avLst/>
          </a:prstGeom>
        </p:spPr>
        <p:txBody>
          <a:bodyPr spcFirstLastPara="1" wrap="square" lIns="91425" tIns="91425" rIns="91425" bIns="91425" anchor="ctr" anchorCtr="0">
            <a:noAutofit/>
          </a:bodyPr>
          <a:lstStyle/>
          <a:p>
            <a:pPr marL="457200" lvl="0" indent="-317500" algn="just" rtl="0">
              <a:lnSpc>
                <a:spcPct val="200000"/>
              </a:lnSpc>
              <a:spcBef>
                <a:spcPts val="0"/>
              </a:spcBef>
              <a:spcAft>
                <a:spcPts val="0"/>
              </a:spcAft>
              <a:buClr>
                <a:srgbClr val="000000"/>
              </a:buClr>
              <a:buSzPts val="1400"/>
              <a:buFont typeface="Bitter"/>
              <a:buChar char="●"/>
            </a:pPr>
            <a:r>
              <a:rPr lang="en" sz="1700" b="1">
                <a:solidFill>
                  <a:srgbClr val="000000"/>
                </a:solidFill>
                <a:latin typeface="Bitter"/>
                <a:ea typeface="Bitter"/>
                <a:cs typeface="Bitter"/>
                <a:sym typeface="Bitter"/>
              </a:rPr>
              <a:t>When considering removal technologies, pilot-plant investigations need to be conducted for each different case. </a:t>
            </a:r>
            <a:endParaRPr sz="1700" b="1">
              <a:solidFill>
                <a:srgbClr val="000000"/>
              </a:solidFill>
              <a:latin typeface="Bitter"/>
              <a:ea typeface="Bitter"/>
              <a:cs typeface="Bitter"/>
              <a:sym typeface="Bitter"/>
            </a:endParaRPr>
          </a:p>
          <a:p>
            <a:pPr marL="457200" lvl="0" indent="-317500" algn="just" rtl="0">
              <a:lnSpc>
                <a:spcPct val="200000"/>
              </a:lnSpc>
              <a:spcBef>
                <a:spcPts val="0"/>
              </a:spcBef>
              <a:spcAft>
                <a:spcPts val="0"/>
              </a:spcAft>
              <a:buClr>
                <a:srgbClr val="000000"/>
              </a:buClr>
              <a:buSzPts val="1400"/>
              <a:buFont typeface="Bitter"/>
              <a:buChar char="●"/>
            </a:pPr>
            <a:r>
              <a:rPr lang="en" sz="1700" b="1">
                <a:solidFill>
                  <a:srgbClr val="000000"/>
                </a:solidFill>
                <a:latin typeface="Bitter"/>
                <a:ea typeface="Bitter"/>
                <a:cs typeface="Bitter"/>
                <a:sym typeface="Bitter"/>
              </a:rPr>
              <a:t>It is important to keep in mind that removal efficiencies of MPs vary significantly in different DWTPs and WWTPs</a:t>
            </a:r>
            <a:endParaRPr sz="1700" b="1">
              <a:solidFill>
                <a:srgbClr val="000000"/>
              </a:solidFill>
              <a:latin typeface="Bitter"/>
              <a:ea typeface="Bitter"/>
              <a:cs typeface="Bitter"/>
              <a:sym typeface="Bitter"/>
            </a:endParaRPr>
          </a:p>
        </p:txBody>
      </p:sp>
      <p:pic>
        <p:nvPicPr>
          <p:cNvPr id="328" name="Google Shape;328;p34"/>
          <p:cNvPicPr preferRelativeResize="0"/>
          <p:nvPr/>
        </p:nvPicPr>
        <p:blipFill>
          <a:blip r:embed="rId4">
            <a:alphaModFix/>
          </a:blip>
          <a:stretch>
            <a:fillRect/>
          </a:stretch>
        </p:blipFill>
        <p:spPr>
          <a:xfrm>
            <a:off x="0" y="0"/>
            <a:ext cx="9144001" cy="247825"/>
          </a:xfrm>
          <a:prstGeom prst="rect">
            <a:avLst/>
          </a:prstGeom>
          <a:noFill/>
          <a:ln>
            <a:noFill/>
          </a:ln>
        </p:spPr>
      </p:pic>
      <p:pic>
        <p:nvPicPr>
          <p:cNvPr id="329" name="Google Shape;329;p34"/>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330" name="Google Shape;330;p34"/>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331" name="Google Shape;331;p34"/>
          <p:cNvSpPr txBox="1"/>
          <p:nvPr/>
        </p:nvSpPr>
        <p:spPr>
          <a:xfrm>
            <a:off x="8814725" y="4758750"/>
            <a:ext cx="405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lt1"/>
              </a:solidFill>
              <a:latin typeface="Bitter"/>
              <a:ea typeface="Bitter"/>
              <a:cs typeface="Bitter"/>
              <a:sym typeface="Bitter"/>
            </a:endParaRPr>
          </a:p>
        </p:txBody>
      </p:sp>
      <p:sp>
        <p:nvSpPr>
          <p:cNvPr id="332" name="Google Shape;332;p34"/>
          <p:cNvSpPr txBox="1"/>
          <p:nvPr/>
        </p:nvSpPr>
        <p:spPr>
          <a:xfrm>
            <a:off x="8814725" y="4789950"/>
            <a:ext cx="592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22</a:t>
            </a:r>
            <a:endParaRPr sz="1600">
              <a:solidFill>
                <a:schemeClr val="lt1"/>
              </a:solidFill>
              <a:latin typeface="Bitter"/>
              <a:ea typeface="Bitter"/>
              <a:cs typeface="Bitter"/>
              <a:sym typeface="Bitter"/>
            </a:endParaRPr>
          </a:p>
        </p:txBody>
      </p:sp>
      <p:sp>
        <p:nvSpPr>
          <p:cNvPr id="333" name="Google Shape;333;p34"/>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Recommendation for Future Research</a:t>
            </a:r>
            <a:endParaRPr b="1">
              <a:latin typeface="Bitter"/>
              <a:ea typeface="Bitter"/>
              <a:cs typeface="Bitter"/>
              <a:sym typeface="Bitte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35"/>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339" name="Google Shape;339;p35"/>
          <p:cNvSpPr txBox="1">
            <a:spLocks noGrp="1"/>
          </p:cNvSpPr>
          <p:nvPr>
            <p:ph type="body" idx="1"/>
          </p:nvPr>
        </p:nvSpPr>
        <p:spPr>
          <a:xfrm>
            <a:off x="450775" y="1095975"/>
            <a:ext cx="8210400" cy="3602700"/>
          </a:xfrm>
          <a:prstGeom prst="rect">
            <a:avLst/>
          </a:prstGeom>
        </p:spPr>
        <p:txBody>
          <a:bodyPr spcFirstLastPara="1" wrap="square" lIns="91425" tIns="91425" rIns="91425" bIns="91425" anchor="ctr" anchorCtr="0">
            <a:noAutofit/>
          </a:bodyPr>
          <a:lstStyle/>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Chen, Zhijie, et al., “Nanoplastics are Significantly Different from Microplastics in Urban Waters.” </a:t>
            </a:r>
            <a:r>
              <a:rPr lang="en" sz="1100" i="1">
                <a:solidFill>
                  <a:srgbClr val="000000"/>
                </a:solidFill>
                <a:latin typeface="Bitter"/>
                <a:ea typeface="Bitter"/>
                <a:cs typeface="Bitter"/>
                <a:sym typeface="Bitter"/>
              </a:rPr>
              <a:t>Water Research X</a:t>
            </a:r>
            <a:r>
              <a:rPr lang="en" sz="1100">
                <a:solidFill>
                  <a:srgbClr val="000000"/>
                </a:solidFill>
                <a:latin typeface="Bitter"/>
                <a:ea typeface="Bitter"/>
                <a:cs typeface="Bitter"/>
                <a:sym typeface="Bitter"/>
              </a:rPr>
              <a:t>, (2023), 100169.</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Conley, Kenda, et al. “Wastewater Treatment Plants as a Source of Microplastics to an Urban Estuary: Removal Efficiencies and Loading per Capita over One Year.” Water Research X, vol. 3, 2019, p. 100030. </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Ding, S., Sin, A. , Nam, H., Park, Y., Lee, H. , Han, C., “Advanced oxidation processes for microplastic degradation: recent trend”, Chemical Engineering Journal Advances (2022), 9, 100213.</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Fadli, M. H., Ibadurrhmass,M., Salinat, S., “Microplastic pollutant degradation in water using modified TiO2photocatalysis under UV irradiation”, IOP Conference Ser. Material Sci. Eng. (2021), 012055.</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Hidayaturrahman, H. , Lee, T. G., “A study of microplastic in wastewater of South Korea: identification, quantification, and fate of micropollutants during treatment process”, Mar. Pollut. Bull.  146 (2019) 696-702.</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Jiang, Q, Li, Z., Wei, R., Xu, H., Liu, L. “Quantum mechanical investigation of the oxidative cleavage of c-c backbone bonds in polyethylene model molecule”, Polymers, (2021), 13 (16), 2730.</a:t>
            </a:r>
            <a:endParaRPr sz="1100">
              <a:solidFill>
                <a:srgbClr val="000000"/>
              </a:solidFill>
              <a:latin typeface="Bitter"/>
              <a:ea typeface="Bitter"/>
              <a:cs typeface="Bitter"/>
              <a:sym typeface="Bitter"/>
            </a:endParaRPr>
          </a:p>
        </p:txBody>
      </p:sp>
      <p:pic>
        <p:nvPicPr>
          <p:cNvPr id="340" name="Google Shape;340;p35"/>
          <p:cNvPicPr preferRelativeResize="0"/>
          <p:nvPr/>
        </p:nvPicPr>
        <p:blipFill>
          <a:blip r:embed="rId4">
            <a:alphaModFix/>
          </a:blip>
          <a:stretch>
            <a:fillRect/>
          </a:stretch>
        </p:blipFill>
        <p:spPr>
          <a:xfrm>
            <a:off x="0" y="0"/>
            <a:ext cx="9144001" cy="247825"/>
          </a:xfrm>
          <a:prstGeom prst="rect">
            <a:avLst/>
          </a:prstGeom>
          <a:noFill/>
          <a:ln>
            <a:noFill/>
          </a:ln>
        </p:spPr>
      </p:pic>
      <p:pic>
        <p:nvPicPr>
          <p:cNvPr id="341" name="Google Shape;341;p35"/>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342" name="Google Shape;342;p35"/>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343" name="Google Shape;343;p35"/>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References</a:t>
            </a:r>
            <a:endParaRPr b="1">
              <a:latin typeface="Bitter"/>
              <a:ea typeface="Bitter"/>
              <a:cs typeface="Bitter"/>
              <a:sym typeface="Bitter"/>
            </a:endParaRPr>
          </a:p>
        </p:txBody>
      </p:sp>
      <p:sp>
        <p:nvSpPr>
          <p:cNvPr id="344" name="Google Shape;344;p35"/>
          <p:cNvSpPr txBox="1"/>
          <p:nvPr/>
        </p:nvSpPr>
        <p:spPr>
          <a:xfrm>
            <a:off x="8786350" y="4789950"/>
            <a:ext cx="620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23</a:t>
            </a:r>
            <a:endParaRPr sz="1600">
              <a:solidFill>
                <a:schemeClr val="lt1"/>
              </a:solidFill>
              <a:latin typeface="Bitter"/>
              <a:ea typeface="Bitter"/>
              <a:cs typeface="Bitter"/>
              <a:sym typeface="Bitte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6"/>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350" name="Google Shape;350;p36"/>
          <p:cNvSpPr txBox="1">
            <a:spLocks noGrp="1"/>
          </p:cNvSpPr>
          <p:nvPr>
            <p:ph type="body" idx="1"/>
          </p:nvPr>
        </p:nvSpPr>
        <p:spPr>
          <a:xfrm>
            <a:off x="450775" y="1095975"/>
            <a:ext cx="8210400" cy="3626100"/>
          </a:xfrm>
          <a:prstGeom prst="rect">
            <a:avLst/>
          </a:prstGeom>
        </p:spPr>
        <p:txBody>
          <a:bodyPr spcFirstLastPara="1" wrap="square" lIns="91425" tIns="91425" rIns="91425" bIns="91425" anchor="ctr" anchorCtr="0">
            <a:noAutofit/>
          </a:bodyPr>
          <a:lstStyle/>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Kida, M., Ziembowicz, et al., “Impact of modified Fenton process on the degradation of a component leached from microplastics in bottom sediments”, </a:t>
            </a:r>
            <a:r>
              <a:rPr lang="en" sz="1100" i="1">
                <a:solidFill>
                  <a:srgbClr val="000000"/>
                </a:solidFill>
                <a:latin typeface="Bitter"/>
                <a:ea typeface="Bitter"/>
                <a:cs typeface="Bitter"/>
                <a:sym typeface="Bitter"/>
              </a:rPr>
              <a:t>Catalysis</a:t>
            </a:r>
            <a:r>
              <a:rPr lang="en" sz="1100">
                <a:solidFill>
                  <a:srgbClr val="000000"/>
                </a:solidFill>
                <a:latin typeface="Bitter"/>
                <a:ea typeface="Bitter"/>
                <a:cs typeface="Bitter"/>
                <a:sym typeface="Bitter"/>
              </a:rPr>
              <a:t>, (2019), 9(11), 932.</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Kim, S., Sim, A., Nam, H. Park, Y., Lee, H. Han, C., “Advanced oxidation processes for microplastics degradation: A recent trend”, Chemical Engineering Journal Advances, (2022), 9, 100213.</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Liu, Jiang, Q., Qui, z., Liu, L., Wei, R., Zhang, x., Process analysis of microplastic degradation using activated PmS and Fenton Reagents:, Chemosphere, (2022), 298 134220.</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Liu, Sun, P., Qu, G., Jing, J., Zhang, T., Shi, H., Zhao, Y.,” Insight into the characteristics and sorption behavior of aged polystyrene microplastics through three types of oxidation processes”, Journal of  Hazardous Materials, (2021), 413, 124836.</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Liu, Weiyi, et al., “A Review of Microplastics in Global Wastewater Treatment Plants: Characteristics and Mechanisms.” </a:t>
            </a:r>
            <a:r>
              <a:rPr lang="en" sz="1100" i="1">
                <a:solidFill>
                  <a:srgbClr val="000000"/>
                </a:solidFill>
                <a:latin typeface="Bitter"/>
                <a:ea typeface="Bitter"/>
                <a:cs typeface="Bitter"/>
                <a:sym typeface="Bitter"/>
              </a:rPr>
              <a:t>Environment International</a:t>
            </a:r>
            <a:r>
              <a:rPr lang="en" sz="1100">
                <a:solidFill>
                  <a:srgbClr val="000000"/>
                </a:solidFill>
                <a:latin typeface="Bitter"/>
                <a:ea typeface="Bitter"/>
                <a:cs typeface="Bitter"/>
                <a:sym typeface="Bitter"/>
              </a:rPr>
              <a:t>, vol. 146, (2021), 106277.</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Luo, H., Zeng, Y., Zhao, Y., Xiang, Y., Li, Y., Pan, X., “Effect s of advanced oxidation processes on leachate and properties of microplastics”, Journal of Hazardous Materials, (2021), 407, 124836.</a:t>
            </a:r>
            <a:endParaRPr sz="1100">
              <a:solidFill>
                <a:srgbClr val="000000"/>
              </a:solidFill>
              <a:latin typeface="Bitter"/>
              <a:ea typeface="Bitter"/>
              <a:cs typeface="Bitter"/>
              <a:sym typeface="Bitter"/>
            </a:endParaRPr>
          </a:p>
        </p:txBody>
      </p:sp>
      <p:pic>
        <p:nvPicPr>
          <p:cNvPr id="351" name="Google Shape;351;p36"/>
          <p:cNvPicPr preferRelativeResize="0"/>
          <p:nvPr/>
        </p:nvPicPr>
        <p:blipFill>
          <a:blip r:embed="rId4">
            <a:alphaModFix/>
          </a:blip>
          <a:stretch>
            <a:fillRect/>
          </a:stretch>
        </p:blipFill>
        <p:spPr>
          <a:xfrm>
            <a:off x="0" y="0"/>
            <a:ext cx="9144001" cy="247825"/>
          </a:xfrm>
          <a:prstGeom prst="rect">
            <a:avLst/>
          </a:prstGeom>
          <a:noFill/>
          <a:ln>
            <a:noFill/>
          </a:ln>
        </p:spPr>
      </p:pic>
      <p:pic>
        <p:nvPicPr>
          <p:cNvPr id="352" name="Google Shape;352;p36"/>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353" name="Google Shape;353;p36"/>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354" name="Google Shape;354;p36"/>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References</a:t>
            </a:r>
            <a:endParaRPr b="1">
              <a:latin typeface="Bitter"/>
              <a:ea typeface="Bitter"/>
              <a:cs typeface="Bitter"/>
              <a:sym typeface="Bitter"/>
            </a:endParaRPr>
          </a:p>
        </p:txBody>
      </p:sp>
      <p:sp>
        <p:nvSpPr>
          <p:cNvPr id="355" name="Google Shape;355;p36"/>
          <p:cNvSpPr txBox="1"/>
          <p:nvPr/>
        </p:nvSpPr>
        <p:spPr>
          <a:xfrm>
            <a:off x="8809775" y="4789950"/>
            <a:ext cx="59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24</a:t>
            </a:r>
            <a:endParaRPr sz="1600">
              <a:solidFill>
                <a:schemeClr val="lt1"/>
              </a:solidFill>
              <a:latin typeface="Bitter"/>
              <a:ea typeface="Bitter"/>
              <a:cs typeface="Bitter"/>
              <a:sym typeface="Bitte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37"/>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361" name="Google Shape;361;p37"/>
          <p:cNvSpPr txBox="1">
            <a:spLocks noGrp="1"/>
          </p:cNvSpPr>
          <p:nvPr>
            <p:ph type="body" idx="1"/>
          </p:nvPr>
        </p:nvSpPr>
        <p:spPr>
          <a:xfrm>
            <a:off x="450775" y="1095975"/>
            <a:ext cx="8104500" cy="3626100"/>
          </a:xfrm>
          <a:prstGeom prst="rect">
            <a:avLst/>
          </a:prstGeom>
        </p:spPr>
        <p:txBody>
          <a:bodyPr spcFirstLastPara="1" wrap="square" lIns="91425" tIns="91425" rIns="91425" bIns="91425" anchor="ctr" anchorCtr="0">
            <a:noAutofit/>
          </a:bodyPr>
          <a:lstStyle/>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“Microplastics in Groundwater (and Our Drinking Water) Present Unknown Risk: Presentation at the 2020 Annual Meeting of the Geological Society of America.” ScienceDaily, www.sciencedaily.com/releases/2020/10/201026153939.htm. Accessed 17 July 2021.</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Monkul MM, Özhan HO. Microplastic Contamination in Soils: A Review from Geotechnical Engineering View. Polymers (Basel), ( 2021), 13, (23), 4129. </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Nabi, I., Li, K., Cheng, H., Wang, T., Liu, H., Ajmal, S., Yang, Y., Feng, Y., Zhang, L., “ Complete photocatalytic mineralization of microplastic on TiO2 nanoparticle film”, Science, (2020) 23, (7), 101326.</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Pan, Yusheng, et al, "Removing Microplastics from Aquatic Environment- a Critical Review", Environmental science and Ecotechnology, (2023), 13, 100272.</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Pivokonský, M. “Occurrence of Microplastics in Raw and Treated Drinking Water. | Semantic Scholar.” Occurrence of Microplastics in Raw and Treated Drinking Water., 2018.</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Pivokonský, Martin, et al. “Occurrence and Fate of Microplastics at Two Different Drinking Water Treatment Plants within a River Catchment.” Science of The Total Environment, vol. 741, 2020, p. 140236. </a:t>
            </a:r>
            <a:endParaRPr sz="1100">
              <a:solidFill>
                <a:srgbClr val="000000"/>
              </a:solidFill>
              <a:latin typeface="Bitter"/>
              <a:ea typeface="Bitter"/>
              <a:cs typeface="Bitter"/>
              <a:sym typeface="Bitter"/>
            </a:endParaRPr>
          </a:p>
        </p:txBody>
      </p:sp>
      <p:pic>
        <p:nvPicPr>
          <p:cNvPr id="362" name="Google Shape;362;p37"/>
          <p:cNvPicPr preferRelativeResize="0"/>
          <p:nvPr/>
        </p:nvPicPr>
        <p:blipFill>
          <a:blip r:embed="rId4">
            <a:alphaModFix/>
          </a:blip>
          <a:stretch>
            <a:fillRect/>
          </a:stretch>
        </p:blipFill>
        <p:spPr>
          <a:xfrm>
            <a:off x="0" y="0"/>
            <a:ext cx="9144001" cy="247825"/>
          </a:xfrm>
          <a:prstGeom prst="rect">
            <a:avLst/>
          </a:prstGeom>
          <a:noFill/>
          <a:ln>
            <a:noFill/>
          </a:ln>
        </p:spPr>
      </p:pic>
      <p:pic>
        <p:nvPicPr>
          <p:cNvPr id="363" name="Google Shape;363;p37"/>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364" name="Google Shape;364;p37"/>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365" name="Google Shape;365;p37"/>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References</a:t>
            </a:r>
            <a:endParaRPr b="1">
              <a:latin typeface="Bitter"/>
              <a:ea typeface="Bitter"/>
              <a:cs typeface="Bitter"/>
              <a:sym typeface="Bitter"/>
            </a:endParaRPr>
          </a:p>
        </p:txBody>
      </p:sp>
      <p:sp>
        <p:nvSpPr>
          <p:cNvPr id="366" name="Google Shape;366;p37"/>
          <p:cNvSpPr txBox="1"/>
          <p:nvPr/>
        </p:nvSpPr>
        <p:spPr>
          <a:xfrm>
            <a:off x="8786350" y="4789950"/>
            <a:ext cx="620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25</a:t>
            </a:r>
            <a:endParaRPr sz="1600">
              <a:solidFill>
                <a:schemeClr val="lt1"/>
              </a:solidFill>
              <a:latin typeface="Bitter"/>
              <a:ea typeface="Bitter"/>
              <a:cs typeface="Bitter"/>
              <a:sym typeface="Bitte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38"/>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372" name="Google Shape;372;p38"/>
          <p:cNvSpPr txBox="1">
            <a:spLocks noGrp="1"/>
          </p:cNvSpPr>
          <p:nvPr>
            <p:ph type="body" idx="1"/>
          </p:nvPr>
        </p:nvSpPr>
        <p:spPr>
          <a:xfrm>
            <a:off x="450775" y="1095975"/>
            <a:ext cx="8352300" cy="3626100"/>
          </a:xfrm>
          <a:prstGeom prst="rect">
            <a:avLst/>
          </a:prstGeom>
        </p:spPr>
        <p:txBody>
          <a:bodyPr spcFirstLastPara="1" wrap="square" lIns="91425" tIns="91425" rIns="91425" bIns="91425" anchor="ctr" anchorCtr="0">
            <a:noAutofit/>
          </a:bodyPr>
          <a:lstStyle/>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Ricardo, I. A., Alberto, E. A., Silva Junor, A. H., Macuvele, D.L.P., Padoin, N., Soares, C., Riella, H. G., Starling,M. C., Troro, A. G., “ A critical review on microplastics , interaction with organic and inorganic pollutants, impacts and effectiveness of advanced oxidation processes applied for their removal from aqueous matrices”, Chemical Engineering Journal, (2021) 424, 130282</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Shen, Maocai, et al. “Removal of microplastics via drinking water treatment: Current knowledge and Future Directions.” </a:t>
            </a:r>
            <a:r>
              <a:rPr lang="en" sz="1100" i="1">
                <a:solidFill>
                  <a:srgbClr val="000000"/>
                </a:solidFill>
                <a:latin typeface="Bitter"/>
                <a:ea typeface="Bitter"/>
                <a:cs typeface="Bitter"/>
                <a:sym typeface="Bitter"/>
              </a:rPr>
              <a:t>Chemosphere</a:t>
            </a:r>
            <a:r>
              <a:rPr lang="en" sz="1100">
                <a:solidFill>
                  <a:srgbClr val="000000"/>
                </a:solidFill>
                <a:latin typeface="Bitter"/>
                <a:ea typeface="Bitter"/>
                <a:cs typeface="Bitter"/>
                <a:sym typeface="Bitter"/>
              </a:rPr>
              <a:t>, vol. 251, (2020), 126612.</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Surhoff, B. M., Scholz-Bottcher, B. M., “Qualitative impact of salinity , UV radiation of leaching of organic plastic additives from four common plastics -  a lab experiment”, Mar. Pollut. Bull.,(2016), 102(1), 84-94</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The Editors of Encyclopaedia Britannica. “Polyethylene.” Encyclopædia Britannica. Encyclopædia Britannica, inc., October 17, 2022. https://www.britannica.com/science/polyethylene.</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Till, J., Abel de Souza Machado, A., Wai Lau, C., Kloas, W., Rillig, M. C., Lehmann, A., &amp; Becker, R. (2018, July 27). Impacts of microplastics on the soil biophysical environment. ACS Publications.</a:t>
            </a:r>
            <a:endParaRPr sz="1100">
              <a:solidFill>
                <a:srgbClr val="000000"/>
              </a:solidFill>
              <a:latin typeface="Bitter"/>
              <a:ea typeface="Bitter"/>
              <a:cs typeface="Bitter"/>
              <a:sym typeface="Bitter"/>
            </a:endParaRPr>
          </a:p>
          <a:p>
            <a:pPr marL="457200" lvl="0" indent="-298450" algn="l" rtl="0">
              <a:lnSpc>
                <a:spcPct val="150000"/>
              </a:lnSpc>
              <a:spcBef>
                <a:spcPts val="0"/>
              </a:spcBef>
              <a:spcAft>
                <a:spcPts val="0"/>
              </a:spcAft>
              <a:buClr>
                <a:srgbClr val="000000"/>
              </a:buClr>
              <a:buSzPts val="1100"/>
              <a:buFont typeface="Bitter"/>
              <a:buChar char="●"/>
            </a:pPr>
            <a:r>
              <a:rPr lang="en" sz="1100">
                <a:solidFill>
                  <a:srgbClr val="000000"/>
                </a:solidFill>
                <a:latin typeface="Bitter"/>
                <a:ea typeface="Bitter"/>
                <a:cs typeface="Bitter"/>
                <a:sym typeface="Bitter"/>
              </a:rPr>
              <a:t>Wang, J. C., Wang, H., Huang, L. I., Wang, C. Q., “ Surface treatment with Fenton for separation of acrylonitrile-butadiene-styrene and polyvinylchloride waste plastic by flotation”, Waste Management, (2017), 67, 20-26</a:t>
            </a:r>
            <a:endParaRPr sz="1100">
              <a:solidFill>
                <a:srgbClr val="000000"/>
              </a:solidFill>
              <a:latin typeface="Bitter"/>
              <a:ea typeface="Bitter"/>
              <a:cs typeface="Bitter"/>
              <a:sym typeface="Bitter"/>
            </a:endParaRPr>
          </a:p>
        </p:txBody>
      </p:sp>
      <p:pic>
        <p:nvPicPr>
          <p:cNvPr id="373" name="Google Shape;373;p38"/>
          <p:cNvPicPr preferRelativeResize="0"/>
          <p:nvPr/>
        </p:nvPicPr>
        <p:blipFill>
          <a:blip r:embed="rId4">
            <a:alphaModFix/>
          </a:blip>
          <a:stretch>
            <a:fillRect/>
          </a:stretch>
        </p:blipFill>
        <p:spPr>
          <a:xfrm>
            <a:off x="0" y="0"/>
            <a:ext cx="9144001" cy="247825"/>
          </a:xfrm>
          <a:prstGeom prst="rect">
            <a:avLst/>
          </a:prstGeom>
          <a:noFill/>
          <a:ln>
            <a:noFill/>
          </a:ln>
        </p:spPr>
      </p:pic>
      <p:pic>
        <p:nvPicPr>
          <p:cNvPr id="374" name="Google Shape;374;p38"/>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375" name="Google Shape;375;p38"/>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376" name="Google Shape;376;p38"/>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References</a:t>
            </a:r>
            <a:endParaRPr b="1">
              <a:latin typeface="Bitter"/>
              <a:ea typeface="Bitter"/>
              <a:cs typeface="Bitter"/>
              <a:sym typeface="Bitter"/>
            </a:endParaRPr>
          </a:p>
        </p:txBody>
      </p:sp>
      <p:sp>
        <p:nvSpPr>
          <p:cNvPr id="377" name="Google Shape;377;p38"/>
          <p:cNvSpPr txBox="1"/>
          <p:nvPr/>
        </p:nvSpPr>
        <p:spPr>
          <a:xfrm>
            <a:off x="8762925" y="4789950"/>
            <a:ext cx="644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26</a:t>
            </a:r>
            <a:endParaRPr sz="1600">
              <a:solidFill>
                <a:schemeClr val="lt1"/>
              </a:solidFill>
              <a:latin typeface="Bitter"/>
              <a:ea typeface="Bitter"/>
              <a:cs typeface="Bitter"/>
              <a:sym typeface="Bitte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39"/>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383" name="Google Shape;383;p39"/>
          <p:cNvSpPr txBox="1">
            <a:spLocks noGrp="1"/>
          </p:cNvSpPr>
          <p:nvPr>
            <p:ph type="body" idx="1"/>
          </p:nvPr>
        </p:nvSpPr>
        <p:spPr>
          <a:xfrm>
            <a:off x="395850" y="555725"/>
            <a:ext cx="8352300" cy="36261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dirty="0">
                <a:solidFill>
                  <a:srgbClr val="0000FF"/>
                </a:solidFill>
                <a:latin typeface="Bitter"/>
                <a:ea typeface="Bitter"/>
                <a:cs typeface="Bitter"/>
                <a:sym typeface="Bitter"/>
              </a:rPr>
              <a:t>We would like to express our appreciation to Emma Silverstein, and  Ari Fischer for their able assistace in this research project.</a:t>
            </a:r>
            <a:endParaRPr sz="2200" b="1" dirty="0">
              <a:solidFill>
                <a:srgbClr val="0000FF"/>
              </a:solidFill>
              <a:latin typeface="Bitter"/>
              <a:ea typeface="Bitter"/>
              <a:cs typeface="Bitter"/>
              <a:sym typeface="Bitter"/>
            </a:endParaRPr>
          </a:p>
        </p:txBody>
      </p:sp>
      <p:pic>
        <p:nvPicPr>
          <p:cNvPr id="384" name="Google Shape;384;p39"/>
          <p:cNvPicPr preferRelativeResize="0"/>
          <p:nvPr/>
        </p:nvPicPr>
        <p:blipFill>
          <a:blip r:embed="rId4">
            <a:alphaModFix/>
          </a:blip>
          <a:stretch>
            <a:fillRect/>
          </a:stretch>
        </p:blipFill>
        <p:spPr>
          <a:xfrm>
            <a:off x="0" y="0"/>
            <a:ext cx="9144001" cy="247825"/>
          </a:xfrm>
          <a:prstGeom prst="rect">
            <a:avLst/>
          </a:prstGeom>
          <a:noFill/>
          <a:ln>
            <a:noFill/>
          </a:ln>
        </p:spPr>
      </p:pic>
      <p:pic>
        <p:nvPicPr>
          <p:cNvPr id="385" name="Google Shape;385;p39"/>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386" name="Google Shape;386;p39"/>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387" name="Google Shape;387;p39"/>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u="sng">
                <a:latin typeface="Bitter"/>
                <a:ea typeface="Bitter"/>
                <a:cs typeface="Bitter"/>
                <a:sym typeface="Bitter"/>
              </a:rPr>
              <a:t>Acknowledgement</a:t>
            </a:r>
            <a:endParaRPr b="1" u="sng">
              <a:latin typeface="Bitter"/>
              <a:ea typeface="Bitter"/>
              <a:cs typeface="Bitter"/>
              <a:sym typeface="Bitter"/>
            </a:endParaRPr>
          </a:p>
        </p:txBody>
      </p:sp>
      <p:sp>
        <p:nvSpPr>
          <p:cNvPr id="388" name="Google Shape;388;p39"/>
          <p:cNvSpPr txBox="1"/>
          <p:nvPr/>
        </p:nvSpPr>
        <p:spPr>
          <a:xfrm>
            <a:off x="8762925" y="4789950"/>
            <a:ext cx="644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27</a:t>
            </a:r>
            <a:endParaRPr sz="1600">
              <a:solidFill>
                <a:schemeClr val="lt1"/>
              </a:solidFill>
              <a:latin typeface="Bitter"/>
              <a:ea typeface="Bitter"/>
              <a:cs typeface="Bitter"/>
              <a:sym typeface="Bit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5"/>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105" name="Google Shape;105;p15"/>
          <p:cNvSpPr txBox="1">
            <a:spLocks noGrp="1"/>
          </p:cNvSpPr>
          <p:nvPr>
            <p:ph type="body" idx="1"/>
          </p:nvPr>
        </p:nvSpPr>
        <p:spPr>
          <a:xfrm>
            <a:off x="450775" y="1026475"/>
            <a:ext cx="8001000" cy="3618900"/>
          </a:xfrm>
          <a:prstGeom prst="rect">
            <a:avLst/>
          </a:prstGeom>
        </p:spPr>
        <p:txBody>
          <a:bodyPr spcFirstLastPara="1" wrap="square" lIns="91425" tIns="91425" rIns="91425" bIns="91425" anchor="ctr" anchorCtr="0">
            <a:noAutofit/>
          </a:bodyPr>
          <a:lstStyle/>
          <a:p>
            <a:pPr marL="457200" lvl="0" indent="-317500" algn="just" rtl="0">
              <a:lnSpc>
                <a:spcPct val="150000"/>
              </a:lnSpc>
              <a:spcBef>
                <a:spcPts val="1200"/>
              </a:spcBef>
              <a:spcAft>
                <a:spcPts val="0"/>
              </a:spcAft>
              <a:buClr>
                <a:srgbClr val="000000"/>
              </a:buClr>
              <a:buSzPts val="1400"/>
              <a:buFont typeface="Bitter"/>
              <a:buChar char="●"/>
            </a:pPr>
            <a:r>
              <a:rPr lang="en" sz="1400">
                <a:solidFill>
                  <a:srgbClr val="000000"/>
                </a:solidFill>
                <a:highlight>
                  <a:srgbClr val="FFFFFF"/>
                </a:highlight>
                <a:latin typeface="Bitter"/>
                <a:ea typeface="Bitter"/>
                <a:cs typeface="Bitter"/>
                <a:sym typeface="Bitter"/>
              </a:rPr>
              <a:t>Microplastic particles have proven to be harmful for plants, animals , humans, and in general, for terrestrial  and aquatic ecosystems.</a:t>
            </a:r>
            <a:endParaRPr sz="1400">
              <a:solidFill>
                <a:srgbClr val="000000"/>
              </a:solidFill>
              <a:highlight>
                <a:srgbClr val="FFFFFF"/>
              </a:highlight>
              <a:latin typeface="Bitter"/>
              <a:ea typeface="Bitter"/>
              <a:cs typeface="Bitter"/>
              <a:sym typeface="Bitter"/>
            </a:endParaRPr>
          </a:p>
          <a:p>
            <a:pPr marL="457200" lvl="0" indent="-317500" algn="just" rtl="0">
              <a:lnSpc>
                <a:spcPct val="150000"/>
              </a:lnSpc>
              <a:spcBef>
                <a:spcPts val="0"/>
              </a:spcBef>
              <a:spcAft>
                <a:spcPts val="0"/>
              </a:spcAft>
              <a:buClr>
                <a:srgbClr val="000000"/>
              </a:buClr>
              <a:buSzPts val="1400"/>
              <a:buFont typeface="Bitter"/>
              <a:buChar char="●"/>
            </a:pPr>
            <a:r>
              <a:rPr lang="en" sz="1400">
                <a:solidFill>
                  <a:srgbClr val="000000"/>
                </a:solidFill>
                <a:highlight>
                  <a:srgbClr val="FFFFFF"/>
                </a:highlight>
                <a:latin typeface="Bitter"/>
                <a:ea typeface="Bitter"/>
                <a:cs typeface="Bitter"/>
                <a:sym typeface="Bitter"/>
              </a:rPr>
              <a:t>Water is one of the most important routes which microplastics transfer from one location to another.</a:t>
            </a:r>
            <a:endParaRPr sz="1400">
              <a:solidFill>
                <a:srgbClr val="000000"/>
              </a:solidFill>
              <a:highlight>
                <a:srgbClr val="FFFFFF"/>
              </a:highlight>
              <a:latin typeface="Bitter"/>
              <a:ea typeface="Bitter"/>
              <a:cs typeface="Bitter"/>
              <a:sym typeface="Bitter"/>
            </a:endParaRPr>
          </a:p>
          <a:p>
            <a:pPr marL="457200" lvl="0" indent="-317500" algn="just" rtl="0">
              <a:lnSpc>
                <a:spcPct val="150000"/>
              </a:lnSpc>
              <a:spcBef>
                <a:spcPts val="0"/>
              </a:spcBef>
              <a:spcAft>
                <a:spcPts val="0"/>
              </a:spcAft>
              <a:buClr>
                <a:srgbClr val="000000"/>
              </a:buClr>
              <a:buSzPts val="1400"/>
              <a:buFont typeface="Bitter"/>
              <a:buChar char="●"/>
            </a:pPr>
            <a:r>
              <a:rPr lang="en" sz="1400">
                <a:solidFill>
                  <a:srgbClr val="000000"/>
                </a:solidFill>
                <a:highlight>
                  <a:srgbClr val="FFFFFF"/>
                </a:highlight>
                <a:latin typeface="Bitter"/>
                <a:ea typeface="Bitter"/>
                <a:cs typeface="Bitter"/>
                <a:sym typeface="Bitter"/>
              </a:rPr>
              <a:t>Microplastics may enter drinking water sources:  </a:t>
            </a:r>
            <a:endParaRPr sz="1400">
              <a:solidFill>
                <a:srgbClr val="000000"/>
              </a:solidFill>
              <a:highlight>
                <a:srgbClr val="FFFFFF"/>
              </a:highlight>
              <a:latin typeface="Bitter"/>
              <a:ea typeface="Bitter"/>
              <a:cs typeface="Bitter"/>
              <a:sym typeface="Bitter"/>
            </a:endParaRPr>
          </a:p>
          <a:p>
            <a:pPr marL="914400" lvl="1" indent="-317500" algn="just" rtl="0">
              <a:lnSpc>
                <a:spcPct val="150000"/>
              </a:lnSpc>
              <a:spcBef>
                <a:spcPts val="0"/>
              </a:spcBef>
              <a:spcAft>
                <a:spcPts val="0"/>
              </a:spcAft>
              <a:buClr>
                <a:srgbClr val="000000"/>
              </a:buClr>
              <a:buSzPts val="1400"/>
              <a:buFont typeface="Bitter"/>
              <a:buChar char="○"/>
            </a:pPr>
            <a:r>
              <a:rPr lang="en">
                <a:solidFill>
                  <a:srgbClr val="000000"/>
                </a:solidFill>
                <a:highlight>
                  <a:srgbClr val="FFFFFF"/>
                </a:highlight>
                <a:latin typeface="Bitter"/>
                <a:ea typeface="Bitter"/>
                <a:cs typeface="Bitter"/>
                <a:sym typeface="Bitter"/>
              </a:rPr>
              <a:t>from surface run-off</a:t>
            </a:r>
            <a:endParaRPr>
              <a:solidFill>
                <a:srgbClr val="000000"/>
              </a:solidFill>
              <a:highlight>
                <a:srgbClr val="FFFFFF"/>
              </a:highlight>
              <a:latin typeface="Bitter"/>
              <a:ea typeface="Bitter"/>
              <a:cs typeface="Bitter"/>
              <a:sym typeface="Bitter"/>
            </a:endParaRPr>
          </a:p>
          <a:p>
            <a:pPr marL="914400" lvl="1" indent="-317500" algn="just" rtl="0">
              <a:lnSpc>
                <a:spcPct val="150000"/>
              </a:lnSpc>
              <a:spcBef>
                <a:spcPts val="0"/>
              </a:spcBef>
              <a:spcAft>
                <a:spcPts val="0"/>
              </a:spcAft>
              <a:buClr>
                <a:srgbClr val="000000"/>
              </a:buClr>
              <a:buSzPts val="1400"/>
              <a:buFont typeface="Bitter"/>
              <a:buChar char="○"/>
            </a:pPr>
            <a:r>
              <a:rPr lang="en">
                <a:solidFill>
                  <a:srgbClr val="000000"/>
                </a:solidFill>
                <a:highlight>
                  <a:srgbClr val="FFFFFF"/>
                </a:highlight>
                <a:latin typeface="Bitter"/>
                <a:ea typeface="Bitter"/>
                <a:cs typeface="Bitter"/>
                <a:sym typeface="Bitter"/>
              </a:rPr>
              <a:t>from wastewater effluent, iii) from industrial effluent, and iv) by air deposition. </a:t>
            </a:r>
            <a:endParaRPr>
              <a:solidFill>
                <a:srgbClr val="000000"/>
              </a:solidFill>
              <a:highlight>
                <a:srgbClr val="FFFFFF"/>
              </a:highlight>
              <a:latin typeface="Bitter"/>
              <a:ea typeface="Bitter"/>
              <a:cs typeface="Bitter"/>
              <a:sym typeface="Bitter"/>
            </a:endParaRPr>
          </a:p>
          <a:p>
            <a:pPr marL="457200" lvl="0" indent="-317500" algn="just" rtl="0">
              <a:lnSpc>
                <a:spcPct val="150000"/>
              </a:lnSpc>
              <a:spcBef>
                <a:spcPts val="0"/>
              </a:spcBef>
              <a:spcAft>
                <a:spcPts val="0"/>
              </a:spcAft>
              <a:buClr>
                <a:srgbClr val="000000"/>
              </a:buClr>
              <a:buSzPts val="1400"/>
              <a:buFont typeface="Bitter"/>
              <a:buChar char="●"/>
            </a:pPr>
            <a:r>
              <a:rPr lang="en" sz="1400">
                <a:solidFill>
                  <a:srgbClr val="000000"/>
                </a:solidFill>
                <a:highlight>
                  <a:srgbClr val="FFFFFF"/>
                </a:highlight>
                <a:latin typeface="Bitter"/>
                <a:ea typeface="Bitter"/>
                <a:cs typeface="Bitter"/>
                <a:sym typeface="Bitter"/>
              </a:rPr>
              <a:t>The surface of microplastic particles may carry disease-causing microorganisms such as viruses, as vector for a number of diseases.</a:t>
            </a:r>
            <a:endParaRPr sz="1400" b="1">
              <a:latin typeface="Bitter"/>
              <a:ea typeface="Bitter"/>
              <a:cs typeface="Bitter"/>
              <a:sym typeface="Bitter"/>
            </a:endParaRPr>
          </a:p>
        </p:txBody>
      </p:sp>
      <p:pic>
        <p:nvPicPr>
          <p:cNvPr id="106" name="Google Shape;106;p15"/>
          <p:cNvPicPr preferRelativeResize="0"/>
          <p:nvPr/>
        </p:nvPicPr>
        <p:blipFill>
          <a:blip r:embed="rId4">
            <a:alphaModFix/>
          </a:blip>
          <a:stretch>
            <a:fillRect/>
          </a:stretch>
        </p:blipFill>
        <p:spPr>
          <a:xfrm>
            <a:off x="0" y="0"/>
            <a:ext cx="9144001" cy="247825"/>
          </a:xfrm>
          <a:prstGeom prst="rect">
            <a:avLst/>
          </a:prstGeom>
          <a:noFill/>
          <a:ln>
            <a:noFill/>
          </a:ln>
        </p:spPr>
      </p:pic>
      <p:pic>
        <p:nvPicPr>
          <p:cNvPr id="107" name="Google Shape;107;p15"/>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108" name="Google Shape;108;p15"/>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109" name="Google Shape;109;p15"/>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Rationale</a:t>
            </a:r>
            <a:endParaRPr b="1">
              <a:latin typeface="Bitter"/>
              <a:ea typeface="Bitter"/>
              <a:cs typeface="Bitter"/>
              <a:sym typeface="Bitter"/>
            </a:endParaRPr>
          </a:p>
        </p:txBody>
      </p:sp>
      <p:sp>
        <p:nvSpPr>
          <p:cNvPr id="110" name="Google Shape;110;p15"/>
          <p:cNvSpPr txBox="1"/>
          <p:nvPr/>
        </p:nvSpPr>
        <p:spPr>
          <a:xfrm>
            <a:off x="8863638" y="4758750"/>
            <a:ext cx="31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3</a:t>
            </a:r>
            <a:endParaRPr sz="1600">
              <a:solidFill>
                <a:schemeClr val="lt1"/>
              </a:solidFill>
              <a:latin typeface="Bitter"/>
              <a:ea typeface="Bitter"/>
              <a:cs typeface="Bitter"/>
              <a:sym typeface="Bit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6"/>
          <p:cNvPicPr preferRelativeResize="0"/>
          <p:nvPr/>
        </p:nvPicPr>
        <p:blipFill>
          <a:blip r:embed="rId3">
            <a:alphaModFix/>
          </a:blip>
          <a:stretch>
            <a:fillRect/>
          </a:stretch>
        </p:blipFill>
        <p:spPr>
          <a:xfrm>
            <a:off x="0" y="168550"/>
            <a:ext cx="5699818" cy="800400"/>
          </a:xfrm>
          <a:prstGeom prst="rect">
            <a:avLst/>
          </a:prstGeom>
          <a:noFill/>
          <a:ln>
            <a:noFill/>
          </a:ln>
        </p:spPr>
      </p:pic>
      <p:pic>
        <p:nvPicPr>
          <p:cNvPr id="116" name="Google Shape;116;p16"/>
          <p:cNvPicPr preferRelativeResize="0"/>
          <p:nvPr/>
        </p:nvPicPr>
        <p:blipFill>
          <a:blip r:embed="rId4">
            <a:alphaModFix/>
          </a:blip>
          <a:stretch>
            <a:fillRect/>
          </a:stretch>
        </p:blipFill>
        <p:spPr>
          <a:xfrm>
            <a:off x="4572000" y="0"/>
            <a:ext cx="4566200" cy="5138975"/>
          </a:xfrm>
          <a:prstGeom prst="rect">
            <a:avLst/>
          </a:prstGeom>
          <a:noFill/>
          <a:ln>
            <a:noFill/>
          </a:ln>
        </p:spPr>
      </p:pic>
      <p:pic>
        <p:nvPicPr>
          <p:cNvPr id="117" name="Google Shape;117;p16"/>
          <p:cNvPicPr preferRelativeResize="0"/>
          <p:nvPr/>
        </p:nvPicPr>
        <p:blipFill>
          <a:blip r:embed="rId5">
            <a:alphaModFix/>
          </a:blip>
          <a:stretch>
            <a:fillRect/>
          </a:stretch>
        </p:blipFill>
        <p:spPr>
          <a:xfrm>
            <a:off x="0" y="0"/>
            <a:ext cx="9144001" cy="247825"/>
          </a:xfrm>
          <a:prstGeom prst="rect">
            <a:avLst/>
          </a:prstGeom>
          <a:noFill/>
          <a:ln>
            <a:noFill/>
          </a:ln>
        </p:spPr>
      </p:pic>
      <p:pic>
        <p:nvPicPr>
          <p:cNvPr id="118" name="Google Shape;118;p16"/>
          <p:cNvPicPr preferRelativeResize="0"/>
          <p:nvPr/>
        </p:nvPicPr>
        <p:blipFill>
          <a:blip r:embed="rId5">
            <a:alphaModFix/>
          </a:blip>
          <a:stretch>
            <a:fillRect/>
          </a:stretch>
        </p:blipFill>
        <p:spPr>
          <a:xfrm rot="5400000">
            <a:off x="6450600" y="2445576"/>
            <a:ext cx="5138976" cy="247825"/>
          </a:xfrm>
          <a:prstGeom prst="rect">
            <a:avLst/>
          </a:prstGeom>
          <a:noFill/>
          <a:ln>
            <a:noFill/>
          </a:ln>
        </p:spPr>
      </p:pic>
      <p:pic>
        <p:nvPicPr>
          <p:cNvPr id="119" name="Google Shape;119;p16"/>
          <p:cNvPicPr preferRelativeResize="0"/>
          <p:nvPr/>
        </p:nvPicPr>
        <p:blipFill>
          <a:blip r:embed="rId5">
            <a:alphaModFix/>
          </a:blip>
          <a:stretch>
            <a:fillRect/>
          </a:stretch>
        </p:blipFill>
        <p:spPr>
          <a:xfrm rot="5400000">
            <a:off x="-2445575" y="2445576"/>
            <a:ext cx="5138976" cy="247825"/>
          </a:xfrm>
          <a:prstGeom prst="rect">
            <a:avLst/>
          </a:prstGeom>
          <a:noFill/>
          <a:ln>
            <a:noFill/>
          </a:ln>
        </p:spPr>
      </p:pic>
      <p:pic>
        <p:nvPicPr>
          <p:cNvPr id="120" name="Google Shape;120;p16"/>
          <p:cNvPicPr preferRelativeResize="0"/>
          <p:nvPr/>
        </p:nvPicPr>
        <p:blipFill>
          <a:blip r:embed="rId6">
            <a:alphaModFix/>
          </a:blip>
          <a:stretch>
            <a:fillRect/>
          </a:stretch>
        </p:blipFill>
        <p:spPr>
          <a:xfrm>
            <a:off x="4784200" y="1556662"/>
            <a:ext cx="4141800" cy="2519625"/>
          </a:xfrm>
          <a:prstGeom prst="rect">
            <a:avLst/>
          </a:prstGeom>
          <a:noFill/>
          <a:ln>
            <a:noFill/>
          </a:ln>
        </p:spPr>
      </p:pic>
      <p:sp>
        <p:nvSpPr>
          <p:cNvPr id="121" name="Google Shape;121;p16"/>
          <p:cNvSpPr txBox="1">
            <a:spLocks noGrp="1"/>
          </p:cNvSpPr>
          <p:nvPr>
            <p:ph type="body" idx="1"/>
          </p:nvPr>
        </p:nvSpPr>
        <p:spPr>
          <a:xfrm>
            <a:off x="201325" y="1026475"/>
            <a:ext cx="4141800" cy="3857400"/>
          </a:xfrm>
          <a:prstGeom prst="rect">
            <a:avLst/>
          </a:prstGeom>
        </p:spPr>
        <p:txBody>
          <a:bodyPr spcFirstLastPara="1" wrap="square" lIns="91425" tIns="91425" rIns="91425" bIns="91425" anchor="ctr" anchorCtr="0">
            <a:noAutofit/>
          </a:bodyPr>
          <a:lstStyle/>
          <a:p>
            <a:pPr marL="457200" lvl="0"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Microplastics are small pieces of plastic debris in the environment that cannot break down on their own.</a:t>
            </a:r>
            <a:endParaRPr sz="1200">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They can be an outcome of a variety of sources, including daily human activities as simple as laundry processes.</a:t>
            </a:r>
            <a:endParaRPr sz="1200">
              <a:solidFill>
                <a:srgbClr val="000000"/>
              </a:solidFill>
              <a:latin typeface="Bitter"/>
              <a:ea typeface="Bitter"/>
              <a:cs typeface="Bitter"/>
              <a:sym typeface="Bitter"/>
            </a:endParaRPr>
          </a:p>
          <a:p>
            <a:pPr marL="457200" lvl="0"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There are two categories of microplastics: primary and secondary plastics.</a:t>
            </a:r>
            <a:endParaRPr sz="1200">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Primary microplastics are particles that come from manufactured products such as clothes, soap, toothpaste and other textiles.</a:t>
            </a:r>
            <a:endParaRPr sz="1200">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200">
                <a:solidFill>
                  <a:srgbClr val="000000"/>
                </a:solidFill>
                <a:latin typeface="Bitter"/>
                <a:ea typeface="Bitter"/>
                <a:cs typeface="Bitter"/>
                <a:sym typeface="Bitter"/>
              </a:rPr>
              <a:t>Secondary microplastics result from fragmentation of larger plastics items such as grocery bags and water bottles.</a:t>
            </a:r>
            <a:endParaRPr sz="1200">
              <a:latin typeface="Bitter"/>
              <a:ea typeface="Bitter"/>
              <a:cs typeface="Bitter"/>
              <a:sym typeface="Bitter"/>
            </a:endParaRPr>
          </a:p>
        </p:txBody>
      </p:sp>
      <p:sp>
        <p:nvSpPr>
          <p:cNvPr id="122" name="Google Shape;122;p16"/>
          <p:cNvSpPr txBox="1"/>
          <p:nvPr/>
        </p:nvSpPr>
        <p:spPr>
          <a:xfrm>
            <a:off x="247825" y="319600"/>
            <a:ext cx="4892700" cy="4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chemeClr val="lt1"/>
                </a:solidFill>
                <a:latin typeface="Bitter"/>
                <a:ea typeface="Bitter"/>
                <a:cs typeface="Bitter"/>
                <a:sym typeface="Bitter"/>
              </a:rPr>
              <a:t>Worldwide Production of Plastics</a:t>
            </a:r>
            <a:endParaRPr sz="300" b="1">
              <a:latin typeface="Roboto"/>
              <a:ea typeface="Roboto"/>
              <a:cs typeface="Roboto"/>
              <a:sym typeface="Roboto"/>
            </a:endParaRPr>
          </a:p>
        </p:txBody>
      </p:sp>
      <p:sp>
        <p:nvSpPr>
          <p:cNvPr id="123" name="Google Shape;123;p16"/>
          <p:cNvSpPr txBox="1"/>
          <p:nvPr/>
        </p:nvSpPr>
        <p:spPr>
          <a:xfrm>
            <a:off x="8756775" y="4664000"/>
            <a:ext cx="31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4</a:t>
            </a:r>
            <a:endParaRPr sz="1600">
              <a:solidFill>
                <a:schemeClr val="lt1"/>
              </a:solidFill>
              <a:latin typeface="Bitter"/>
              <a:ea typeface="Bitter"/>
              <a:cs typeface="Bitter"/>
              <a:sym typeface="Bit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7"/>
          <p:cNvPicPr preferRelativeResize="0"/>
          <p:nvPr/>
        </p:nvPicPr>
        <p:blipFill>
          <a:blip r:embed="rId3">
            <a:alphaModFix/>
          </a:blip>
          <a:stretch>
            <a:fillRect/>
          </a:stretch>
        </p:blipFill>
        <p:spPr>
          <a:xfrm>
            <a:off x="0" y="168550"/>
            <a:ext cx="5699818" cy="800400"/>
          </a:xfrm>
          <a:prstGeom prst="rect">
            <a:avLst/>
          </a:prstGeom>
          <a:noFill/>
          <a:ln>
            <a:noFill/>
          </a:ln>
        </p:spPr>
      </p:pic>
      <p:pic>
        <p:nvPicPr>
          <p:cNvPr id="129" name="Google Shape;129;p17"/>
          <p:cNvPicPr preferRelativeResize="0"/>
          <p:nvPr/>
        </p:nvPicPr>
        <p:blipFill>
          <a:blip r:embed="rId4">
            <a:alphaModFix/>
          </a:blip>
          <a:stretch>
            <a:fillRect/>
          </a:stretch>
        </p:blipFill>
        <p:spPr>
          <a:xfrm>
            <a:off x="4572000" y="0"/>
            <a:ext cx="4566200" cy="5138975"/>
          </a:xfrm>
          <a:prstGeom prst="rect">
            <a:avLst/>
          </a:prstGeom>
          <a:noFill/>
          <a:ln>
            <a:noFill/>
          </a:ln>
        </p:spPr>
      </p:pic>
      <p:sp>
        <p:nvSpPr>
          <p:cNvPr id="130" name="Google Shape;130;p17"/>
          <p:cNvSpPr txBox="1">
            <a:spLocks noGrp="1"/>
          </p:cNvSpPr>
          <p:nvPr>
            <p:ph type="body" idx="1"/>
          </p:nvPr>
        </p:nvSpPr>
        <p:spPr>
          <a:xfrm>
            <a:off x="108800" y="935875"/>
            <a:ext cx="4408200" cy="3915000"/>
          </a:xfrm>
          <a:prstGeom prst="rect">
            <a:avLst/>
          </a:prstGeom>
        </p:spPr>
        <p:txBody>
          <a:bodyPr spcFirstLastPara="1" wrap="square" lIns="91425" tIns="91425" rIns="91425" bIns="91425" anchor="ctr" anchorCtr="0">
            <a:noAutofit/>
          </a:bodyPr>
          <a:lstStyle/>
          <a:p>
            <a:pPr marL="457200" lvl="0" indent="-304800" algn="l" rtl="0">
              <a:lnSpc>
                <a:spcPct val="150000"/>
              </a:lnSpc>
              <a:spcBef>
                <a:spcPts val="0"/>
              </a:spcBef>
              <a:spcAft>
                <a:spcPts val="0"/>
              </a:spcAft>
              <a:buClr>
                <a:srgbClr val="000000"/>
              </a:buClr>
              <a:buSzPts val="1200"/>
              <a:buFont typeface="Bitter"/>
              <a:buChar char="●"/>
            </a:pPr>
            <a:r>
              <a:rPr lang="en" sz="1300">
                <a:solidFill>
                  <a:srgbClr val="000000"/>
                </a:solidFill>
                <a:latin typeface="Bitter"/>
                <a:ea typeface="Bitter"/>
                <a:cs typeface="Bitter"/>
                <a:sym typeface="Bitter"/>
              </a:rPr>
              <a:t>Microplastics can mix with other harmful metals, chemicals, and drugs that when consumed can cause hazardous respiratory issues in both people and animals. </a:t>
            </a:r>
            <a:endParaRPr sz="1300">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300">
                <a:solidFill>
                  <a:srgbClr val="000000"/>
                </a:solidFill>
                <a:latin typeface="Bitter"/>
                <a:ea typeface="Bitter"/>
                <a:cs typeface="Bitter"/>
                <a:sym typeface="Bitter"/>
              </a:rPr>
              <a:t>For many organisms, consumed microplastics can block gastrointestinal pathways, tricking the animal into thinking they’re full, causing them to starve. </a:t>
            </a:r>
            <a:endParaRPr sz="1300">
              <a:solidFill>
                <a:srgbClr val="000000"/>
              </a:solidFill>
              <a:latin typeface="Bitter"/>
              <a:ea typeface="Bitter"/>
              <a:cs typeface="Bitter"/>
              <a:sym typeface="Bitter"/>
            </a:endParaRPr>
          </a:p>
          <a:p>
            <a:pPr marL="914400" lvl="1" indent="-304800" algn="l" rtl="0">
              <a:lnSpc>
                <a:spcPct val="150000"/>
              </a:lnSpc>
              <a:spcBef>
                <a:spcPts val="0"/>
              </a:spcBef>
              <a:spcAft>
                <a:spcPts val="0"/>
              </a:spcAft>
              <a:buClr>
                <a:srgbClr val="000000"/>
              </a:buClr>
              <a:buSzPts val="1200"/>
              <a:buFont typeface="Bitter"/>
              <a:buChar char="○"/>
            </a:pPr>
            <a:r>
              <a:rPr lang="en" sz="1300">
                <a:solidFill>
                  <a:srgbClr val="000000"/>
                </a:solidFill>
                <a:latin typeface="Bitter"/>
                <a:ea typeface="Bitter"/>
                <a:cs typeface="Bitter"/>
                <a:sym typeface="Bitter"/>
              </a:rPr>
              <a:t>For people, the ingestion of these dangerous substances can also lead to issues with the endocrine system, reproductive system, and immune response system. </a:t>
            </a:r>
            <a:endParaRPr sz="1200">
              <a:solidFill>
                <a:srgbClr val="000000"/>
              </a:solidFill>
              <a:latin typeface="Bitter"/>
              <a:ea typeface="Bitter"/>
              <a:cs typeface="Bitter"/>
              <a:sym typeface="Bitter"/>
            </a:endParaRPr>
          </a:p>
        </p:txBody>
      </p:sp>
      <p:pic>
        <p:nvPicPr>
          <p:cNvPr id="131" name="Google Shape;131;p17"/>
          <p:cNvPicPr preferRelativeResize="0"/>
          <p:nvPr/>
        </p:nvPicPr>
        <p:blipFill>
          <a:blip r:embed="rId5">
            <a:alphaModFix/>
          </a:blip>
          <a:stretch>
            <a:fillRect/>
          </a:stretch>
        </p:blipFill>
        <p:spPr>
          <a:xfrm>
            <a:off x="0" y="0"/>
            <a:ext cx="9144001" cy="247825"/>
          </a:xfrm>
          <a:prstGeom prst="rect">
            <a:avLst/>
          </a:prstGeom>
          <a:noFill/>
          <a:ln>
            <a:noFill/>
          </a:ln>
        </p:spPr>
      </p:pic>
      <p:pic>
        <p:nvPicPr>
          <p:cNvPr id="132" name="Google Shape;132;p17"/>
          <p:cNvPicPr preferRelativeResize="0"/>
          <p:nvPr/>
        </p:nvPicPr>
        <p:blipFill>
          <a:blip r:embed="rId5">
            <a:alphaModFix/>
          </a:blip>
          <a:stretch>
            <a:fillRect/>
          </a:stretch>
        </p:blipFill>
        <p:spPr>
          <a:xfrm rot="5400000">
            <a:off x="6450600" y="2445576"/>
            <a:ext cx="5138976" cy="247825"/>
          </a:xfrm>
          <a:prstGeom prst="rect">
            <a:avLst/>
          </a:prstGeom>
          <a:noFill/>
          <a:ln>
            <a:noFill/>
          </a:ln>
        </p:spPr>
      </p:pic>
      <p:pic>
        <p:nvPicPr>
          <p:cNvPr id="133" name="Google Shape;133;p17"/>
          <p:cNvPicPr preferRelativeResize="0"/>
          <p:nvPr/>
        </p:nvPicPr>
        <p:blipFill>
          <a:blip r:embed="rId5">
            <a:alphaModFix/>
          </a:blip>
          <a:stretch>
            <a:fillRect/>
          </a:stretch>
        </p:blipFill>
        <p:spPr>
          <a:xfrm rot="5400000">
            <a:off x="-2445575" y="2445576"/>
            <a:ext cx="5138976" cy="247825"/>
          </a:xfrm>
          <a:prstGeom prst="rect">
            <a:avLst/>
          </a:prstGeom>
          <a:noFill/>
          <a:ln>
            <a:noFill/>
          </a:ln>
        </p:spPr>
      </p:pic>
      <p:pic>
        <p:nvPicPr>
          <p:cNvPr id="134" name="Google Shape;134;p17"/>
          <p:cNvPicPr preferRelativeResize="0"/>
          <p:nvPr/>
        </p:nvPicPr>
        <p:blipFill rotWithShape="1">
          <a:blip r:embed="rId6">
            <a:alphaModFix/>
          </a:blip>
          <a:srcRect/>
          <a:stretch/>
        </p:blipFill>
        <p:spPr>
          <a:xfrm>
            <a:off x="4758200" y="1431150"/>
            <a:ext cx="4193802" cy="2770650"/>
          </a:xfrm>
          <a:prstGeom prst="rect">
            <a:avLst/>
          </a:prstGeom>
          <a:noFill/>
          <a:ln>
            <a:noFill/>
          </a:ln>
        </p:spPr>
      </p:pic>
      <p:sp>
        <p:nvSpPr>
          <p:cNvPr id="135" name="Google Shape;135;p17"/>
          <p:cNvSpPr txBox="1"/>
          <p:nvPr/>
        </p:nvSpPr>
        <p:spPr>
          <a:xfrm>
            <a:off x="247825" y="322450"/>
            <a:ext cx="82077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chemeClr val="lt1"/>
                </a:solidFill>
                <a:latin typeface="Bitter"/>
                <a:ea typeface="Bitter"/>
                <a:cs typeface="Bitter"/>
                <a:sym typeface="Bitter"/>
              </a:rPr>
              <a:t>Health Impacts of Microplastics on People and Animals</a:t>
            </a:r>
            <a:endParaRPr sz="2300" b="1">
              <a:solidFill>
                <a:schemeClr val="lt1"/>
              </a:solidFill>
              <a:latin typeface="Bitter"/>
              <a:ea typeface="Bitter"/>
              <a:cs typeface="Bitter"/>
              <a:sym typeface="Bitter"/>
            </a:endParaRPr>
          </a:p>
        </p:txBody>
      </p:sp>
      <p:sp>
        <p:nvSpPr>
          <p:cNvPr id="136" name="Google Shape;136;p17"/>
          <p:cNvSpPr txBox="1"/>
          <p:nvPr/>
        </p:nvSpPr>
        <p:spPr>
          <a:xfrm>
            <a:off x="8756775" y="4664000"/>
            <a:ext cx="31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5</a:t>
            </a:r>
            <a:endParaRPr sz="1600">
              <a:solidFill>
                <a:schemeClr val="lt1"/>
              </a:solidFill>
              <a:latin typeface="Bitter"/>
              <a:ea typeface="Bitter"/>
              <a:cs typeface="Bitter"/>
              <a:sym typeface="Bit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2" name="Google Shape;142;p18"/>
          <p:cNvSpPr txBox="1">
            <a:spLocks noGrp="1"/>
          </p:cNvSpPr>
          <p:nvPr>
            <p:ph type="title"/>
          </p:nvPr>
        </p:nvSpPr>
        <p:spPr>
          <a:xfrm>
            <a:off x="490250" y="526350"/>
            <a:ext cx="79074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4300" dirty="0">
                <a:latin typeface="Bitter"/>
                <a:ea typeface="Bitter"/>
                <a:cs typeface="Bitter"/>
                <a:sym typeface="Bitter"/>
              </a:rPr>
              <a:t>      Removal of Microplastics </a:t>
            </a:r>
            <a:endParaRPr sz="4300" dirty="0">
              <a:latin typeface="Bitter"/>
              <a:ea typeface="Bitter"/>
              <a:cs typeface="Bitter"/>
              <a:sym typeface="Bitter"/>
            </a:endParaRPr>
          </a:p>
          <a:p>
            <a:pPr marL="0" lvl="0" indent="0" algn="l" rtl="0">
              <a:spcBef>
                <a:spcPts val="0"/>
              </a:spcBef>
              <a:spcAft>
                <a:spcPts val="0"/>
              </a:spcAft>
              <a:buNone/>
            </a:pPr>
            <a:r>
              <a:rPr lang="en" sz="4300" dirty="0">
                <a:latin typeface="Bitter"/>
                <a:ea typeface="Bitter"/>
                <a:cs typeface="Bitter"/>
                <a:sym typeface="Bitter"/>
              </a:rPr>
              <a:t>         in Water Treatment by </a:t>
            </a:r>
            <a:endParaRPr sz="4300" dirty="0">
              <a:latin typeface="Bitter"/>
              <a:ea typeface="Bitter"/>
              <a:cs typeface="Bitter"/>
              <a:sym typeface="Bitter"/>
            </a:endParaRPr>
          </a:p>
          <a:p>
            <a:pPr marL="0" lvl="0" indent="0" algn="l" rtl="0">
              <a:spcBef>
                <a:spcPts val="0"/>
              </a:spcBef>
              <a:spcAft>
                <a:spcPts val="0"/>
              </a:spcAft>
              <a:buNone/>
            </a:pPr>
            <a:r>
              <a:rPr lang="en" sz="4300" dirty="0">
                <a:latin typeface="Bitter"/>
                <a:ea typeface="Bitter"/>
                <a:cs typeface="Bitter"/>
                <a:sym typeface="Bitter"/>
              </a:rPr>
              <a:t>                  Oxidation</a:t>
            </a:r>
            <a:endParaRPr sz="4300" dirty="0">
              <a:latin typeface="Bitter"/>
              <a:ea typeface="Bitter"/>
              <a:cs typeface="Bitter"/>
              <a:sym typeface="Bitter"/>
            </a:endParaRPr>
          </a:p>
        </p:txBody>
      </p:sp>
      <p:sp>
        <p:nvSpPr>
          <p:cNvPr id="143" name="Google Shape;143;p18"/>
          <p:cNvSpPr txBox="1"/>
          <p:nvPr/>
        </p:nvSpPr>
        <p:spPr>
          <a:xfrm>
            <a:off x="8756775" y="4664000"/>
            <a:ext cx="31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6</a:t>
            </a:r>
            <a:endParaRPr sz="1600">
              <a:solidFill>
                <a:schemeClr val="lt1"/>
              </a:solidFill>
              <a:latin typeface="Bitter"/>
              <a:ea typeface="Bitter"/>
              <a:cs typeface="Bitter"/>
              <a:sym typeface="Bit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9"/>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149" name="Google Shape;149;p19"/>
          <p:cNvSpPr txBox="1">
            <a:spLocks noGrp="1"/>
          </p:cNvSpPr>
          <p:nvPr>
            <p:ph type="body" idx="1"/>
          </p:nvPr>
        </p:nvSpPr>
        <p:spPr>
          <a:xfrm>
            <a:off x="450775" y="1163525"/>
            <a:ext cx="8104800" cy="3481800"/>
          </a:xfrm>
          <a:prstGeom prst="rect">
            <a:avLst/>
          </a:prstGeom>
        </p:spPr>
        <p:txBody>
          <a:bodyPr spcFirstLastPara="1" wrap="square" lIns="91425" tIns="91425" rIns="91425" bIns="91425" anchor="ctr" anchorCtr="0">
            <a:noAutofit/>
          </a:bodyPr>
          <a:lstStyle/>
          <a:p>
            <a:pPr marL="457200" lvl="0" indent="-330200" algn="just" rtl="0">
              <a:lnSpc>
                <a:spcPct val="150000"/>
              </a:lnSpc>
              <a:spcBef>
                <a:spcPts val="0"/>
              </a:spcBef>
              <a:spcAft>
                <a:spcPts val="0"/>
              </a:spcAft>
              <a:buClr>
                <a:srgbClr val="000000"/>
              </a:buClr>
              <a:buSzPts val="1600"/>
              <a:buFont typeface="Bitter"/>
              <a:buChar char="●"/>
            </a:pPr>
            <a:r>
              <a:rPr lang="en" sz="1700">
                <a:solidFill>
                  <a:srgbClr val="000000"/>
                </a:solidFill>
                <a:latin typeface="Bitter"/>
                <a:ea typeface="Bitter"/>
                <a:cs typeface="Bitter"/>
                <a:sym typeface="Bitter"/>
              </a:rPr>
              <a:t>Ozone treatment is extremely effective at removing microplastics. In a comparison of three wastewater treatment plants attempting to remove the microplastics, the one treated with ozone technology reduced the microplastics by 89.9% and had the lowest number of microplastics in the effluent. </a:t>
            </a:r>
            <a:endParaRPr sz="1700">
              <a:solidFill>
                <a:srgbClr val="000000"/>
              </a:solidFill>
              <a:latin typeface="Bitter"/>
              <a:ea typeface="Bitter"/>
              <a:cs typeface="Bitter"/>
              <a:sym typeface="Bitter"/>
            </a:endParaRPr>
          </a:p>
          <a:p>
            <a:pPr marL="457200" lvl="0" indent="-330200" algn="just" rtl="0">
              <a:lnSpc>
                <a:spcPct val="150000"/>
              </a:lnSpc>
              <a:spcBef>
                <a:spcPts val="0"/>
              </a:spcBef>
              <a:spcAft>
                <a:spcPts val="0"/>
              </a:spcAft>
              <a:buClr>
                <a:srgbClr val="000000"/>
              </a:buClr>
              <a:buSzPts val="1600"/>
              <a:buFont typeface="Bitter"/>
              <a:buChar char="●"/>
            </a:pPr>
            <a:r>
              <a:rPr lang="en" sz="1700">
                <a:solidFill>
                  <a:srgbClr val="000000"/>
                </a:solidFill>
                <a:latin typeface="Bitter"/>
                <a:ea typeface="Bitter"/>
                <a:cs typeface="Bitter"/>
                <a:sym typeface="Bitter"/>
              </a:rPr>
              <a:t>Ozone treatment was found to increase surface tension, hydrophilicity, adhesion, and solubility. It also reduced the melting point, and decreased the intrinsic viscosity.</a:t>
            </a:r>
            <a:endParaRPr sz="1600">
              <a:latin typeface="Bitter"/>
              <a:ea typeface="Bitter"/>
              <a:cs typeface="Bitter"/>
              <a:sym typeface="Bitter"/>
            </a:endParaRPr>
          </a:p>
        </p:txBody>
      </p:sp>
      <p:pic>
        <p:nvPicPr>
          <p:cNvPr id="150" name="Google Shape;150;p19"/>
          <p:cNvPicPr preferRelativeResize="0"/>
          <p:nvPr/>
        </p:nvPicPr>
        <p:blipFill>
          <a:blip r:embed="rId4">
            <a:alphaModFix/>
          </a:blip>
          <a:stretch>
            <a:fillRect/>
          </a:stretch>
        </p:blipFill>
        <p:spPr>
          <a:xfrm>
            <a:off x="0" y="0"/>
            <a:ext cx="9144001" cy="247825"/>
          </a:xfrm>
          <a:prstGeom prst="rect">
            <a:avLst/>
          </a:prstGeom>
          <a:noFill/>
          <a:ln>
            <a:noFill/>
          </a:ln>
        </p:spPr>
      </p:pic>
      <p:pic>
        <p:nvPicPr>
          <p:cNvPr id="151" name="Google Shape;151;p19"/>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152" name="Google Shape;152;p19"/>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153" name="Google Shape;153;p19"/>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Ozone Treatment</a:t>
            </a:r>
            <a:endParaRPr b="1">
              <a:latin typeface="Bitter"/>
              <a:ea typeface="Bitter"/>
              <a:cs typeface="Bitter"/>
              <a:sym typeface="Bitter"/>
            </a:endParaRPr>
          </a:p>
        </p:txBody>
      </p:sp>
      <p:sp>
        <p:nvSpPr>
          <p:cNvPr id="154" name="Google Shape;154;p19"/>
          <p:cNvSpPr txBox="1"/>
          <p:nvPr/>
        </p:nvSpPr>
        <p:spPr>
          <a:xfrm>
            <a:off x="8863638" y="4758750"/>
            <a:ext cx="31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7</a:t>
            </a:r>
            <a:endParaRPr sz="1600">
              <a:solidFill>
                <a:schemeClr val="lt1"/>
              </a:solidFill>
              <a:latin typeface="Bitter"/>
              <a:ea typeface="Bitter"/>
              <a:cs typeface="Bitter"/>
              <a:sym typeface="Bit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0"/>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160" name="Google Shape;160;p20"/>
          <p:cNvSpPr txBox="1">
            <a:spLocks noGrp="1"/>
          </p:cNvSpPr>
          <p:nvPr>
            <p:ph type="body" idx="1"/>
          </p:nvPr>
        </p:nvSpPr>
        <p:spPr>
          <a:xfrm>
            <a:off x="450775" y="1163525"/>
            <a:ext cx="8104800" cy="3481800"/>
          </a:xfrm>
          <a:prstGeom prst="rect">
            <a:avLst/>
          </a:prstGeom>
        </p:spPr>
        <p:txBody>
          <a:bodyPr spcFirstLastPara="1" wrap="square" lIns="91425" tIns="91425" rIns="91425" bIns="91425" anchor="ctr" anchorCtr="0">
            <a:noAutofit/>
          </a:bodyPr>
          <a:lstStyle/>
          <a:p>
            <a:pPr marL="457200" lvl="0" indent="-342900" algn="just" rtl="0">
              <a:lnSpc>
                <a:spcPct val="150000"/>
              </a:lnSpc>
              <a:spcBef>
                <a:spcPts val="0"/>
              </a:spcBef>
              <a:spcAft>
                <a:spcPts val="0"/>
              </a:spcAft>
              <a:buClr>
                <a:srgbClr val="000000"/>
              </a:buClr>
              <a:buSzPts val="1800"/>
              <a:buFont typeface="Bitter"/>
              <a:buChar char="●"/>
            </a:pPr>
            <a:r>
              <a:rPr lang="en" sz="1900">
                <a:solidFill>
                  <a:srgbClr val="000000"/>
                </a:solidFill>
                <a:latin typeface="Bitter"/>
                <a:ea typeface="Bitter"/>
                <a:cs typeface="Bitter"/>
                <a:sym typeface="Bitter"/>
              </a:rPr>
              <a:t>UV Photolysis had a more negative affect on microplastics. After being treated with UV, microplastics in the environment are able to cause oxidative degradation, leading to photoaging. Photoaging significantly changes the behavior of the microplastics, and can pose a much greater risk to the environment.</a:t>
            </a:r>
            <a:endParaRPr>
              <a:latin typeface="Bitter"/>
              <a:ea typeface="Bitter"/>
              <a:cs typeface="Bitter"/>
              <a:sym typeface="Bitter"/>
            </a:endParaRPr>
          </a:p>
        </p:txBody>
      </p:sp>
      <p:pic>
        <p:nvPicPr>
          <p:cNvPr id="161" name="Google Shape;161;p20"/>
          <p:cNvPicPr preferRelativeResize="0"/>
          <p:nvPr/>
        </p:nvPicPr>
        <p:blipFill>
          <a:blip r:embed="rId4">
            <a:alphaModFix/>
          </a:blip>
          <a:stretch>
            <a:fillRect/>
          </a:stretch>
        </p:blipFill>
        <p:spPr>
          <a:xfrm>
            <a:off x="0" y="0"/>
            <a:ext cx="9144001" cy="247825"/>
          </a:xfrm>
          <a:prstGeom prst="rect">
            <a:avLst/>
          </a:prstGeom>
          <a:noFill/>
          <a:ln>
            <a:noFill/>
          </a:ln>
        </p:spPr>
      </p:pic>
      <p:pic>
        <p:nvPicPr>
          <p:cNvPr id="162" name="Google Shape;162;p20"/>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163" name="Google Shape;163;p20"/>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164" name="Google Shape;164;p20"/>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UV Photolysis</a:t>
            </a:r>
            <a:endParaRPr b="1">
              <a:latin typeface="Bitter"/>
              <a:ea typeface="Bitter"/>
              <a:cs typeface="Bitter"/>
              <a:sym typeface="Bitter"/>
            </a:endParaRPr>
          </a:p>
        </p:txBody>
      </p:sp>
      <p:sp>
        <p:nvSpPr>
          <p:cNvPr id="165" name="Google Shape;165;p20"/>
          <p:cNvSpPr txBox="1"/>
          <p:nvPr/>
        </p:nvSpPr>
        <p:spPr>
          <a:xfrm>
            <a:off x="8863638" y="4758750"/>
            <a:ext cx="31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8</a:t>
            </a:r>
            <a:endParaRPr sz="1600">
              <a:solidFill>
                <a:schemeClr val="lt1"/>
              </a:solidFill>
              <a:latin typeface="Bitter"/>
              <a:ea typeface="Bitter"/>
              <a:cs typeface="Bitter"/>
              <a:sym typeface="Bit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1"/>
          <p:cNvPicPr preferRelativeResize="0"/>
          <p:nvPr/>
        </p:nvPicPr>
        <p:blipFill>
          <a:blip r:embed="rId3">
            <a:alphaModFix/>
          </a:blip>
          <a:stretch>
            <a:fillRect/>
          </a:stretch>
        </p:blipFill>
        <p:spPr>
          <a:xfrm>
            <a:off x="6173575" y="3789650"/>
            <a:ext cx="2970425" cy="1106025"/>
          </a:xfrm>
          <a:prstGeom prst="rect">
            <a:avLst/>
          </a:prstGeom>
          <a:noFill/>
          <a:ln>
            <a:noFill/>
          </a:ln>
        </p:spPr>
      </p:pic>
      <p:sp>
        <p:nvSpPr>
          <p:cNvPr id="171" name="Google Shape;171;p21"/>
          <p:cNvSpPr txBox="1">
            <a:spLocks noGrp="1"/>
          </p:cNvSpPr>
          <p:nvPr>
            <p:ph type="body" idx="1"/>
          </p:nvPr>
        </p:nvSpPr>
        <p:spPr>
          <a:xfrm>
            <a:off x="450775" y="1163525"/>
            <a:ext cx="8104500" cy="3481800"/>
          </a:xfrm>
          <a:prstGeom prst="rect">
            <a:avLst/>
          </a:prstGeom>
        </p:spPr>
        <p:txBody>
          <a:bodyPr spcFirstLastPara="1" wrap="square" lIns="91425" tIns="91425" rIns="91425" bIns="91425" anchor="ctr" anchorCtr="0">
            <a:noAutofit/>
          </a:bodyPr>
          <a:lstStyle/>
          <a:p>
            <a:pPr marL="457200" lvl="0" indent="-355600" algn="just" rtl="0">
              <a:lnSpc>
                <a:spcPct val="150000"/>
              </a:lnSpc>
              <a:spcBef>
                <a:spcPts val="0"/>
              </a:spcBef>
              <a:spcAft>
                <a:spcPts val="0"/>
              </a:spcAft>
              <a:buClr>
                <a:srgbClr val="000000"/>
              </a:buClr>
              <a:buSzPts val="2000"/>
              <a:buFont typeface="Bitter"/>
              <a:buChar char="●"/>
            </a:pPr>
            <a:r>
              <a:rPr lang="en" sz="2100">
                <a:solidFill>
                  <a:srgbClr val="000000"/>
                </a:solidFill>
                <a:latin typeface="Bitter"/>
                <a:ea typeface="Bitter"/>
                <a:cs typeface="Bitter"/>
                <a:sym typeface="Bitter"/>
              </a:rPr>
              <a:t>Heat-activated Persulfate treatment uses potassium persulfate to achieve a high level of oxidation in order to degrade microplastics. In this process, heat is used to activate the persulfate to create hydroxyl and sulfate radicals, which help the surface oxidation of microplastics. </a:t>
            </a:r>
            <a:endParaRPr sz="2000">
              <a:latin typeface="Bitter"/>
              <a:ea typeface="Bitter"/>
              <a:cs typeface="Bitter"/>
              <a:sym typeface="Bitter"/>
            </a:endParaRPr>
          </a:p>
        </p:txBody>
      </p:sp>
      <p:pic>
        <p:nvPicPr>
          <p:cNvPr id="172" name="Google Shape;172;p21"/>
          <p:cNvPicPr preferRelativeResize="0"/>
          <p:nvPr/>
        </p:nvPicPr>
        <p:blipFill>
          <a:blip r:embed="rId4">
            <a:alphaModFix/>
          </a:blip>
          <a:stretch>
            <a:fillRect/>
          </a:stretch>
        </p:blipFill>
        <p:spPr>
          <a:xfrm>
            <a:off x="0" y="0"/>
            <a:ext cx="9144001" cy="247825"/>
          </a:xfrm>
          <a:prstGeom prst="rect">
            <a:avLst/>
          </a:prstGeom>
          <a:noFill/>
          <a:ln>
            <a:noFill/>
          </a:ln>
        </p:spPr>
      </p:pic>
      <p:pic>
        <p:nvPicPr>
          <p:cNvPr id="173" name="Google Shape;173;p21"/>
          <p:cNvPicPr preferRelativeResize="0"/>
          <p:nvPr/>
        </p:nvPicPr>
        <p:blipFill>
          <a:blip r:embed="rId4">
            <a:alphaModFix/>
          </a:blip>
          <a:stretch>
            <a:fillRect/>
          </a:stretch>
        </p:blipFill>
        <p:spPr>
          <a:xfrm rot="5400000">
            <a:off x="6450600" y="2445576"/>
            <a:ext cx="5138976" cy="247825"/>
          </a:xfrm>
          <a:prstGeom prst="rect">
            <a:avLst/>
          </a:prstGeom>
          <a:noFill/>
          <a:ln>
            <a:noFill/>
          </a:ln>
        </p:spPr>
      </p:pic>
      <p:pic>
        <p:nvPicPr>
          <p:cNvPr id="174" name="Google Shape;174;p21"/>
          <p:cNvPicPr preferRelativeResize="0"/>
          <p:nvPr/>
        </p:nvPicPr>
        <p:blipFill>
          <a:blip r:embed="rId4">
            <a:alphaModFix/>
          </a:blip>
          <a:stretch>
            <a:fillRect/>
          </a:stretch>
        </p:blipFill>
        <p:spPr>
          <a:xfrm rot="5400000">
            <a:off x="-2445575" y="2445576"/>
            <a:ext cx="5138976" cy="247825"/>
          </a:xfrm>
          <a:prstGeom prst="rect">
            <a:avLst/>
          </a:prstGeom>
          <a:noFill/>
          <a:ln>
            <a:noFill/>
          </a:ln>
        </p:spPr>
      </p:pic>
      <p:sp>
        <p:nvSpPr>
          <p:cNvPr id="175" name="Google Shape;175;p21"/>
          <p:cNvSpPr txBox="1">
            <a:spLocks noGrp="1"/>
          </p:cNvSpPr>
          <p:nvPr>
            <p:ph type="title"/>
          </p:nvPr>
        </p:nvSpPr>
        <p:spPr>
          <a:xfrm>
            <a:off x="554413" y="555725"/>
            <a:ext cx="80010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Bitter"/>
                <a:ea typeface="Bitter"/>
                <a:cs typeface="Bitter"/>
                <a:sym typeface="Bitter"/>
              </a:rPr>
              <a:t>Heat-Activated Persulfate Treatment</a:t>
            </a:r>
            <a:endParaRPr b="1">
              <a:latin typeface="Bitter"/>
              <a:ea typeface="Bitter"/>
              <a:cs typeface="Bitter"/>
              <a:sym typeface="Bitter"/>
            </a:endParaRPr>
          </a:p>
        </p:txBody>
      </p:sp>
      <p:sp>
        <p:nvSpPr>
          <p:cNvPr id="176" name="Google Shape;176;p21"/>
          <p:cNvSpPr txBox="1"/>
          <p:nvPr/>
        </p:nvSpPr>
        <p:spPr>
          <a:xfrm>
            <a:off x="8863638" y="4758750"/>
            <a:ext cx="31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Bitter"/>
                <a:ea typeface="Bitter"/>
                <a:cs typeface="Bitter"/>
                <a:sym typeface="Bitter"/>
              </a:rPr>
              <a:t>9</a:t>
            </a:r>
            <a:endParaRPr sz="1600">
              <a:solidFill>
                <a:schemeClr val="lt1"/>
              </a:solidFill>
              <a:latin typeface="Bitter"/>
              <a:ea typeface="Bitter"/>
              <a:cs typeface="Bitter"/>
              <a:sym typeface="Bitte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2711</Words>
  <Application>Microsoft Office PowerPoint</Application>
  <PresentationFormat>On-screen Show (16:9)</PresentationFormat>
  <Paragraphs>158</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Bitter</vt:lpstr>
      <vt:lpstr>Roboto</vt:lpstr>
      <vt:lpstr>Geometric</vt:lpstr>
      <vt:lpstr>Microplastics Removal Strategies in Drinking Water  and Wastewater Treatment Plants</vt:lpstr>
      <vt:lpstr>Table of Contents</vt:lpstr>
      <vt:lpstr>Rationale</vt:lpstr>
      <vt:lpstr>PowerPoint Presentation</vt:lpstr>
      <vt:lpstr>PowerPoint Presentation</vt:lpstr>
      <vt:lpstr>      Removal of Microplastics           in Water Treatment by                    Oxidation</vt:lpstr>
      <vt:lpstr>Ozone Treatment</vt:lpstr>
      <vt:lpstr>UV Photolysis</vt:lpstr>
      <vt:lpstr>Heat-Activated Persulfate Treatment</vt:lpstr>
      <vt:lpstr>UV Photocatalysis</vt:lpstr>
      <vt:lpstr>Fenton Process</vt:lpstr>
      <vt:lpstr>Photo-Fenton Process</vt:lpstr>
      <vt:lpstr>Water Sources, Filtration Methods, Experimentation, and Results:</vt:lpstr>
      <vt:lpstr>Case 1 (continued):</vt:lpstr>
      <vt:lpstr>Background:</vt:lpstr>
      <vt:lpstr>Treatment Method and Results for DWTP Plzen</vt:lpstr>
      <vt:lpstr>Treatment Method and Results for DWTP Plzen</vt:lpstr>
      <vt:lpstr>Treatment Method and Results for DWTP Milence</vt:lpstr>
      <vt:lpstr>Removal of Microplastics in Wastewater Treatment Plants</vt:lpstr>
      <vt:lpstr>Removal of Microplastics in Wastewater Treatment Plants (continued)</vt:lpstr>
      <vt:lpstr>Summary and Discussion:</vt:lpstr>
      <vt:lpstr>Recommendation for Future Research</vt:lpstr>
      <vt:lpstr>References</vt:lpstr>
      <vt:lpstr>References</vt:lpstr>
      <vt:lpstr>References</vt:lpstr>
      <vt:lpstr>References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Microplastic Removal Strategies in Drinking Water  and Wastewater Treatment Plants</dc:title>
  <dc:creator>Salina Palacios</dc:creator>
  <cp:lastModifiedBy>Salina Palacios</cp:lastModifiedBy>
  <cp:revision>10</cp:revision>
  <dcterms:modified xsi:type="dcterms:W3CDTF">2023-11-01T05:51:12Z</dcterms:modified>
</cp:coreProperties>
</file>