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
  </p:notesMasterIdLst>
  <p:sldIdLst>
    <p:sldId id="256" r:id="rId2"/>
  </p:sldIdLst>
  <p:sldSz cx="43891200" cy="3291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0368">
          <p15:clr>
            <a:srgbClr val="A4A3A4"/>
          </p15:clr>
        </p15:guide>
        <p15:guide id="2" pos="1382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461"/>
    <p:restoredTop sz="94694"/>
  </p:normalViewPr>
  <p:slideViewPr>
    <p:cSldViewPr snapToGrid="0" snapToObjects="1">
      <p:cViewPr>
        <p:scale>
          <a:sx n="30" d="100"/>
          <a:sy n="30" d="100"/>
        </p:scale>
        <p:origin x="-58" y="1090"/>
      </p:cViewPr>
      <p:guideLst>
        <p:guide orient="horz" pos="10368"/>
        <p:guide pos="1382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E94B6C-55B4-3F4C-B24E-3C743264B7EA}" type="datetimeFigureOut">
              <a:rPr lang="en-US" smtClean="0"/>
              <a:pPr/>
              <a:t>5/5/2022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6022C-4AAF-5641-980E-A53617D251CF}" type="slidenum">
              <a:rPr lang="en-US" smtClean="0"/>
              <a:pPr/>
              <a:t>‹#›</a:t>
            </a:fld>
            <a:endParaRPr lang="en-US"/>
          </a:p>
        </p:txBody>
      </p:sp>
    </p:spTree>
    <p:extLst>
      <p:ext uri="{BB962C8B-B14F-4D97-AF65-F5344CB8AC3E}">
        <p14:creationId xmlns:p14="http://schemas.microsoft.com/office/powerpoint/2010/main" val="1720041229"/>
      </p:ext>
    </p:extLst>
  </p:cSld>
  <p:clrMap bg1="lt1" tx1="dk1" bg2="lt2" tx2="dk2" accent1="accent1" accent2="accent2" accent3="accent3" accent4="accent4" accent5="accent5" accent6="accent6" hlink="hlink" folHlink="folHlink"/>
  <p:notesStyle>
    <a:lvl1pPr marL="0" algn="l" defTabSz="3686861" rtl="0" eaLnBrk="1" latinLnBrk="0" hangingPunct="1">
      <a:defRPr sz="4838" kern="1200">
        <a:solidFill>
          <a:schemeClr val="tx1"/>
        </a:solidFill>
        <a:latin typeface="+mn-lt"/>
        <a:ea typeface="+mn-ea"/>
        <a:cs typeface="+mn-cs"/>
      </a:defRPr>
    </a:lvl1pPr>
    <a:lvl2pPr marL="1843430" algn="l" defTabSz="3686861" rtl="0" eaLnBrk="1" latinLnBrk="0" hangingPunct="1">
      <a:defRPr sz="4838" kern="1200">
        <a:solidFill>
          <a:schemeClr val="tx1"/>
        </a:solidFill>
        <a:latin typeface="+mn-lt"/>
        <a:ea typeface="+mn-ea"/>
        <a:cs typeface="+mn-cs"/>
      </a:defRPr>
    </a:lvl2pPr>
    <a:lvl3pPr marL="3686861" algn="l" defTabSz="3686861" rtl="0" eaLnBrk="1" latinLnBrk="0" hangingPunct="1">
      <a:defRPr sz="4838" kern="1200">
        <a:solidFill>
          <a:schemeClr val="tx1"/>
        </a:solidFill>
        <a:latin typeface="+mn-lt"/>
        <a:ea typeface="+mn-ea"/>
        <a:cs typeface="+mn-cs"/>
      </a:defRPr>
    </a:lvl3pPr>
    <a:lvl4pPr marL="5530291" algn="l" defTabSz="3686861" rtl="0" eaLnBrk="1" latinLnBrk="0" hangingPunct="1">
      <a:defRPr sz="4838" kern="1200">
        <a:solidFill>
          <a:schemeClr val="tx1"/>
        </a:solidFill>
        <a:latin typeface="+mn-lt"/>
        <a:ea typeface="+mn-ea"/>
        <a:cs typeface="+mn-cs"/>
      </a:defRPr>
    </a:lvl4pPr>
    <a:lvl5pPr marL="7373722" algn="l" defTabSz="3686861" rtl="0" eaLnBrk="1" latinLnBrk="0" hangingPunct="1">
      <a:defRPr sz="4838" kern="1200">
        <a:solidFill>
          <a:schemeClr val="tx1"/>
        </a:solidFill>
        <a:latin typeface="+mn-lt"/>
        <a:ea typeface="+mn-ea"/>
        <a:cs typeface="+mn-cs"/>
      </a:defRPr>
    </a:lvl5pPr>
    <a:lvl6pPr marL="9217152" algn="l" defTabSz="3686861" rtl="0" eaLnBrk="1" latinLnBrk="0" hangingPunct="1">
      <a:defRPr sz="4838" kern="1200">
        <a:solidFill>
          <a:schemeClr val="tx1"/>
        </a:solidFill>
        <a:latin typeface="+mn-lt"/>
        <a:ea typeface="+mn-ea"/>
        <a:cs typeface="+mn-cs"/>
      </a:defRPr>
    </a:lvl6pPr>
    <a:lvl7pPr marL="11060582" algn="l" defTabSz="3686861" rtl="0" eaLnBrk="1" latinLnBrk="0" hangingPunct="1">
      <a:defRPr sz="4838" kern="1200">
        <a:solidFill>
          <a:schemeClr val="tx1"/>
        </a:solidFill>
        <a:latin typeface="+mn-lt"/>
        <a:ea typeface="+mn-ea"/>
        <a:cs typeface="+mn-cs"/>
      </a:defRPr>
    </a:lvl7pPr>
    <a:lvl8pPr marL="12904013" algn="l" defTabSz="3686861" rtl="0" eaLnBrk="1" latinLnBrk="0" hangingPunct="1">
      <a:defRPr sz="4838" kern="1200">
        <a:solidFill>
          <a:schemeClr val="tx1"/>
        </a:solidFill>
        <a:latin typeface="+mn-lt"/>
        <a:ea typeface="+mn-ea"/>
        <a:cs typeface="+mn-cs"/>
      </a:defRPr>
    </a:lvl8pPr>
    <a:lvl9pPr marL="14747443" algn="l" defTabSz="3686861" rtl="0" eaLnBrk="1" latinLnBrk="0" hangingPunct="1">
      <a:defRPr sz="483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A6022C-4AAF-5641-980E-A53617D251CF}" type="slidenum">
              <a:rPr lang="en-US" smtClean="0"/>
              <a:pPr/>
              <a:t>1</a:t>
            </a:fld>
            <a:endParaRPr lang="en-US"/>
          </a:p>
        </p:txBody>
      </p:sp>
    </p:spTree>
    <p:extLst>
      <p:ext uri="{BB962C8B-B14F-4D97-AF65-F5344CB8AC3E}">
        <p14:creationId xmlns:p14="http://schemas.microsoft.com/office/powerpoint/2010/main" val="12009398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5387342"/>
            <a:ext cx="37307520" cy="11460480"/>
          </a:xfrm>
        </p:spPr>
        <p:txBody>
          <a:bodyPr anchor="b"/>
          <a:lstStyle>
            <a:lvl1pPr algn="ctr">
              <a:defRPr sz="28800"/>
            </a:lvl1pPr>
          </a:lstStyle>
          <a:p>
            <a:r>
              <a:rPr lang="en-US"/>
              <a:t>Click to edit Master title style</a:t>
            </a:r>
            <a:endParaRPr lang="en-US" dirty="0"/>
          </a:p>
        </p:txBody>
      </p:sp>
      <p:sp>
        <p:nvSpPr>
          <p:cNvPr id="3" name="Subtitle 2"/>
          <p:cNvSpPr>
            <a:spLocks noGrp="1"/>
          </p:cNvSpPr>
          <p:nvPr>
            <p:ph type="subTitle" idx="1"/>
          </p:nvPr>
        </p:nvSpPr>
        <p:spPr>
          <a:xfrm>
            <a:off x="5486400" y="17289782"/>
            <a:ext cx="32918400" cy="7947658"/>
          </a:xfrm>
        </p:spPr>
        <p:txBody>
          <a:bodyPr/>
          <a:lstStyle>
            <a:lvl1pPr marL="0" indent="0" algn="ctr">
              <a:buNone/>
              <a:defRPr sz="11520"/>
            </a:lvl1pPr>
            <a:lvl2pPr marL="2194560" indent="0" algn="ctr">
              <a:buNone/>
              <a:defRPr sz="9600"/>
            </a:lvl2pPr>
            <a:lvl3pPr marL="4389120" indent="0" algn="ctr">
              <a:buNone/>
              <a:defRPr sz="8640"/>
            </a:lvl3pPr>
            <a:lvl4pPr marL="6583680" indent="0" algn="ctr">
              <a:buNone/>
              <a:defRPr sz="7680"/>
            </a:lvl4pPr>
            <a:lvl5pPr marL="8778240" indent="0" algn="ctr">
              <a:buNone/>
              <a:defRPr sz="7680"/>
            </a:lvl5pPr>
            <a:lvl6pPr marL="10972800" indent="0" algn="ctr">
              <a:buNone/>
              <a:defRPr sz="7680"/>
            </a:lvl6pPr>
            <a:lvl7pPr marL="13167360" indent="0" algn="ctr">
              <a:buNone/>
              <a:defRPr sz="7680"/>
            </a:lvl7pPr>
            <a:lvl8pPr marL="15361920" indent="0" algn="ctr">
              <a:buNone/>
              <a:defRPr sz="7680"/>
            </a:lvl8pPr>
            <a:lvl9pPr marL="17556480" indent="0" algn="ctr">
              <a:buNone/>
              <a:defRPr sz="768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8952952-EABB-9A47-A69F-606B073E2F32}" type="datetimeFigureOut">
              <a:rPr lang="en-US" smtClean="0"/>
              <a:pPr/>
              <a:t>5/5/2022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08713E-FF40-A44A-842A-3209C3CD4A25}" type="slidenum">
              <a:rPr lang="en-US" smtClean="0"/>
              <a:pPr/>
              <a:t>‹#›</a:t>
            </a:fld>
            <a:endParaRPr lang="en-US"/>
          </a:p>
        </p:txBody>
      </p:sp>
    </p:spTree>
    <p:extLst>
      <p:ext uri="{BB962C8B-B14F-4D97-AF65-F5344CB8AC3E}">
        <p14:creationId xmlns:p14="http://schemas.microsoft.com/office/powerpoint/2010/main" val="11056783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8952952-EABB-9A47-A69F-606B073E2F32}" type="datetimeFigureOut">
              <a:rPr lang="en-US" smtClean="0"/>
              <a:pPr/>
              <a:t>5/5/2022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08713E-FF40-A44A-842A-3209C3CD4A25}" type="slidenum">
              <a:rPr lang="en-US" smtClean="0"/>
              <a:pPr/>
              <a:t>‹#›</a:t>
            </a:fld>
            <a:endParaRPr lang="en-US"/>
          </a:p>
        </p:txBody>
      </p:sp>
    </p:spTree>
    <p:extLst>
      <p:ext uri="{BB962C8B-B14F-4D97-AF65-F5344CB8AC3E}">
        <p14:creationId xmlns:p14="http://schemas.microsoft.com/office/powerpoint/2010/main" val="586424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409642" y="1752600"/>
            <a:ext cx="9464040" cy="2789682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017522" y="1752600"/>
            <a:ext cx="27843480" cy="278968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8952952-EABB-9A47-A69F-606B073E2F32}" type="datetimeFigureOut">
              <a:rPr lang="en-US" smtClean="0"/>
              <a:pPr/>
              <a:t>5/5/2022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08713E-FF40-A44A-842A-3209C3CD4A25}" type="slidenum">
              <a:rPr lang="en-US" smtClean="0"/>
              <a:pPr/>
              <a:t>‹#›</a:t>
            </a:fld>
            <a:endParaRPr lang="en-US"/>
          </a:p>
        </p:txBody>
      </p:sp>
    </p:spTree>
    <p:extLst>
      <p:ext uri="{BB962C8B-B14F-4D97-AF65-F5344CB8AC3E}">
        <p14:creationId xmlns:p14="http://schemas.microsoft.com/office/powerpoint/2010/main" val="15709127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8952952-EABB-9A47-A69F-606B073E2F32}" type="datetimeFigureOut">
              <a:rPr lang="en-US" smtClean="0"/>
              <a:pPr/>
              <a:t>5/5/2022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08713E-FF40-A44A-842A-3209C3CD4A25}" type="slidenum">
              <a:rPr lang="en-US" smtClean="0"/>
              <a:pPr/>
              <a:t>‹#›</a:t>
            </a:fld>
            <a:endParaRPr lang="en-US"/>
          </a:p>
        </p:txBody>
      </p:sp>
    </p:spTree>
    <p:extLst>
      <p:ext uri="{BB962C8B-B14F-4D97-AF65-F5344CB8AC3E}">
        <p14:creationId xmlns:p14="http://schemas.microsoft.com/office/powerpoint/2010/main" val="889600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94662" y="8206749"/>
            <a:ext cx="37856160" cy="13693138"/>
          </a:xfrm>
        </p:spPr>
        <p:txBody>
          <a:bodyPr anchor="b"/>
          <a:lstStyle>
            <a:lvl1pPr>
              <a:defRPr sz="28800"/>
            </a:lvl1pPr>
          </a:lstStyle>
          <a:p>
            <a:r>
              <a:rPr lang="en-US"/>
              <a:t>Click to edit Master title style</a:t>
            </a:r>
            <a:endParaRPr lang="en-US" dirty="0"/>
          </a:p>
        </p:txBody>
      </p:sp>
      <p:sp>
        <p:nvSpPr>
          <p:cNvPr id="3" name="Text Placeholder 2"/>
          <p:cNvSpPr>
            <a:spLocks noGrp="1"/>
          </p:cNvSpPr>
          <p:nvPr>
            <p:ph type="body" idx="1"/>
          </p:nvPr>
        </p:nvSpPr>
        <p:spPr>
          <a:xfrm>
            <a:off x="2994662" y="22029429"/>
            <a:ext cx="37856160" cy="7200898"/>
          </a:xfrm>
        </p:spPr>
        <p:txBody>
          <a:bodyPr/>
          <a:lstStyle>
            <a:lvl1pPr marL="0" indent="0">
              <a:buNone/>
              <a:defRPr sz="11520">
                <a:solidFill>
                  <a:schemeClr val="tx1"/>
                </a:solidFill>
              </a:defRPr>
            </a:lvl1pPr>
            <a:lvl2pPr marL="2194560" indent="0">
              <a:buNone/>
              <a:defRPr sz="9600">
                <a:solidFill>
                  <a:schemeClr val="tx1">
                    <a:tint val="75000"/>
                  </a:schemeClr>
                </a:solidFill>
              </a:defRPr>
            </a:lvl2pPr>
            <a:lvl3pPr marL="4389120" indent="0">
              <a:buNone/>
              <a:defRPr sz="8640">
                <a:solidFill>
                  <a:schemeClr val="tx1">
                    <a:tint val="75000"/>
                  </a:schemeClr>
                </a:solidFill>
              </a:defRPr>
            </a:lvl3pPr>
            <a:lvl4pPr marL="6583680" indent="0">
              <a:buNone/>
              <a:defRPr sz="7680">
                <a:solidFill>
                  <a:schemeClr val="tx1">
                    <a:tint val="75000"/>
                  </a:schemeClr>
                </a:solidFill>
              </a:defRPr>
            </a:lvl4pPr>
            <a:lvl5pPr marL="8778240" indent="0">
              <a:buNone/>
              <a:defRPr sz="7680">
                <a:solidFill>
                  <a:schemeClr val="tx1">
                    <a:tint val="75000"/>
                  </a:schemeClr>
                </a:solidFill>
              </a:defRPr>
            </a:lvl5pPr>
            <a:lvl6pPr marL="10972800" indent="0">
              <a:buNone/>
              <a:defRPr sz="7680">
                <a:solidFill>
                  <a:schemeClr val="tx1">
                    <a:tint val="75000"/>
                  </a:schemeClr>
                </a:solidFill>
              </a:defRPr>
            </a:lvl6pPr>
            <a:lvl7pPr marL="13167360" indent="0">
              <a:buNone/>
              <a:defRPr sz="7680">
                <a:solidFill>
                  <a:schemeClr val="tx1">
                    <a:tint val="75000"/>
                  </a:schemeClr>
                </a:solidFill>
              </a:defRPr>
            </a:lvl7pPr>
            <a:lvl8pPr marL="15361920" indent="0">
              <a:buNone/>
              <a:defRPr sz="7680">
                <a:solidFill>
                  <a:schemeClr val="tx1">
                    <a:tint val="75000"/>
                  </a:schemeClr>
                </a:solidFill>
              </a:defRPr>
            </a:lvl8pPr>
            <a:lvl9pPr marL="17556480" indent="0">
              <a:buNone/>
              <a:defRPr sz="7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952952-EABB-9A47-A69F-606B073E2F32}" type="datetimeFigureOut">
              <a:rPr lang="en-US" smtClean="0"/>
              <a:pPr/>
              <a:t>5/5/2022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08713E-FF40-A44A-842A-3209C3CD4A25}" type="slidenum">
              <a:rPr lang="en-US" smtClean="0"/>
              <a:pPr/>
              <a:t>‹#›</a:t>
            </a:fld>
            <a:endParaRPr lang="en-US"/>
          </a:p>
        </p:txBody>
      </p:sp>
    </p:spTree>
    <p:extLst>
      <p:ext uri="{BB962C8B-B14F-4D97-AF65-F5344CB8AC3E}">
        <p14:creationId xmlns:p14="http://schemas.microsoft.com/office/powerpoint/2010/main" val="41116100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017520" y="8763000"/>
            <a:ext cx="1865376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2219920" y="8763000"/>
            <a:ext cx="1865376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8952952-EABB-9A47-A69F-606B073E2F32}" type="datetimeFigureOut">
              <a:rPr lang="en-US" smtClean="0"/>
              <a:pPr/>
              <a:t>5/5/2022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08713E-FF40-A44A-842A-3209C3CD4A25}" type="slidenum">
              <a:rPr lang="en-US" smtClean="0"/>
              <a:pPr/>
              <a:t>‹#›</a:t>
            </a:fld>
            <a:endParaRPr lang="en-US"/>
          </a:p>
        </p:txBody>
      </p:sp>
    </p:spTree>
    <p:extLst>
      <p:ext uri="{BB962C8B-B14F-4D97-AF65-F5344CB8AC3E}">
        <p14:creationId xmlns:p14="http://schemas.microsoft.com/office/powerpoint/2010/main" val="15704696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23237" y="1752607"/>
            <a:ext cx="37856160" cy="6362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3023242" y="8069582"/>
            <a:ext cx="18568032"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Click to edit Master text styles</a:t>
            </a:r>
          </a:p>
        </p:txBody>
      </p:sp>
      <p:sp>
        <p:nvSpPr>
          <p:cNvPr id="4" name="Content Placeholder 3"/>
          <p:cNvSpPr>
            <a:spLocks noGrp="1"/>
          </p:cNvSpPr>
          <p:nvPr>
            <p:ph sz="half" idx="2"/>
          </p:nvPr>
        </p:nvSpPr>
        <p:spPr>
          <a:xfrm>
            <a:off x="3023242" y="12024360"/>
            <a:ext cx="18568032"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2219922" y="8069582"/>
            <a:ext cx="18659477"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Click to edit Master text styles</a:t>
            </a:r>
          </a:p>
        </p:txBody>
      </p:sp>
      <p:sp>
        <p:nvSpPr>
          <p:cNvPr id="6" name="Content Placeholder 5"/>
          <p:cNvSpPr>
            <a:spLocks noGrp="1"/>
          </p:cNvSpPr>
          <p:nvPr>
            <p:ph sz="quarter" idx="4"/>
          </p:nvPr>
        </p:nvSpPr>
        <p:spPr>
          <a:xfrm>
            <a:off x="22219922" y="12024360"/>
            <a:ext cx="18659477"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8952952-EABB-9A47-A69F-606B073E2F32}" type="datetimeFigureOut">
              <a:rPr lang="en-US" smtClean="0"/>
              <a:pPr/>
              <a:t>5/5/2022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08713E-FF40-A44A-842A-3209C3CD4A25}" type="slidenum">
              <a:rPr lang="en-US" smtClean="0"/>
              <a:pPr/>
              <a:t>‹#›</a:t>
            </a:fld>
            <a:endParaRPr lang="en-US"/>
          </a:p>
        </p:txBody>
      </p:sp>
    </p:spTree>
    <p:extLst>
      <p:ext uri="{BB962C8B-B14F-4D97-AF65-F5344CB8AC3E}">
        <p14:creationId xmlns:p14="http://schemas.microsoft.com/office/powerpoint/2010/main" val="4106742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8952952-EABB-9A47-A69F-606B073E2F32}" type="datetimeFigureOut">
              <a:rPr lang="en-US" smtClean="0"/>
              <a:pPr/>
              <a:t>5/5/2022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08713E-FF40-A44A-842A-3209C3CD4A25}" type="slidenum">
              <a:rPr lang="en-US" smtClean="0"/>
              <a:pPr/>
              <a:t>‹#›</a:t>
            </a:fld>
            <a:endParaRPr lang="en-US"/>
          </a:p>
        </p:txBody>
      </p:sp>
    </p:spTree>
    <p:extLst>
      <p:ext uri="{BB962C8B-B14F-4D97-AF65-F5344CB8AC3E}">
        <p14:creationId xmlns:p14="http://schemas.microsoft.com/office/powerpoint/2010/main" val="25334335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952952-EABB-9A47-A69F-606B073E2F32}" type="datetimeFigureOut">
              <a:rPr lang="en-US" smtClean="0"/>
              <a:pPr/>
              <a:t>5/5/2022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08713E-FF40-A44A-842A-3209C3CD4A25}" type="slidenum">
              <a:rPr lang="en-US" smtClean="0"/>
              <a:pPr/>
              <a:t>‹#›</a:t>
            </a:fld>
            <a:endParaRPr lang="en-US"/>
          </a:p>
        </p:txBody>
      </p:sp>
    </p:spTree>
    <p:extLst>
      <p:ext uri="{BB962C8B-B14F-4D97-AF65-F5344CB8AC3E}">
        <p14:creationId xmlns:p14="http://schemas.microsoft.com/office/powerpoint/2010/main" val="223683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a:t>Click to edit Master title style</a:t>
            </a:r>
            <a:endParaRPr lang="en-US" dirty="0"/>
          </a:p>
        </p:txBody>
      </p:sp>
      <p:sp>
        <p:nvSpPr>
          <p:cNvPr id="3" name="Content Placeholder 2"/>
          <p:cNvSpPr>
            <a:spLocks noGrp="1"/>
          </p:cNvSpPr>
          <p:nvPr>
            <p:ph idx="1"/>
          </p:nvPr>
        </p:nvSpPr>
        <p:spPr>
          <a:xfrm>
            <a:off x="18659477" y="4739647"/>
            <a:ext cx="22219920" cy="23393400"/>
          </a:xfrm>
        </p:spPr>
        <p:txBody>
          <a:bodyPr/>
          <a:lstStyle>
            <a:lvl1pPr>
              <a:defRPr sz="15360"/>
            </a:lvl1pPr>
            <a:lvl2pPr>
              <a:defRPr sz="13440"/>
            </a:lvl2pPr>
            <a:lvl3pPr>
              <a:defRPr sz="11520"/>
            </a:lvl3pPr>
            <a:lvl4pPr>
              <a:defRPr sz="9600"/>
            </a:lvl4pPr>
            <a:lvl5pPr>
              <a:defRPr sz="9600"/>
            </a:lvl5pPr>
            <a:lvl6pPr>
              <a:defRPr sz="9600"/>
            </a:lvl6pPr>
            <a:lvl7pPr>
              <a:defRPr sz="9600"/>
            </a:lvl7pPr>
            <a:lvl8pPr>
              <a:defRPr sz="9600"/>
            </a:lvl8pPr>
            <a:lvl9pPr>
              <a:defRPr sz="9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Click to edit Master text styles</a:t>
            </a:r>
          </a:p>
        </p:txBody>
      </p:sp>
      <p:sp>
        <p:nvSpPr>
          <p:cNvPr id="5" name="Date Placeholder 4"/>
          <p:cNvSpPr>
            <a:spLocks noGrp="1"/>
          </p:cNvSpPr>
          <p:nvPr>
            <p:ph type="dt" sz="half" idx="10"/>
          </p:nvPr>
        </p:nvSpPr>
        <p:spPr/>
        <p:txBody>
          <a:bodyPr/>
          <a:lstStyle/>
          <a:p>
            <a:fld id="{68952952-EABB-9A47-A69F-606B073E2F32}" type="datetimeFigureOut">
              <a:rPr lang="en-US" smtClean="0"/>
              <a:pPr/>
              <a:t>5/5/2022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08713E-FF40-A44A-842A-3209C3CD4A25}" type="slidenum">
              <a:rPr lang="en-US" smtClean="0"/>
              <a:pPr/>
              <a:t>‹#›</a:t>
            </a:fld>
            <a:endParaRPr lang="en-US"/>
          </a:p>
        </p:txBody>
      </p:sp>
    </p:spTree>
    <p:extLst>
      <p:ext uri="{BB962C8B-B14F-4D97-AF65-F5344CB8AC3E}">
        <p14:creationId xmlns:p14="http://schemas.microsoft.com/office/powerpoint/2010/main" val="1972018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a:t>Click to edit Master title style</a:t>
            </a:r>
            <a:endParaRPr lang="en-US" dirty="0"/>
          </a:p>
        </p:txBody>
      </p:sp>
      <p:sp>
        <p:nvSpPr>
          <p:cNvPr id="3" name="Picture Placeholder 2"/>
          <p:cNvSpPr>
            <a:spLocks noGrp="1" noChangeAspect="1"/>
          </p:cNvSpPr>
          <p:nvPr>
            <p:ph type="pic" idx="1"/>
          </p:nvPr>
        </p:nvSpPr>
        <p:spPr>
          <a:xfrm>
            <a:off x="18659477" y="4739647"/>
            <a:ext cx="22219920" cy="23393400"/>
          </a:xfrm>
        </p:spPr>
        <p:txBody>
          <a:bodyPr anchor="t"/>
          <a:lstStyle>
            <a:lvl1pPr marL="0" indent="0">
              <a:buNone/>
              <a:defRPr sz="15360"/>
            </a:lvl1pPr>
            <a:lvl2pPr marL="2194560" indent="0">
              <a:buNone/>
              <a:defRPr sz="13440"/>
            </a:lvl2pPr>
            <a:lvl3pPr marL="4389120" indent="0">
              <a:buNone/>
              <a:defRPr sz="1152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r>
              <a:rPr lang="en-US"/>
              <a:t>Click icon to add picture</a:t>
            </a:r>
            <a:endParaRPr lang="en-US" dirty="0"/>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Click to edit Master text styles</a:t>
            </a:r>
          </a:p>
        </p:txBody>
      </p:sp>
      <p:sp>
        <p:nvSpPr>
          <p:cNvPr id="5" name="Date Placeholder 4"/>
          <p:cNvSpPr>
            <a:spLocks noGrp="1"/>
          </p:cNvSpPr>
          <p:nvPr>
            <p:ph type="dt" sz="half" idx="10"/>
          </p:nvPr>
        </p:nvSpPr>
        <p:spPr/>
        <p:txBody>
          <a:bodyPr/>
          <a:lstStyle/>
          <a:p>
            <a:fld id="{68952952-EABB-9A47-A69F-606B073E2F32}" type="datetimeFigureOut">
              <a:rPr lang="en-US" smtClean="0"/>
              <a:pPr/>
              <a:t>5/5/2022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08713E-FF40-A44A-842A-3209C3CD4A25}" type="slidenum">
              <a:rPr lang="en-US" smtClean="0"/>
              <a:pPr/>
              <a:t>‹#›</a:t>
            </a:fld>
            <a:endParaRPr lang="en-US"/>
          </a:p>
        </p:txBody>
      </p:sp>
    </p:spTree>
    <p:extLst>
      <p:ext uri="{BB962C8B-B14F-4D97-AF65-F5344CB8AC3E}">
        <p14:creationId xmlns:p14="http://schemas.microsoft.com/office/powerpoint/2010/main" val="10634045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17520" y="1752607"/>
            <a:ext cx="37856160" cy="6362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017520" y="8763000"/>
            <a:ext cx="37856160" cy="208864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017520" y="30510487"/>
            <a:ext cx="9875520" cy="1752600"/>
          </a:xfrm>
          <a:prstGeom prst="rect">
            <a:avLst/>
          </a:prstGeom>
        </p:spPr>
        <p:txBody>
          <a:bodyPr vert="horz" lIns="91440" tIns="45720" rIns="91440" bIns="45720" rtlCol="0" anchor="ctr"/>
          <a:lstStyle>
            <a:lvl1pPr algn="l">
              <a:defRPr sz="5760">
                <a:solidFill>
                  <a:schemeClr val="tx1">
                    <a:tint val="75000"/>
                  </a:schemeClr>
                </a:solidFill>
              </a:defRPr>
            </a:lvl1pPr>
          </a:lstStyle>
          <a:p>
            <a:fld id="{68952952-EABB-9A47-A69F-606B073E2F32}" type="datetimeFigureOut">
              <a:rPr lang="en-US" smtClean="0"/>
              <a:pPr/>
              <a:t>5/5/2022</a:t>
            </a:fld>
            <a:endParaRPr lang="en-US"/>
          </a:p>
        </p:txBody>
      </p:sp>
      <p:sp>
        <p:nvSpPr>
          <p:cNvPr id="5" name="Footer Placeholder 4"/>
          <p:cNvSpPr>
            <a:spLocks noGrp="1"/>
          </p:cNvSpPr>
          <p:nvPr>
            <p:ph type="ftr" sz="quarter" idx="3"/>
          </p:nvPr>
        </p:nvSpPr>
        <p:spPr>
          <a:xfrm>
            <a:off x="14538960" y="30510487"/>
            <a:ext cx="14813280" cy="1752600"/>
          </a:xfrm>
          <a:prstGeom prst="rect">
            <a:avLst/>
          </a:prstGeom>
        </p:spPr>
        <p:txBody>
          <a:bodyPr vert="horz" lIns="91440" tIns="45720" rIns="91440" bIns="45720" rtlCol="0" anchor="ctr"/>
          <a:lstStyle>
            <a:lvl1pPr algn="ctr">
              <a:defRPr sz="57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0998160" y="30510487"/>
            <a:ext cx="9875520" cy="1752600"/>
          </a:xfrm>
          <a:prstGeom prst="rect">
            <a:avLst/>
          </a:prstGeom>
        </p:spPr>
        <p:txBody>
          <a:bodyPr vert="horz" lIns="91440" tIns="45720" rIns="91440" bIns="45720" rtlCol="0" anchor="ctr"/>
          <a:lstStyle>
            <a:lvl1pPr algn="r">
              <a:defRPr sz="5760">
                <a:solidFill>
                  <a:schemeClr val="tx1">
                    <a:tint val="75000"/>
                  </a:schemeClr>
                </a:solidFill>
              </a:defRPr>
            </a:lvl1pPr>
          </a:lstStyle>
          <a:p>
            <a:fld id="{8908713E-FF40-A44A-842A-3209C3CD4A25}" type="slidenum">
              <a:rPr lang="en-US" smtClean="0"/>
              <a:pPr/>
              <a:t>‹#›</a:t>
            </a:fld>
            <a:endParaRPr lang="en-US"/>
          </a:p>
        </p:txBody>
      </p:sp>
    </p:spTree>
    <p:extLst>
      <p:ext uri="{BB962C8B-B14F-4D97-AF65-F5344CB8AC3E}">
        <p14:creationId xmlns:p14="http://schemas.microsoft.com/office/powerpoint/2010/main" val="8852979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389120" rtl="0" eaLnBrk="1" latinLnBrk="0" hangingPunct="1">
        <a:lnSpc>
          <a:spcPct val="90000"/>
        </a:lnSpc>
        <a:spcBef>
          <a:spcPct val="0"/>
        </a:spcBef>
        <a:buNone/>
        <a:defRPr sz="21120" kern="1200">
          <a:solidFill>
            <a:schemeClr val="tx1"/>
          </a:solidFill>
          <a:latin typeface="+mj-lt"/>
          <a:ea typeface="+mj-ea"/>
          <a:cs typeface="+mj-cs"/>
        </a:defRPr>
      </a:lvl1pPr>
    </p:titleStyle>
    <p:bodyStyle>
      <a:lvl1pPr marL="1097280" indent="-1097280" algn="l" defTabSz="4389120" rtl="0" eaLnBrk="1" latinLnBrk="0" hangingPunct="1">
        <a:lnSpc>
          <a:spcPct val="90000"/>
        </a:lnSpc>
        <a:spcBef>
          <a:spcPts val="4800"/>
        </a:spcBef>
        <a:buFont typeface="Arial" panose="020B0604020202020204" pitchFamily="34" charset="0"/>
        <a:buChar char="•"/>
        <a:defRPr sz="13440" kern="1200">
          <a:solidFill>
            <a:schemeClr val="tx1"/>
          </a:solidFill>
          <a:latin typeface="+mn-lt"/>
          <a:ea typeface="+mn-ea"/>
          <a:cs typeface="+mn-cs"/>
        </a:defRPr>
      </a:lvl1pPr>
      <a:lvl2pPr marL="3291840" indent="-1097280" algn="l" defTabSz="4389120" rtl="0" eaLnBrk="1" latinLnBrk="0" hangingPunct="1">
        <a:lnSpc>
          <a:spcPct val="90000"/>
        </a:lnSpc>
        <a:spcBef>
          <a:spcPts val="2400"/>
        </a:spcBef>
        <a:buFont typeface="Arial" panose="020B0604020202020204" pitchFamily="34" charset="0"/>
        <a:buChar char="•"/>
        <a:defRPr sz="11520" kern="1200">
          <a:solidFill>
            <a:schemeClr val="tx1"/>
          </a:solidFill>
          <a:latin typeface="+mn-lt"/>
          <a:ea typeface="+mn-ea"/>
          <a:cs typeface="+mn-cs"/>
        </a:defRPr>
      </a:lvl2pPr>
      <a:lvl3pPr marL="5486400" indent="-1097280" algn="l" defTabSz="4389120" rtl="0" eaLnBrk="1" latinLnBrk="0" hangingPunct="1">
        <a:lnSpc>
          <a:spcPct val="90000"/>
        </a:lnSpc>
        <a:spcBef>
          <a:spcPts val="2400"/>
        </a:spcBef>
        <a:buFont typeface="Arial" panose="020B0604020202020204" pitchFamily="34" charset="0"/>
        <a:buChar char="•"/>
        <a:defRPr sz="9600" kern="1200">
          <a:solidFill>
            <a:schemeClr val="tx1"/>
          </a:solidFill>
          <a:latin typeface="+mn-lt"/>
          <a:ea typeface="+mn-ea"/>
          <a:cs typeface="+mn-cs"/>
        </a:defRPr>
      </a:lvl3pPr>
      <a:lvl4pPr marL="76809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4pPr>
      <a:lvl5pPr marL="987552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5pPr>
      <a:lvl6pPr marL="1207008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6pPr>
      <a:lvl7pPr marL="1426464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7pPr>
      <a:lvl8pPr marL="1645920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8pPr>
      <a:lvl9pPr marL="186537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9pPr>
    </p:bodyStyle>
    <p:otherStyle>
      <a:defPPr>
        <a:defRPr lang="en-US"/>
      </a:defPPr>
      <a:lvl1pPr marL="0" algn="l" defTabSz="4389120" rtl="0" eaLnBrk="1" latinLnBrk="0" hangingPunct="1">
        <a:defRPr sz="8640" kern="1200">
          <a:solidFill>
            <a:schemeClr val="tx1"/>
          </a:solidFill>
          <a:latin typeface="+mn-lt"/>
          <a:ea typeface="+mn-ea"/>
          <a:cs typeface="+mn-cs"/>
        </a:defRPr>
      </a:lvl1pPr>
      <a:lvl2pPr marL="2194560" algn="l" defTabSz="4389120" rtl="0" eaLnBrk="1" latinLnBrk="0" hangingPunct="1">
        <a:defRPr sz="8640" kern="1200">
          <a:solidFill>
            <a:schemeClr val="tx1"/>
          </a:solidFill>
          <a:latin typeface="+mn-lt"/>
          <a:ea typeface="+mn-ea"/>
          <a:cs typeface="+mn-cs"/>
        </a:defRPr>
      </a:lvl2pPr>
      <a:lvl3pPr marL="4389120" algn="l" defTabSz="4389120" rtl="0" eaLnBrk="1" latinLnBrk="0" hangingPunct="1">
        <a:defRPr sz="8640" kern="1200">
          <a:solidFill>
            <a:schemeClr val="tx1"/>
          </a:solidFill>
          <a:latin typeface="+mn-lt"/>
          <a:ea typeface="+mn-ea"/>
          <a:cs typeface="+mn-cs"/>
        </a:defRPr>
      </a:lvl3pPr>
      <a:lvl4pPr marL="6583680" algn="l" defTabSz="4389120" rtl="0" eaLnBrk="1" latinLnBrk="0" hangingPunct="1">
        <a:defRPr sz="8640" kern="1200">
          <a:solidFill>
            <a:schemeClr val="tx1"/>
          </a:solidFill>
          <a:latin typeface="+mn-lt"/>
          <a:ea typeface="+mn-ea"/>
          <a:cs typeface="+mn-cs"/>
        </a:defRPr>
      </a:lvl4pPr>
      <a:lvl5pPr marL="8778240" algn="l" defTabSz="4389120" rtl="0" eaLnBrk="1" latinLnBrk="0" hangingPunct="1">
        <a:defRPr sz="8640" kern="1200">
          <a:solidFill>
            <a:schemeClr val="tx1"/>
          </a:solidFill>
          <a:latin typeface="+mn-lt"/>
          <a:ea typeface="+mn-ea"/>
          <a:cs typeface="+mn-cs"/>
        </a:defRPr>
      </a:lvl5pPr>
      <a:lvl6pPr marL="10972800" algn="l" defTabSz="4389120" rtl="0" eaLnBrk="1" latinLnBrk="0" hangingPunct="1">
        <a:defRPr sz="8640" kern="1200">
          <a:solidFill>
            <a:schemeClr val="tx1"/>
          </a:solidFill>
          <a:latin typeface="+mn-lt"/>
          <a:ea typeface="+mn-ea"/>
          <a:cs typeface="+mn-cs"/>
        </a:defRPr>
      </a:lvl6pPr>
      <a:lvl7pPr marL="13167360" algn="l" defTabSz="4389120" rtl="0" eaLnBrk="1" latinLnBrk="0" hangingPunct="1">
        <a:defRPr sz="8640" kern="1200">
          <a:solidFill>
            <a:schemeClr val="tx1"/>
          </a:solidFill>
          <a:latin typeface="+mn-lt"/>
          <a:ea typeface="+mn-ea"/>
          <a:cs typeface="+mn-cs"/>
        </a:defRPr>
      </a:lvl7pPr>
      <a:lvl8pPr marL="15361920" algn="l" defTabSz="4389120" rtl="0" eaLnBrk="1" latinLnBrk="0" hangingPunct="1">
        <a:defRPr sz="8640" kern="1200">
          <a:solidFill>
            <a:schemeClr val="tx1"/>
          </a:solidFill>
          <a:latin typeface="+mn-lt"/>
          <a:ea typeface="+mn-ea"/>
          <a:cs typeface="+mn-cs"/>
        </a:defRPr>
      </a:lvl8pPr>
      <a:lvl9pPr marL="17556480" algn="l" defTabSz="4389120" rtl="0" eaLnBrk="1" latinLnBrk="0" hangingPunct="1">
        <a:defRPr sz="86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2016">
              <a:srgbClr val="72AE4A"/>
            </a:gs>
            <a:gs pos="0">
              <a:schemeClr val="accent6"/>
            </a:gs>
            <a:gs pos="56000">
              <a:schemeClr val="accent6">
                <a:lumMod val="60000"/>
                <a:lumOff val="40000"/>
              </a:schemeClr>
            </a:gs>
            <a:gs pos="80000">
              <a:schemeClr val="accent6">
                <a:lumMod val="40000"/>
                <a:lumOff val="60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82" name="Rounded Rectangle 81">
            <a:extLst>
              <a:ext uri="{FF2B5EF4-FFF2-40B4-BE49-F238E27FC236}">
                <a16:creationId xmlns="" xmlns:a16="http://schemas.microsoft.com/office/drawing/2014/main" id="{9DB2B158-1F52-044B-A389-079FC4AD4CB3}"/>
              </a:ext>
            </a:extLst>
          </p:cNvPr>
          <p:cNvSpPr/>
          <p:nvPr/>
        </p:nvSpPr>
        <p:spPr>
          <a:xfrm>
            <a:off x="11577332" y="3155812"/>
            <a:ext cx="20806516" cy="7946266"/>
          </a:xfrm>
          <a:prstGeom prst="roundRect">
            <a:avLst/>
          </a:prstGeom>
          <a:gradFill flip="none" rotWithShape="1">
            <a:gsLst>
              <a:gs pos="0">
                <a:schemeClr val="accent4">
                  <a:lumMod val="40000"/>
                  <a:lumOff val="60000"/>
                </a:schemeClr>
              </a:gs>
              <a:gs pos="24000">
                <a:schemeClr val="accent4">
                  <a:lumMod val="20000"/>
                  <a:lumOff val="80000"/>
                </a:schemeClr>
              </a:gs>
              <a:gs pos="100000">
                <a:schemeClr val="bg1"/>
              </a:gs>
            </a:gsLst>
            <a:lin ang="2700000" scaled="1"/>
            <a:tileRect/>
          </a:gra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6129" dirty="0"/>
          </a:p>
        </p:txBody>
      </p:sp>
      <p:grpSp>
        <p:nvGrpSpPr>
          <p:cNvPr id="10" name="Group 9">
            <a:extLst>
              <a:ext uri="{FF2B5EF4-FFF2-40B4-BE49-F238E27FC236}">
                <a16:creationId xmlns="" xmlns:a16="http://schemas.microsoft.com/office/drawing/2014/main" id="{11ED5D8A-F1D2-034B-8073-08AE8C1A86A3}"/>
              </a:ext>
            </a:extLst>
          </p:cNvPr>
          <p:cNvGrpSpPr/>
          <p:nvPr/>
        </p:nvGrpSpPr>
        <p:grpSpPr>
          <a:xfrm>
            <a:off x="3348595" y="70456"/>
            <a:ext cx="35230525" cy="2663599"/>
            <a:chOff x="1074009" y="0"/>
            <a:chExt cx="9786257" cy="739889"/>
          </a:xfrm>
        </p:grpSpPr>
        <p:sp>
          <p:nvSpPr>
            <p:cNvPr id="4" name="TextBox 3">
              <a:extLst>
                <a:ext uri="{FF2B5EF4-FFF2-40B4-BE49-F238E27FC236}">
                  <a16:creationId xmlns="" xmlns:a16="http://schemas.microsoft.com/office/drawing/2014/main" id="{444BA444-7664-ED41-B86B-DBDEA6B4096D}"/>
                </a:ext>
              </a:extLst>
            </p:cNvPr>
            <p:cNvSpPr txBox="1"/>
            <p:nvPr/>
          </p:nvSpPr>
          <p:spPr>
            <a:xfrm>
              <a:off x="3416752" y="0"/>
              <a:ext cx="5358493" cy="179536"/>
            </a:xfrm>
            <a:prstGeom prst="rect">
              <a:avLst/>
            </a:prstGeom>
            <a:noFill/>
          </p:spPr>
          <p:txBody>
            <a:bodyPr wrap="square" rtlCol="0">
              <a:spAutoFit/>
            </a:bodyPr>
            <a:lstStyle/>
            <a:p>
              <a:r>
                <a:rPr lang="en-US" sz="3600" dirty="0">
                  <a:solidFill>
                    <a:srgbClr val="002060"/>
                  </a:solidFill>
                </a:rPr>
                <a:t>University of Southern California, Viterbi School of Engineering, Civil and Environmental Engineering</a:t>
              </a:r>
            </a:p>
          </p:txBody>
        </p:sp>
        <p:sp>
          <p:nvSpPr>
            <p:cNvPr id="5" name="TextBox 4">
              <a:extLst>
                <a:ext uri="{FF2B5EF4-FFF2-40B4-BE49-F238E27FC236}">
                  <a16:creationId xmlns="" xmlns:a16="http://schemas.microsoft.com/office/drawing/2014/main" id="{056135E1-23AC-B643-B522-AF271BA96448}"/>
                </a:ext>
              </a:extLst>
            </p:cNvPr>
            <p:cNvSpPr txBox="1"/>
            <p:nvPr/>
          </p:nvSpPr>
          <p:spPr>
            <a:xfrm>
              <a:off x="1074009" y="127812"/>
              <a:ext cx="9786257" cy="282129"/>
            </a:xfrm>
            <a:prstGeom prst="rect">
              <a:avLst/>
            </a:prstGeom>
            <a:noFill/>
          </p:spPr>
          <p:txBody>
            <a:bodyPr wrap="square" rtlCol="0">
              <a:spAutoFit/>
            </a:bodyPr>
            <a:lstStyle/>
            <a:p>
              <a:pPr algn="ctr"/>
              <a:r>
                <a:rPr lang="en-US" sz="6000" dirty="0">
                  <a:solidFill>
                    <a:srgbClr val="002060"/>
                  </a:solidFill>
                </a:rPr>
                <a:t>Microbial Conversion of Methane to Methanol Employing a Fluidized-bed Biofilm Reactor with </a:t>
              </a:r>
              <a:r>
                <a:rPr lang="en-US" sz="6000" dirty="0" smtClean="0">
                  <a:solidFill>
                    <a:srgbClr val="002060"/>
                  </a:solidFill>
                </a:rPr>
                <a:t>Recycle (Part I)</a:t>
              </a:r>
              <a:endParaRPr lang="en-US" sz="6000" dirty="0">
                <a:solidFill>
                  <a:srgbClr val="002060"/>
                </a:solidFill>
              </a:endParaRPr>
            </a:p>
          </p:txBody>
        </p:sp>
        <p:sp>
          <p:nvSpPr>
            <p:cNvPr id="6" name="Rectangle 5">
              <a:extLst>
                <a:ext uri="{FF2B5EF4-FFF2-40B4-BE49-F238E27FC236}">
                  <a16:creationId xmlns="" xmlns:a16="http://schemas.microsoft.com/office/drawing/2014/main" id="{7E822427-6895-BA49-94FB-43209AD46849}"/>
                </a:ext>
              </a:extLst>
            </p:cNvPr>
            <p:cNvSpPr/>
            <p:nvPr/>
          </p:nvSpPr>
          <p:spPr>
            <a:xfrm>
              <a:off x="2013905" y="385091"/>
              <a:ext cx="8120744" cy="354798"/>
            </a:xfrm>
            <a:prstGeom prst="rect">
              <a:avLst/>
            </a:prstGeom>
          </p:spPr>
          <p:txBody>
            <a:bodyPr wrap="square">
              <a:spAutoFit/>
            </a:bodyPr>
            <a:lstStyle/>
            <a:p>
              <a:pPr algn="ctr"/>
              <a:r>
                <a:rPr lang="en-US" sz="4200" dirty="0">
                  <a:solidFill>
                    <a:srgbClr val="002060"/>
                  </a:solidFill>
                </a:rPr>
                <a:t>Undergraduate Research Students: Michael </a:t>
              </a:r>
              <a:r>
                <a:rPr lang="en-US" sz="4200" dirty="0" err="1" smtClean="0">
                  <a:solidFill>
                    <a:srgbClr val="002060"/>
                  </a:solidFill>
                </a:rPr>
                <a:t>Nazari</a:t>
              </a:r>
              <a:r>
                <a:rPr lang="en-US" sz="4200" dirty="0" smtClean="0">
                  <a:solidFill>
                    <a:srgbClr val="002060"/>
                  </a:solidFill>
                </a:rPr>
                <a:t>, Cindy </a:t>
              </a:r>
              <a:r>
                <a:rPr lang="en-US" sz="4200" dirty="0" err="1" smtClean="0">
                  <a:solidFill>
                    <a:srgbClr val="002060"/>
                  </a:solidFill>
                </a:rPr>
                <a:t>Qi</a:t>
              </a:r>
              <a:r>
                <a:rPr lang="en-US" sz="4200" dirty="0" smtClean="0">
                  <a:solidFill>
                    <a:srgbClr val="002060"/>
                  </a:solidFill>
                </a:rPr>
                <a:t>, and Justine Lee</a:t>
              </a:r>
              <a:endParaRPr lang="en-US" sz="4200" dirty="0">
                <a:solidFill>
                  <a:srgbClr val="002060"/>
                </a:solidFill>
              </a:endParaRPr>
            </a:p>
            <a:p>
              <a:pPr algn="ctr"/>
              <a:r>
                <a:rPr lang="en-US" sz="3500" dirty="0">
                  <a:solidFill>
                    <a:srgbClr val="002060"/>
                  </a:solidFill>
                </a:rPr>
                <a:t>Faculty Advisor: Professor </a:t>
              </a:r>
              <a:r>
                <a:rPr lang="en-US" sz="3500" dirty="0" smtClean="0">
                  <a:solidFill>
                    <a:srgbClr val="002060"/>
                  </a:solidFill>
                </a:rPr>
                <a:t>Mike </a:t>
              </a:r>
              <a:r>
                <a:rPr lang="en-US" sz="3500" dirty="0" err="1">
                  <a:solidFill>
                    <a:srgbClr val="002060"/>
                  </a:solidFill>
                </a:rPr>
                <a:t>Pirbazari</a:t>
              </a:r>
              <a:endParaRPr lang="en-US" sz="3500" dirty="0">
                <a:solidFill>
                  <a:srgbClr val="002060"/>
                </a:solidFill>
              </a:endParaRPr>
            </a:p>
          </p:txBody>
        </p:sp>
      </p:grpSp>
      <p:sp>
        <p:nvSpPr>
          <p:cNvPr id="25" name="TextBox 24">
            <a:extLst>
              <a:ext uri="{FF2B5EF4-FFF2-40B4-BE49-F238E27FC236}">
                <a16:creationId xmlns="" xmlns:a16="http://schemas.microsoft.com/office/drawing/2014/main" id="{34DC3695-C137-DF40-BE31-3AB44DEBC7B2}"/>
              </a:ext>
            </a:extLst>
          </p:cNvPr>
          <p:cNvSpPr txBox="1"/>
          <p:nvPr/>
        </p:nvSpPr>
        <p:spPr>
          <a:xfrm>
            <a:off x="17624754" y="3067832"/>
            <a:ext cx="9993085" cy="707886"/>
          </a:xfrm>
          <a:prstGeom prst="rect">
            <a:avLst/>
          </a:prstGeom>
          <a:noFill/>
        </p:spPr>
        <p:txBody>
          <a:bodyPr wrap="square" rtlCol="0">
            <a:spAutoFit/>
          </a:bodyPr>
          <a:lstStyle/>
          <a:p>
            <a:pPr algn="ctr"/>
            <a:r>
              <a:rPr lang="en-US" sz="4000" b="1" u="sng" dirty="0"/>
              <a:t>Experimental Methods</a:t>
            </a:r>
          </a:p>
        </p:txBody>
      </p:sp>
      <p:sp>
        <p:nvSpPr>
          <p:cNvPr id="3" name="Rectangle 2">
            <a:extLst>
              <a:ext uri="{FF2B5EF4-FFF2-40B4-BE49-F238E27FC236}">
                <a16:creationId xmlns="" xmlns:a16="http://schemas.microsoft.com/office/drawing/2014/main" id="{3F35F9F3-6DA2-024D-B6D7-31BFB96F600F}"/>
              </a:ext>
            </a:extLst>
          </p:cNvPr>
          <p:cNvSpPr/>
          <p:nvPr/>
        </p:nvSpPr>
        <p:spPr>
          <a:xfrm>
            <a:off x="11736876" y="3908455"/>
            <a:ext cx="20524918" cy="8094524"/>
          </a:xfrm>
          <a:prstGeom prst="rect">
            <a:avLst/>
          </a:prstGeom>
        </p:spPr>
        <p:txBody>
          <a:bodyPr wrap="square">
            <a:spAutoFit/>
          </a:bodyPr>
          <a:lstStyle/>
          <a:p>
            <a:pPr lvl="0">
              <a:defRPr/>
            </a:pPr>
            <a:r>
              <a:rPr lang="en-US" sz="3500" dirty="0">
                <a:solidFill>
                  <a:prstClr val="black"/>
                </a:solidFill>
              </a:rPr>
              <a:t>The bacteria was incubated by heating a solution of nutrients and buffer for several days. After bacterial growth, the solution was mixed with granular active carbon (GAC) to adsorb the bacteria and then transferred to the bioreactor. Methane was added to the dissolution tank and then the liquid is pumped from the tank into the bottom of the bioreactor. Nutrients were added periodically to ensure suitable conditions for bacteria. After flow through the fluidized bed reactor was complete, samples were </a:t>
            </a:r>
            <a:r>
              <a:rPr lang="en-US" sz="3500" dirty="0" smtClean="0">
                <a:solidFill>
                  <a:prstClr val="black"/>
                </a:solidFill>
              </a:rPr>
              <a:t>withdrawn </a:t>
            </a:r>
            <a:r>
              <a:rPr lang="en-US" sz="3500" dirty="0">
                <a:solidFill>
                  <a:prstClr val="black"/>
                </a:solidFill>
              </a:rPr>
              <a:t>from the bioreactor and prepped for gas chromatography (GC) analysis. </a:t>
            </a:r>
          </a:p>
          <a:p>
            <a:pPr marL="457200" indent="-457200" defTabSz="3291840">
              <a:buSzPct val="150000"/>
              <a:buFont typeface="Arial" panose="020B0604020202020204" pitchFamily="34" charset="0"/>
              <a:buChar char="•"/>
              <a:defRPr/>
            </a:pPr>
            <a:r>
              <a:rPr lang="en-US" sz="3500" dirty="0">
                <a:solidFill>
                  <a:prstClr val="black"/>
                </a:solidFill>
              </a:rPr>
              <a:t>At first, higher doses of nutrients were added to encourage bacteria to acclimate to the new environment. As the culture grew, less nutrients were added. </a:t>
            </a:r>
          </a:p>
          <a:p>
            <a:pPr marL="457200" indent="-457200" defTabSz="3291840">
              <a:buSzPct val="150000"/>
              <a:buFont typeface="Arial" panose="020B0604020202020204" pitchFamily="34" charset="0"/>
              <a:buChar char="•"/>
              <a:defRPr/>
            </a:pPr>
            <a:r>
              <a:rPr lang="en-US" sz="3500" dirty="0">
                <a:solidFill>
                  <a:prstClr val="black"/>
                </a:solidFill>
              </a:rPr>
              <a:t>Before adding the methane, the reactor was oxygenated to </a:t>
            </a:r>
            <a:r>
              <a:rPr lang="en-US" sz="3500" dirty="0" smtClean="0">
                <a:solidFill>
                  <a:prstClr val="black"/>
                </a:solidFill>
              </a:rPr>
              <a:t>provide </a:t>
            </a:r>
            <a:r>
              <a:rPr lang="en-US" sz="3500" dirty="0">
                <a:solidFill>
                  <a:prstClr val="black"/>
                </a:solidFill>
              </a:rPr>
              <a:t>ideal conditions for the aerobic methanotrophs. </a:t>
            </a:r>
          </a:p>
          <a:p>
            <a:pPr marL="457200" indent="-457200" defTabSz="3291840">
              <a:buSzPct val="150000"/>
              <a:buFont typeface="Arial" panose="020B0604020202020204" pitchFamily="34" charset="0"/>
              <a:buChar char="•"/>
              <a:defRPr/>
            </a:pPr>
            <a:r>
              <a:rPr lang="en-US" sz="3500" dirty="0">
                <a:solidFill>
                  <a:prstClr val="black"/>
                </a:solidFill>
              </a:rPr>
              <a:t>The recirculation pump </a:t>
            </a:r>
            <a:r>
              <a:rPr lang="en-US" sz="3500" dirty="0" smtClean="0">
                <a:solidFill>
                  <a:prstClr val="black"/>
                </a:solidFill>
              </a:rPr>
              <a:t>minimized </a:t>
            </a:r>
            <a:r>
              <a:rPr lang="en-US" sz="3500" dirty="0">
                <a:solidFill>
                  <a:prstClr val="black"/>
                </a:solidFill>
              </a:rPr>
              <a:t>the loss of </a:t>
            </a:r>
            <a:r>
              <a:rPr lang="en-US" sz="3500" dirty="0" smtClean="0">
                <a:solidFill>
                  <a:prstClr val="black"/>
                </a:solidFill>
              </a:rPr>
              <a:t>essential enzymes produced by bacteria and thus  increased </a:t>
            </a:r>
            <a:r>
              <a:rPr lang="en-US" sz="3500" dirty="0">
                <a:solidFill>
                  <a:prstClr val="black"/>
                </a:solidFill>
              </a:rPr>
              <a:t>the efficiency of methane </a:t>
            </a:r>
            <a:r>
              <a:rPr lang="en-US" sz="3500" dirty="0" smtClean="0">
                <a:solidFill>
                  <a:prstClr val="black"/>
                </a:solidFill>
              </a:rPr>
              <a:t>production.</a:t>
            </a:r>
          </a:p>
          <a:p>
            <a:pPr marL="457200" indent="-457200" defTabSz="3291840">
              <a:buSzPct val="150000"/>
              <a:buFont typeface="Arial" panose="020B0604020202020204" pitchFamily="34" charset="0"/>
              <a:buChar char="•"/>
              <a:defRPr/>
            </a:pPr>
            <a:r>
              <a:rPr lang="en-US" sz="3500" dirty="0" smtClean="0">
                <a:solidFill>
                  <a:prstClr val="black"/>
                </a:solidFill>
              </a:rPr>
              <a:t>Schematic diagram and laboratory experimental setup are presented in Figures 1 &amp; 2.</a:t>
            </a:r>
          </a:p>
          <a:p>
            <a:pPr marL="457200" indent="-457200" defTabSz="3291840">
              <a:buSzPct val="150000"/>
              <a:buFont typeface="Arial" panose="020B0604020202020204" pitchFamily="34" charset="0"/>
              <a:buChar char="•"/>
              <a:defRPr/>
            </a:pPr>
            <a:endParaRPr lang="en-US" sz="3500" dirty="0">
              <a:solidFill>
                <a:prstClr val="black"/>
              </a:solidFill>
            </a:endParaRPr>
          </a:p>
          <a:p>
            <a:pPr lvl="0">
              <a:defRPr/>
            </a:pPr>
            <a:endParaRPr lang="en-US" sz="3000" dirty="0">
              <a:solidFill>
                <a:prstClr val="black"/>
              </a:solidFill>
            </a:endParaRPr>
          </a:p>
        </p:txBody>
      </p:sp>
      <p:grpSp>
        <p:nvGrpSpPr>
          <p:cNvPr id="33" name="Group 32">
            <a:extLst>
              <a:ext uri="{FF2B5EF4-FFF2-40B4-BE49-F238E27FC236}">
                <a16:creationId xmlns="" xmlns:a16="http://schemas.microsoft.com/office/drawing/2014/main" id="{55E04A91-65A2-BB47-9575-CCD63DE984EC}"/>
              </a:ext>
            </a:extLst>
          </p:cNvPr>
          <p:cNvGrpSpPr/>
          <p:nvPr/>
        </p:nvGrpSpPr>
        <p:grpSpPr>
          <a:xfrm>
            <a:off x="69690" y="1648358"/>
            <a:ext cx="11325532" cy="4444184"/>
            <a:chOff x="69690" y="1648358"/>
            <a:chExt cx="11325532" cy="4444184"/>
          </a:xfrm>
        </p:grpSpPr>
        <p:grpSp>
          <p:nvGrpSpPr>
            <p:cNvPr id="18" name="Group 17">
              <a:extLst>
                <a:ext uri="{FF2B5EF4-FFF2-40B4-BE49-F238E27FC236}">
                  <a16:creationId xmlns="" xmlns:a16="http://schemas.microsoft.com/office/drawing/2014/main" id="{9AF3AA4E-90DE-3240-B58B-AA53DAF13888}"/>
                </a:ext>
              </a:extLst>
            </p:cNvPr>
            <p:cNvGrpSpPr/>
            <p:nvPr/>
          </p:nvGrpSpPr>
          <p:grpSpPr>
            <a:xfrm>
              <a:off x="69690" y="1648358"/>
              <a:ext cx="11325532" cy="4444184"/>
              <a:chOff x="42175" y="959861"/>
              <a:chExt cx="3374575" cy="1931550"/>
            </a:xfrm>
          </p:grpSpPr>
          <p:sp>
            <p:nvSpPr>
              <p:cNvPr id="7" name="Rounded Rectangle 6">
                <a:extLst>
                  <a:ext uri="{FF2B5EF4-FFF2-40B4-BE49-F238E27FC236}">
                    <a16:creationId xmlns="" xmlns:a16="http://schemas.microsoft.com/office/drawing/2014/main" id="{9F347891-49B0-F849-B60D-B2CE791AF0AD}"/>
                  </a:ext>
                </a:extLst>
              </p:cNvPr>
              <p:cNvSpPr/>
              <p:nvPr/>
            </p:nvSpPr>
            <p:spPr>
              <a:xfrm>
                <a:off x="42175" y="1006147"/>
                <a:ext cx="3374575" cy="1885264"/>
              </a:xfrm>
              <a:prstGeom prst="round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2700000" scaled="1"/>
                <a:tileRect/>
              </a:gra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6129" dirty="0"/>
              </a:p>
            </p:txBody>
          </p:sp>
          <p:sp>
            <p:nvSpPr>
              <p:cNvPr id="15" name="TextBox 14">
                <a:extLst>
                  <a:ext uri="{FF2B5EF4-FFF2-40B4-BE49-F238E27FC236}">
                    <a16:creationId xmlns="" xmlns:a16="http://schemas.microsoft.com/office/drawing/2014/main" id="{8DDD3DC4-4121-9C46-99FE-BBE6430DBF2A}"/>
                  </a:ext>
                </a:extLst>
              </p:cNvPr>
              <p:cNvSpPr txBox="1"/>
              <p:nvPr/>
            </p:nvSpPr>
            <p:spPr>
              <a:xfrm>
                <a:off x="327718" y="959861"/>
                <a:ext cx="2917372" cy="307664"/>
              </a:xfrm>
              <a:prstGeom prst="rect">
                <a:avLst/>
              </a:prstGeom>
              <a:noFill/>
            </p:spPr>
            <p:txBody>
              <a:bodyPr wrap="square" rtlCol="0">
                <a:spAutoFit/>
              </a:bodyPr>
              <a:lstStyle/>
              <a:p>
                <a:pPr algn="ctr"/>
                <a:r>
                  <a:rPr lang="en-US" sz="4000" b="1" u="sng" dirty="0"/>
                  <a:t>Research Objectives</a:t>
                </a:r>
              </a:p>
            </p:txBody>
          </p:sp>
        </p:grpSp>
        <p:sp>
          <p:nvSpPr>
            <p:cNvPr id="14" name="TextBox 13">
              <a:extLst>
                <a:ext uri="{FF2B5EF4-FFF2-40B4-BE49-F238E27FC236}">
                  <a16:creationId xmlns="" xmlns:a16="http://schemas.microsoft.com/office/drawing/2014/main" id="{29D1E18A-BC23-5D49-8B6A-F84E638CBDB0}"/>
                </a:ext>
              </a:extLst>
            </p:cNvPr>
            <p:cNvSpPr txBox="1"/>
            <p:nvPr/>
          </p:nvSpPr>
          <p:spPr>
            <a:xfrm>
              <a:off x="275443" y="2368231"/>
              <a:ext cx="10914026" cy="3539430"/>
            </a:xfrm>
            <a:prstGeom prst="rect">
              <a:avLst/>
            </a:prstGeom>
            <a:noFill/>
          </p:spPr>
          <p:txBody>
            <a:bodyPr wrap="square" rtlCol="0">
              <a:spAutoFit/>
            </a:bodyPr>
            <a:lstStyle/>
            <a:p>
              <a:r>
                <a:rPr lang="en-US" sz="3200" dirty="0"/>
                <a:t>Convert methane (CH</a:t>
              </a:r>
              <a:r>
                <a:rPr lang="en-US" sz="3200" baseline="-25000" dirty="0"/>
                <a:t>4</a:t>
              </a:r>
              <a:r>
                <a:rPr lang="en-US" sz="3200" dirty="0"/>
                <a:t>), an abundant greenhouse gas (GHG), to methanol (CH</a:t>
              </a:r>
              <a:r>
                <a:rPr lang="en-US" sz="3200" baseline="-25000" dirty="0"/>
                <a:t>3</a:t>
              </a:r>
              <a:r>
                <a:rPr lang="en-US" sz="3200" dirty="0"/>
                <a:t>OH), a valuable combustion fuel, using two different methanotrophs. The goal of these experiments is to:</a:t>
              </a:r>
            </a:p>
            <a:p>
              <a:pPr marL="822960" indent="-822960">
                <a:buFont typeface="+mj-lt"/>
                <a:buAutoNum type="arabicPeriod"/>
              </a:pPr>
              <a:r>
                <a:rPr lang="en-US" sz="3200" dirty="0"/>
                <a:t>Employ methanotrophic bacteria to produce methanol.</a:t>
              </a:r>
            </a:p>
            <a:p>
              <a:pPr marL="822960" indent="-822960">
                <a:buFont typeface="+mj-lt"/>
                <a:buAutoNum type="arabicPeriod"/>
              </a:pPr>
              <a:r>
                <a:rPr lang="en-US" sz="3200" dirty="0"/>
                <a:t>Determine the most generative bacteria species. </a:t>
              </a:r>
            </a:p>
            <a:p>
              <a:pPr marL="822960" indent="-822960">
                <a:buFont typeface="+mj-lt"/>
                <a:buAutoNum type="arabicPeriod"/>
              </a:pPr>
              <a:r>
                <a:rPr lang="en-US" sz="3200" dirty="0"/>
                <a:t>Prove viability of methane-to-methanol conversion for easy commercial use.</a:t>
              </a:r>
            </a:p>
          </p:txBody>
        </p:sp>
      </p:grpSp>
      <p:grpSp>
        <p:nvGrpSpPr>
          <p:cNvPr id="30" name="Group 29">
            <a:extLst>
              <a:ext uri="{FF2B5EF4-FFF2-40B4-BE49-F238E27FC236}">
                <a16:creationId xmlns="" xmlns:a16="http://schemas.microsoft.com/office/drawing/2014/main" id="{5FCAE1CD-C16A-A14D-8823-6B422AD461C0}"/>
              </a:ext>
            </a:extLst>
          </p:cNvPr>
          <p:cNvGrpSpPr/>
          <p:nvPr/>
        </p:nvGrpSpPr>
        <p:grpSpPr>
          <a:xfrm>
            <a:off x="32186995" y="1819779"/>
            <a:ext cx="11641911" cy="5156901"/>
            <a:chOff x="32015301" y="3450873"/>
            <a:chExt cx="11641911" cy="5156901"/>
          </a:xfrm>
        </p:grpSpPr>
        <p:grpSp>
          <p:nvGrpSpPr>
            <p:cNvPr id="28" name="Group 27">
              <a:extLst>
                <a:ext uri="{FF2B5EF4-FFF2-40B4-BE49-F238E27FC236}">
                  <a16:creationId xmlns="" xmlns:a16="http://schemas.microsoft.com/office/drawing/2014/main" id="{251002F6-3A8C-6C4C-AF1E-11E49955BD4F}"/>
                </a:ext>
              </a:extLst>
            </p:cNvPr>
            <p:cNvGrpSpPr/>
            <p:nvPr/>
          </p:nvGrpSpPr>
          <p:grpSpPr>
            <a:xfrm>
              <a:off x="32015301" y="3450873"/>
              <a:ext cx="11641911" cy="4980650"/>
              <a:chOff x="32015301" y="3450873"/>
              <a:chExt cx="11641911" cy="4980650"/>
            </a:xfrm>
          </p:grpSpPr>
          <p:sp>
            <p:nvSpPr>
              <p:cNvPr id="11" name="Rounded Rectangle 10">
                <a:extLst>
                  <a:ext uri="{FF2B5EF4-FFF2-40B4-BE49-F238E27FC236}">
                    <a16:creationId xmlns="" xmlns:a16="http://schemas.microsoft.com/office/drawing/2014/main" id="{1B1D688E-C45C-3346-BD46-331EC710C2D3}"/>
                  </a:ext>
                </a:extLst>
              </p:cNvPr>
              <p:cNvSpPr/>
              <p:nvPr/>
            </p:nvSpPr>
            <p:spPr>
              <a:xfrm>
                <a:off x="32331680" y="3450873"/>
                <a:ext cx="11325532" cy="4980650"/>
              </a:xfrm>
              <a:prstGeom prst="round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2700000" scaled="1"/>
                <a:tileRect/>
              </a:gra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6129" dirty="0"/>
              </a:p>
            </p:txBody>
          </p:sp>
          <p:sp>
            <p:nvSpPr>
              <p:cNvPr id="21" name="TextBox 20">
                <a:extLst>
                  <a:ext uri="{FF2B5EF4-FFF2-40B4-BE49-F238E27FC236}">
                    <a16:creationId xmlns="" xmlns:a16="http://schemas.microsoft.com/office/drawing/2014/main" id="{AF7BA2D5-512B-6C4C-9ADA-4E786A843840}"/>
                  </a:ext>
                </a:extLst>
              </p:cNvPr>
              <p:cNvSpPr txBox="1"/>
              <p:nvPr/>
            </p:nvSpPr>
            <p:spPr>
              <a:xfrm>
                <a:off x="32015301" y="3556450"/>
                <a:ext cx="11174621" cy="861774"/>
              </a:xfrm>
              <a:prstGeom prst="rect">
                <a:avLst/>
              </a:prstGeom>
              <a:noFill/>
            </p:spPr>
            <p:txBody>
              <a:bodyPr wrap="square" rtlCol="0">
                <a:spAutoFit/>
              </a:bodyPr>
              <a:lstStyle/>
              <a:p>
                <a:pPr algn="ctr"/>
                <a:r>
                  <a:rPr lang="en-US" sz="5000" u="sng" dirty="0"/>
                  <a:t> </a:t>
                </a:r>
                <a:r>
                  <a:rPr lang="en-US" sz="4000" b="1" u="sng" dirty="0"/>
                  <a:t>Results and Discussion</a:t>
                </a:r>
                <a:endParaRPr lang="en-US" sz="5000" u="sng" dirty="0"/>
              </a:p>
            </p:txBody>
          </p:sp>
        </p:grpSp>
        <p:sp>
          <p:nvSpPr>
            <p:cNvPr id="34" name="TextBox 33">
              <a:extLst>
                <a:ext uri="{FF2B5EF4-FFF2-40B4-BE49-F238E27FC236}">
                  <a16:creationId xmlns="" xmlns:a16="http://schemas.microsoft.com/office/drawing/2014/main" id="{7A7DF8DF-ACEB-184C-8451-404A89994478}"/>
                </a:ext>
              </a:extLst>
            </p:cNvPr>
            <p:cNvSpPr txBox="1"/>
            <p:nvPr/>
          </p:nvSpPr>
          <p:spPr>
            <a:xfrm>
              <a:off x="32556959" y="4114236"/>
              <a:ext cx="10688739" cy="4493538"/>
            </a:xfrm>
            <a:prstGeom prst="rect">
              <a:avLst/>
            </a:prstGeom>
            <a:noFill/>
          </p:spPr>
          <p:txBody>
            <a:bodyPr wrap="square" rtlCol="0">
              <a:spAutoFit/>
            </a:bodyPr>
            <a:lstStyle/>
            <a:p>
              <a:endParaRPr lang="en-US" sz="2700" dirty="0"/>
            </a:p>
            <a:p>
              <a:pPr marL="457200" indent="-457200">
                <a:buSzPct val="150000"/>
                <a:buFont typeface="Arial" panose="020B0604020202020204" pitchFamily="34" charset="0"/>
                <a:buChar char="•"/>
              </a:pPr>
              <a:r>
                <a:rPr lang="en-US" sz="2800" dirty="0"/>
                <a:t>In this study, nearly 100% of methane was converted to </a:t>
              </a:r>
              <a:r>
                <a:rPr lang="en-US" sz="2800" dirty="0" smtClean="0"/>
                <a:t>methanol (Figures 3 &amp; 4).</a:t>
              </a:r>
              <a:endParaRPr lang="en-US" sz="2800" dirty="0"/>
            </a:p>
            <a:p>
              <a:pPr marL="457200" indent="-457200">
                <a:buSzPct val="150000"/>
                <a:buFont typeface="Arial" panose="020B0604020202020204" pitchFamily="34" charset="0"/>
                <a:buChar char="•"/>
              </a:pPr>
              <a:r>
                <a:rPr lang="en-US" sz="2800" dirty="0"/>
                <a:t>Methane oxidation depended on the oxygen saturation level of </a:t>
              </a:r>
              <a:r>
                <a:rPr lang="en-US" sz="2800" dirty="0" smtClean="0"/>
                <a:t>the aqueous </a:t>
              </a:r>
              <a:r>
                <a:rPr lang="en-US" sz="2800" dirty="0"/>
                <a:t>solution.</a:t>
              </a:r>
            </a:p>
            <a:p>
              <a:pPr marL="457200" indent="-457200">
                <a:buSzPct val="150000"/>
                <a:buFont typeface="Arial" panose="020B0604020202020204" pitchFamily="34" charset="0"/>
                <a:buChar char="•"/>
              </a:pPr>
              <a:r>
                <a:rPr lang="en-US" sz="2800" dirty="0"/>
                <a:t>Addition of optimum quantity of </a:t>
              </a:r>
              <a:r>
                <a:rPr lang="en-US" sz="2800" dirty="0" err="1"/>
                <a:t>c</a:t>
              </a:r>
              <a:r>
                <a:rPr lang="en-US" sz="2800" dirty="0" err="1" smtClean="0"/>
                <a:t>yclopropanol</a:t>
              </a:r>
              <a:r>
                <a:rPr lang="en-US" sz="2800" dirty="0" smtClean="0"/>
                <a:t> </a:t>
              </a:r>
              <a:r>
                <a:rPr lang="en-US" sz="2800" dirty="0"/>
                <a:t>to the bioreactor prevented formation of formaldehyde</a:t>
              </a:r>
              <a:r>
                <a:rPr lang="en-US" sz="2800" dirty="0" smtClean="0"/>
                <a:t>.</a:t>
              </a:r>
            </a:p>
            <a:p>
              <a:pPr marL="457200" indent="-457200">
                <a:buSzPct val="150000"/>
              </a:pPr>
              <a:r>
                <a:rPr lang="en-US" sz="3200" dirty="0" smtClean="0">
                  <a:latin typeface="Calibri"/>
                </a:rPr>
                <a:t>•   Fluidized GAC bed with recycle  provided ideal condition and</a:t>
              </a:r>
            </a:p>
            <a:p>
              <a:pPr marL="457200" indent="-457200">
                <a:buSzPct val="150000"/>
              </a:pPr>
              <a:r>
                <a:rPr lang="en-US" sz="3200" dirty="0">
                  <a:latin typeface="Calibri"/>
                </a:rPr>
                <a:t> </a:t>
              </a:r>
              <a:r>
                <a:rPr lang="en-US" sz="3200" dirty="0" smtClean="0">
                  <a:latin typeface="Calibri"/>
                </a:rPr>
                <a:t>    minimized the loss of enzymes</a:t>
              </a:r>
              <a:r>
                <a:rPr lang="en-US" sz="3200" dirty="0">
                  <a:latin typeface="Calibri"/>
                </a:rPr>
                <a:t> </a:t>
              </a:r>
              <a:r>
                <a:rPr lang="en-US" sz="3200" dirty="0" smtClean="0">
                  <a:latin typeface="Calibri"/>
                </a:rPr>
                <a:t>produced by </a:t>
              </a:r>
              <a:r>
                <a:rPr lang="en-US" sz="3200" dirty="0" err="1" smtClean="0">
                  <a:latin typeface="Calibri"/>
                </a:rPr>
                <a:t>methanotrophs</a:t>
              </a:r>
              <a:r>
                <a:rPr lang="en-US" sz="3200" dirty="0" smtClean="0">
                  <a:latin typeface="Calibri"/>
                </a:rPr>
                <a:t>.</a:t>
              </a:r>
              <a:endParaRPr lang="en-US" sz="3200" dirty="0"/>
            </a:p>
            <a:p>
              <a:endParaRPr lang="en-US" sz="2700" dirty="0"/>
            </a:p>
          </p:txBody>
        </p:sp>
      </p:grpSp>
      <p:grpSp>
        <p:nvGrpSpPr>
          <p:cNvPr id="53" name="Group 52">
            <a:extLst>
              <a:ext uri="{FF2B5EF4-FFF2-40B4-BE49-F238E27FC236}">
                <a16:creationId xmlns="" xmlns:a16="http://schemas.microsoft.com/office/drawing/2014/main" id="{904222BA-48C8-0D4D-A1D8-D36C9A4B1A68}"/>
              </a:ext>
            </a:extLst>
          </p:cNvPr>
          <p:cNvGrpSpPr/>
          <p:nvPr/>
        </p:nvGrpSpPr>
        <p:grpSpPr>
          <a:xfrm>
            <a:off x="32482982" y="20020208"/>
            <a:ext cx="11325532" cy="3848951"/>
            <a:chOff x="32331673" y="7167379"/>
            <a:chExt cx="11325532" cy="4135176"/>
          </a:xfrm>
        </p:grpSpPr>
        <p:grpSp>
          <p:nvGrpSpPr>
            <p:cNvPr id="38" name="Group 37">
              <a:extLst>
                <a:ext uri="{FF2B5EF4-FFF2-40B4-BE49-F238E27FC236}">
                  <a16:creationId xmlns="" xmlns:a16="http://schemas.microsoft.com/office/drawing/2014/main" id="{72DF903B-677B-C144-806C-D95D89D4133D}"/>
                </a:ext>
              </a:extLst>
            </p:cNvPr>
            <p:cNvGrpSpPr/>
            <p:nvPr/>
          </p:nvGrpSpPr>
          <p:grpSpPr>
            <a:xfrm>
              <a:off x="32331673" y="7167379"/>
              <a:ext cx="11325532" cy="4135176"/>
              <a:chOff x="32331673" y="7003566"/>
              <a:chExt cx="11325532" cy="4135176"/>
            </a:xfrm>
          </p:grpSpPr>
          <p:sp>
            <p:nvSpPr>
              <p:cNvPr id="12" name="Rounded Rectangle 11">
                <a:extLst>
                  <a:ext uri="{FF2B5EF4-FFF2-40B4-BE49-F238E27FC236}">
                    <a16:creationId xmlns="" xmlns:a16="http://schemas.microsoft.com/office/drawing/2014/main" id="{E3970BB2-F1F1-0B4A-B0CD-5FA34EEBA8F0}"/>
                  </a:ext>
                </a:extLst>
              </p:cNvPr>
              <p:cNvSpPr/>
              <p:nvPr/>
            </p:nvSpPr>
            <p:spPr>
              <a:xfrm>
                <a:off x="32331673" y="7109464"/>
                <a:ext cx="11325532" cy="4029278"/>
              </a:xfrm>
              <a:prstGeom prst="round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2700000" scaled="1"/>
                <a:tileRect/>
              </a:gra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6129" dirty="0"/>
              </a:p>
            </p:txBody>
          </p:sp>
          <p:sp>
            <p:nvSpPr>
              <p:cNvPr id="22" name="TextBox 21">
                <a:extLst>
                  <a:ext uri="{FF2B5EF4-FFF2-40B4-BE49-F238E27FC236}">
                    <a16:creationId xmlns="" xmlns:a16="http://schemas.microsoft.com/office/drawing/2014/main" id="{FD13BF3E-0DDD-1A43-A42A-BCE943D1FF02}"/>
                  </a:ext>
                </a:extLst>
              </p:cNvPr>
              <p:cNvSpPr txBox="1"/>
              <p:nvPr/>
            </p:nvSpPr>
            <p:spPr>
              <a:xfrm>
                <a:off x="32650058" y="7003566"/>
                <a:ext cx="10502539" cy="820124"/>
              </a:xfrm>
              <a:prstGeom prst="rect">
                <a:avLst/>
              </a:prstGeom>
              <a:noFill/>
            </p:spPr>
            <p:txBody>
              <a:bodyPr wrap="square" rtlCol="0">
                <a:spAutoFit/>
              </a:bodyPr>
              <a:lstStyle/>
              <a:p>
                <a:pPr algn="ctr"/>
                <a:r>
                  <a:rPr lang="en-US" sz="4000" b="1" u="sng" dirty="0"/>
                  <a:t>Future Work</a:t>
                </a:r>
              </a:p>
            </p:txBody>
          </p:sp>
        </p:grpSp>
        <p:sp>
          <p:nvSpPr>
            <p:cNvPr id="51" name="TextBox 50">
              <a:extLst>
                <a:ext uri="{FF2B5EF4-FFF2-40B4-BE49-F238E27FC236}">
                  <a16:creationId xmlns="" xmlns:a16="http://schemas.microsoft.com/office/drawing/2014/main" id="{1B8274DD-CF72-0649-9CFC-B7C6364D7022}"/>
                </a:ext>
              </a:extLst>
            </p:cNvPr>
            <p:cNvSpPr txBox="1"/>
            <p:nvPr/>
          </p:nvSpPr>
          <p:spPr>
            <a:xfrm>
              <a:off x="32945193" y="7960984"/>
              <a:ext cx="10442587" cy="2777579"/>
            </a:xfrm>
            <a:prstGeom prst="rect">
              <a:avLst/>
            </a:prstGeom>
            <a:noFill/>
          </p:spPr>
          <p:txBody>
            <a:bodyPr wrap="square" rtlCol="0">
              <a:spAutoFit/>
            </a:bodyPr>
            <a:lstStyle/>
            <a:p>
              <a:pPr marL="514350" indent="-514350">
                <a:buAutoNum type="arabicPeriod"/>
              </a:pPr>
              <a:r>
                <a:rPr lang="en-US" sz="2700" dirty="0">
                  <a:latin typeface="Calibri" panose="020F0502020204030204" pitchFamily="34" charset="0"/>
                  <a:cs typeface="Calibri" panose="020F0502020204030204" pitchFamily="34" charset="0"/>
                </a:rPr>
                <a:t>Optimize reaction conditions to enhance process yield.</a:t>
              </a:r>
            </a:p>
            <a:p>
              <a:pPr marL="514350" indent="-514350">
                <a:buAutoNum type="arabicPeriod"/>
              </a:pPr>
              <a:r>
                <a:rPr lang="en-US" sz="2700" dirty="0">
                  <a:latin typeface="Calibri" panose="020F0502020204030204" pitchFamily="34" charset="0"/>
                  <a:cs typeface="Calibri" panose="020F0502020204030204" pitchFamily="34" charset="0"/>
                </a:rPr>
                <a:t>Conduct simulation modeling to identify the key parameters influencing process dynamics.</a:t>
              </a:r>
            </a:p>
            <a:p>
              <a:pPr marL="514350" indent="-514350">
                <a:buAutoNum type="arabicPeriod"/>
              </a:pPr>
              <a:r>
                <a:rPr lang="en-US" sz="2700" dirty="0">
                  <a:latin typeface="Calibri" panose="020F0502020204030204" pitchFamily="34" charset="0"/>
                  <a:cs typeface="Calibri" panose="020F0502020204030204" pitchFamily="34" charset="0"/>
                </a:rPr>
                <a:t>Optimize the copper concentration </a:t>
              </a:r>
              <a:r>
                <a:rPr lang="en-US" sz="2700" dirty="0" smtClean="0">
                  <a:latin typeface="Calibri" panose="020F0502020204030204" pitchFamily="34" charset="0"/>
                  <a:cs typeface="Calibri" panose="020F0502020204030204" pitchFamily="34" charset="0"/>
                </a:rPr>
                <a:t>to achieve ideal </a:t>
              </a:r>
              <a:r>
                <a:rPr lang="en-US" sz="2700" dirty="0">
                  <a:latin typeface="Calibri" panose="020F0502020204030204" pitchFamily="34" charset="0"/>
                  <a:cs typeface="Calibri" panose="020F0502020204030204" pitchFamily="34" charset="0"/>
                </a:rPr>
                <a:t>bacterial growth.</a:t>
              </a:r>
            </a:p>
            <a:p>
              <a:pPr marL="514350" indent="-514350">
                <a:buAutoNum type="arabicPeriod"/>
              </a:pPr>
              <a:r>
                <a:rPr lang="en-US" sz="2700" dirty="0">
                  <a:latin typeface="Calibri" panose="020F0502020204030204" pitchFamily="34" charset="0"/>
                  <a:cs typeface="Calibri" panose="020F0502020204030204" pitchFamily="34" charset="0"/>
                </a:rPr>
                <a:t>Continue working with a promising </a:t>
              </a:r>
              <a:r>
                <a:rPr lang="en-US" sz="2700" dirty="0" smtClean="0">
                  <a:latin typeface="Calibri" panose="020F0502020204030204" pitchFamily="34" charset="0"/>
                  <a:cs typeface="Calibri" panose="020F0502020204030204" pitchFamily="34" charset="0"/>
                </a:rPr>
                <a:t>Type (II) </a:t>
              </a:r>
              <a:r>
                <a:rPr lang="en-US" sz="2700" dirty="0" err="1">
                  <a:latin typeface="Calibri" panose="020F0502020204030204" pitchFamily="34" charset="0"/>
                  <a:cs typeface="Calibri" panose="020F0502020204030204" pitchFamily="34" charset="0"/>
                </a:rPr>
                <a:t>methanotrophic</a:t>
              </a:r>
              <a:r>
                <a:rPr lang="en-US" sz="2700" dirty="0">
                  <a:latin typeface="Calibri" panose="020F0502020204030204" pitchFamily="34" charset="0"/>
                  <a:cs typeface="Calibri" panose="020F0502020204030204" pitchFamily="34" charset="0"/>
                </a:rPr>
                <a:t>  </a:t>
              </a:r>
              <a:r>
                <a:rPr lang="en-US" sz="2700" dirty="0" smtClean="0">
                  <a:latin typeface="Calibri" panose="020F0502020204030204" pitchFamily="34" charset="0"/>
                  <a:cs typeface="Calibri" panose="020F0502020204030204" pitchFamily="34" charset="0"/>
                </a:rPr>
                <a:t>bacteria., the results of which  will be presented in  Part (II).</a:t>
              </a:r>
            </a:p>
          </p:txBody>
        </p:sp>
      </p:grpSp>
      <p:grpSp>
        <p:nvGrpSpPr>
          <p:cNvPr id="68" name="Group 67">
            <a:extLst>
              <a:ext uri="{FF2B5EF4-FFF2-40B4-BE49-F238E27FC236}">
                <a16:creationId xmlns="" xmlns:a16="http://schemas.microsoft.com/office/drawing/2014/main" id="{481957B3-A065-354A-9632-42DE59545226}"/>
              </a:ext>
            </a:extLst>
          </p:cNvPr>
          <p:cNvGrpSpPr/>
          <p:nvPr/>
        </p:nvGrpSpPr>
        <p:grpSpPr>
          <a:xfrm>
            <a:off x="11641083" y="23426981"/>
            <a:ext cx="11272722" cy="8594064"/>
            <a:chOff x="11692077" y="10459808"/>
            <a:chExt cx="13283528" cy="7132555"/>
          </a:xfrm>
        </p:grpSpPr>
        <p:sp>
          <p:nvSpPr>
            <p:cNvPr id="43" name="TextBox 42">
              <a:extLst>
                <a:ext uri="{FF2B5EF4-FFF2-40B4-BE49-F238E27FC236}">
                  <a16:creationId xmlns="" xmlns:a16="http://schemas.microsoft.com/office/drawing/2014/main" id="{4CB9D9E5-9CB1-9141-9510-1A0F1183E110}"/>
                </a:ext>
              </a:extLst>
            </p:cNvPr>
            <p:cNvSpPr txBox="1"/>
            <p:nvPr/>
          </p:nvSpPr>
          <p:spPr>
            <a:xfrm>
              <a:off x="12086095" y="17132578"/>
              <a:ext cx="8875644" cy="459785"/>
            </a:xfrm>
            <a:prstGeom prst="rect">
              <a:avLst/>
            </a:prstGeom>
            <a:noFill/>
          </p:spPr>
          <p:txBody>
            <a:bodyPr wrap="square" rtlCol="0">
              <a:spAutoFit/>
            </a:bodyPr>
            <a:lstStyle/>
            <a:p>
              <a:pPr defTabSz="3291840">
                <a:defRPr/>
              </a:pPr>
              <a:r>
                <a:rPr lang="en-US" sz="3000" b="1" dirty="0">
                  <a:solidFill>
                    <a:prstClr val="black"/>
                  </a:solidFill>
                  <a:latin typeface="Calibri" panose="020F0502020204030204"/>
                </a:rPr>
                <a:t>Figure 1: Schematic D</a:t>
              </a:r>
              <a:r>
                <a:rPr lang="en-US" sz="3000" b="1" dirty="0" smtClean="0">
                  <a:solidFill>
                    <a:prstClr val="black"/>
                  </a:solidFill>
                  <a:latin typeface="Calibri" panose="020F0502020204030204"/>
                </a:rPr>
                <a:t>iagram of </a:t>
              </a:r>
              <a:r>
                <a:rPr lang="en-US" sz="3000" b="1" dirty="0">
                  <a:solidFill>
                    <a:prstClr val="black"/>
                  </a:solidFill>
                  <a:latin typeface="Calibri" panose="020F0502020204030204"/>
                </a:rPr>
                <a:t>the S</a:t>
              </a:r>
              <a:r>
                <a:rPr lang="en-US" sz="3000" b="1" dirty="0" smtClean="0">
                  <a:solidFill>
                    <a:prstClr val="black"/>
                  </a:solidFill>
                  <a:latin typeface="Calibri" panose="020F0502020204030204"/>
                </a:rPr>
                <a:t>etup</a:t>
              </a:r>
              <a:endParaRPr lang="en-US" sz="3000" b="1" dirty="0">
                <a:solidFill>
                  <a:prstClr val="black"/>
                </a:solidFill>
                <a:latin typeface="Calibri" panose="020F0502020204030204"/>
              </a:endParaRPr>
            </a:p>
          </p:txBody>
        </p:sp>
        <p:pic>
          <p:nvPicPr>
            <p:cNvPr id="67" name="Picture 66" descr="Diagram&#10;&#10;Description automatically generated">
              <a:extLst>
                <a:ext uri="{FF2B5EF4-FFF2-40B4-BE49-F238E27FC236}">
                  <a16:creationId xmlns="" xmlns:a16="http://schemas.microsoft.com/office/drawing/2014/main" id="{050728B8-7280-4942-9DE8-5CDFB7519F45}"/>
                </a:ext>
              </a:extLst>
            </p:cNvPr>
            <p:cNvPicPr>
              <a:picLocks noChangeAspect="1"/>
            </p:cNvPicPr>
            <p:nvPr/>
          </p:nvPicPr>
          <p:blipFill>
            <a:blip r:embed="rId3"/>
            <a:stretch>
              <a:fillRect/>
            </a:stretch>
          </p:blipFill>
          <p:spPr>
            <a:xfrm>
              <a:off x="11692077" y="10459808"/>
              <a:ext cx="13283528" cy="6667742"/>
            </a:xfrm>
            <a:prstGeom prst="rect">
              <a:avLst/>
            </a:prstGeom>
          </p:spPr>
        </p:pic>
      </p:grpSp>
      <p:grpSp>
        <p:nvGrpSpPr>
          <p:cNvPr id="69" name="Group 68">
            <a:extLst>
              <a:ext uri="{FF2B5EF4-FFF2-40B4-BE49-F238E27FC236}">
                <a16:creationId xmlns="" xmlns:a16="http://schemas.microsoft.com/office/drawing/2014/main" id="{FB503888-37CA-1048-A731-BDF893C1D8B1}"/>
              </a:ext>
            </a:extLst>
          </p:cNvPr>
          <p:cNvGrpSpPr/>
          <p:nvPr/>
        </p:nvGrpSpPr>
        <p:grpSpPr>
          <a:xfrm>
            <a:off x="12052259" y="11102078"/>
            <a:ext cx="20209535" cy="9412635"/>
            <a:chOff x="15383889" y="32808391"/>
            <a:chExt cx="20209535" cy="13553884"/>
          </a:xfrm>
        </p:grpSpPr>
        <p:sp>
          <p:nvSpPr>
            <p:cNvPr id="70" name="TextBox 69">
              <a:extLst>
                <a:ext uri="{FF2B5EF4-FFF2-40B4-BE49-F238E27FC236}">
                  <a16:creationId xmlns="" xmlns:a16="http://schemas.microsoft.com/office/drawing/2014/main" id="{EDF4CC55-3357-8B42-AB05-6FC665588832}"/>
                </a:ext>
              </a:extLst>
            </p:cNvPr>
            <p:cNvSpPr txBox="1"/>
            <p:nvPr/>
          </p:nvSpPr>
          <p:spPr>
            <a:xfrm>
              <a:off x="22275923" y="32808391"/>
              <a:ext cx="7503601" cy="1019333"/>
            </a:xfrm>
            <a:prstGeom prst="rect">
              <a:avLst/>
            </a:prstGeom>
            <a:noFill/>
          </p:spPr>
          <p:txBody>
            <a:bodyPr wrap="square" rtlCol="0">
              <a:spAutoFit/>
            </a:bodyPr>
            <a:lstStyle/>
            <a:p>
              <a:pPr algn="ctr"/>
              <a:r>
                <a:rPr lang="en-US" sz="4000" b="1" u="sng" dirty="0"/>
                <a:t>Model Formulations</a:t>
              </a:r>
            </a:p>
          </p:txBody>
        </p:sp>
        <mc:AlternateContent xmlns:mc="http://schemas.openxmlformats.org/markup-compatibility/2006" xmlns:a14="http://schemas.microsoft.com/office/drawing/2010/main">
          <mc:Choice Requires="a14">
            <p:sp>
              <p:nvSpPr>
                <p:cNvPr id="71" name="TextBox 70">
                  <a:extLst>
                    <a:ext uri="{FF2B5EF4-FFF2-40B4-BE49-F238E27FC236}">
                      <a16:creationId xmlns="" xmlns:a16="http://schemas.microsoft.com/office/drawing/2014/main" id="{877FFEB2-7C6B-FA4E-A384-9C6C8D04AD75}"/>
                    </a:ext>
                  </a:extLst>
                </p:cNvPr>
                <p:cNvSpPr txBox="1"/>
                <p:nvPr/>
              </p:nvSpPr>
              <p:spPr>
                <a:xfrm>
                  <a:off x="15383889" y="33696882"/>
                  <a:ext cx="20209535" cy="12665393"/>
                </a:xfrm>
                <a:prstGeom prst="rect">
                  <a:avLst/>
                </a:prstGeom>
                <a:noFill/>
              </p:spPr>
              <p:txBody>
                <a:bodyPr wrap="square" rtlCol="0">
                  <a:spAutoFit/>
                </a:bodyPr>
                <a:lstStyle/>
                <a:p>
                  <a:pPr algn="ctr"/>
                  <a:r>
                    <a:rPr lang="en-US" sz="3500" dirty="0">
                      <a:latin typeface="Calibri" panose="020F0502020204030204" pitchFamily="34" charset="0"/>
                      <a:cs typeface="Calibri" panose="020F0502020204030204" pitchFamily="34" charset="0"/>
                    </a:rPr>
                    <a:t>The following equations are used to model the performance of the Recycled Fluidized-bed Biofilm Reactor.</a:t>
                  </a:r>
                </a:p>
                <a:p>
                  <a:pPr algn="ctr"/>
                  <a:r>
                    <a:rPr lang="en-US" sz="3500" b="1" dirty="0">
                      <a:latin typeface="Calibri" panose="020F0502020204030204" pitchFamily="34" charset="0"/>
                      <a:cs typeface="Calibri" panose="020F0502020204030204" pitchFamily="34" charset="0"/>
                    </a:rPr>
                    <a:t>Liquid Phase Material Balance:</a:t>
                  </a:r>
                  <a:endParaRPr lang="en-US" sz="3500" dirty="0">
                    <a:latin typeface="Calibri" panose="020F0502020204030204" pitchFamily="34" charset="0"/>
                    <a:cs typeface="Calibri" panose="020F0502020204030204" pitchFamily="34" charset="0"/>
                  </a:endParaRPr>
                </a:p>
                <a:p>
                  <a:pPr algn="ctr"/>
                  <a14:m>
                    <m:oMathPara xmlns:m="http://schemas.openxmlformats.org/officeDocument/2006/math">
                      <m:oMathParaPr>
                        <m:jc m:val="center"/>
                      </m:oMathParaPr>
                      <m:oMath xmlns:m="http://schemas.openxmlformats.org/officeDocument/2006/math">
                        <m:f>
                          <m:fPr>
                            <m:ctrlPr>
                              <a:rPr lang="en-US" sz="3500" b="0" i="1" smtClean="0">
                                <a:latin typeface="Cambria Math"/>
                                <a:ea typeface="Cambria Math" panose="02040503050406030204" pitchFamily="18" charset="0"/>
                                <a:cs typeface="Calibri" panose="020F0502020204030204" pitchFamily="34" charset="0"/>
                              </a:rPr>
                            </m:ctrlPr>
                          </m:fPr>
                          <m:num>
                            <m:r>
                              <a:rPr lang="en-US" sz="3500" b="0" i="1" smtClean="0">
                                <a:latin typeface="Cambria Math" panose="02040503050406030204" pitchFamily="18" charset="0"/>
                                <a:ea typeface="Cambria Math" panose="02040503050406030204" pitchFamily="18" charset="0"/>
                                <a:cs typeface="Calibri" panose="020F0502020204030204" pitchFamily="34" charset="0"/>
                              </a:rPr>
                              <m:t>𝜕</m:t>
                            </m:r>
                            <m:r>
                              <a:rPr lang="en-US" sz="3500" b="0" i="1" smtClean="0">
                                <a:latin typeface="Cambria Math" panose="02040503050406030204" pitchFamily="18" charset="0"/>
                                <a:ea typeface="Cambria Math" panose="02040503050406030204" pitchFamily="18" charset="0"/>
                                <a:cs typeface="Calibri" panose="020F0502020204030204" pitchFamily="34" charset="0"/>
                              </a:rPr>
                              <m:t>𝐶</m:t>
                            </m:r>
                            <m:d>
                              <m:dPr>
                                <m:ctrlPr>
                                  <a:rPr lang="en-US" sz="3500" b="0" i="1" smtClean="0">
                                    <a:latin typeface="Cambria Math"/>
                                    <a:ea typeface="Cambria Math" panose="02040503050406030204" pitchFamily="18" charset="0"/>
                                    <a:cs typeface="Calibri" panose="020F0502020204030204" pitchFamily="34" charset="0"/>
                                  </a:rPr>
                                </m:ctrlPr>
                              </m:dPr>
                              <m:e>
                                <m:r>
                                  <a:rPr lang="en-US" sz="3500" b="0" i="1" smtClean="0">
                                    <a:latin typeface="Cambria Math" panose="02040503050406030204" pitchFamily="18" charset="0"/>
                                    <a:ea typeface="Cambria Math" panose="02040503050406030204" pitchFamily="18" charset="0"/>
                                    <a:cs typeface="Calibri" panose="020F0502020204030204" pitchFamily="34" charset="0"/>
                                  </a:rPr>
                                  <m:t>𝑥</m:t>
                                </m:r>
                                <m:r>
                                  <a:rPr lang="en-US" sz="3500" b="0" i="1" smtClean="0">
                                    <a:latin typeface="Cambria Math" panose="02040503050406030204" pitchFamily="18" charset="0"/>
                                    <a:ea typeface="Cambria Math" panose="02040503050406030204" pitchFamily="18" charset="0"/>
                                    <a:cs typeface="Calibri" panose="020F0502020204030204" pitchFamily="34" charset="0"/>
                                  </a:rPr>
                                  <m:t>,</m:t>
                                </m:r>
                                <m:r>
                                  <a:rPr lang="en-US" sz="3500" b="0" i="1" smtClean="0">
                                    <a:latin typeface="Cambria Math" panose="02040503050406030204" pitchFamily="18" charset="0"/>
                                    <a:ea typeface="Cambria Math" panose="02040503050406030204" pitchFamily="18" charset="0"/>
                                    <a:cs typeface="Calibri" panose="020F0502020204030204" pitchFamily="34" charset="0"/>
                                  </a:rPr>
                                  <m:t>𝑡</m:t>
                                </m:r>
                              </m:e>
                            </m:d>
                          </m:num>
                          <m:den>
                            <m:r>
                              <a:rPr lang="en-US" sz="3500" b="0" i="1" smtClean="0">
                                <a:latin typeface="Cambria Math" panose="02040503050406030204" pitchFamily="18" charset="0"/>
                                <a:ea typeface="Cambria Math" panose="02040503050406030204" pitchFamily="18" charset="0"/>
                                <a:cs typeface="Calibri" panose="020F0502020204030204" pitchFamily="34" charset="0"/>
                              </a:rPr>
                              <m:t>𝜕</m:t>
                            </m:r>
                            <m:r>
                              <a:rPr lang="en-US" sz="3500" b="0" i="1" smtClean="0">
                                <a:latin typeface="Cambria Math" panose="02040503050406030204" pitchFamily="18" charset="0"/>
                                <a:ea typeface="Cambria Math" panose="02040503050406030204" pitchFamily="18" charset="0"/>
                                <a:cs typeface="Calibri" panose="020F0502020204030204" pitchFamily="34" charset="0"/>
                              </a:rPr>
                              <m:t>𝑡</m:t>
                            </m:r>
                          </m:den>
                        </m:f>
                        <m:r>
                          <a:rPr lang="en-US" sz="3500" b="0" i="1" smtClean="0">
                            <a:latin typeface="Cambria Math" panose="02040503050406030204" pitchFamily="18" charset="0"/>
                            <a:ea typeface="Cambria Math" panose="02040503050406030204" pitchFamily="18" charset="0"/>
                            <a:cs typeface="Calibri" panose="020F0502020204030204" pitchFamily="34" charset="0"/>
                          </a:rPr>
                          <m:t>=</m:t>
                        </m:r>
                        <m:sSub>
                          <m:sSubPr>
                            <m:ctrlPr>
                              <a:rPr lang="en-US" sz="3500" b="0" i="1" smtClean="0">
                                <a:latin typeface="Cambria Math"/>
                                <a:ea typeface="Cambria Math" panose="02040503050406030204" pitchFamily="18" charset="0"/>
                                <a:cs typeface="Calibri" panose="020F0502020204030204" pitchFamily="34" charset="0"/>
                              </a:rPr>
                            </m:ctrlPr>
                          </m:sSubPr>
                          <m:e>
                            <m:r>
                              <a:rPr lang="en-US" sz="3500" b="0" i="1" smtClean="0">
                                <a:latin typeface="Cambria Math" panose="02040503050406030204" pitchFamily="18" charset="0"/>
                                <a:ea typeface="Cambria Math" panose="02040503050406030204" pitchFamily="18" charset="0"/>
                                <a:cs typeface="Calibri" panose="020F0502020204030204" pitchFamily="34" charset="0"/>
                              </a:rPr>
                              <m:t>𝐷</m:t>
                            </m:r>
                          </m:e>
                          <m:sub>
                            <m:r>
                              <a:rPr lang="en-US" sz="3500" b="0" i="1" smtClean="0">
                                <a:latin typeface="Cambria Math" panose="02040503050406030204" pitchFamily="18" charset="0"/>
                                <a:ea typeface="Cambria Math" panose="02040503050406030204" pitchFamily="18" charset="0"/>
                                <a:cs typeface="Calibri" panose="020F0502020204030204" pitchFamily="34" charset="0"/>
                              </a:rPr>
                              <m:t>𝑑</m:t>
                            </m:r>
                          </m:sub>
                        </m:sSub>
                        <m:f>
                          <m:fPr>
                            <m:ctrlPr>
                              <a:rPr lang="en-US" sz="3500" b="0" i="1" smtClean="0">
                                <a:latin typeface="Cambria Math"/>
                                <a:ea typeface="Cambria Math" panose="02040503050406030204" pitchFamily="18" charset="0"/>
                                <a:cs typeface="Calibri" panose="020F0502020204030204" pitchFamily="34" charset="0"/>
                              </a:rPr>
                            </m:ctrlPr>
                          </m:fPr>
                          <m:num>
                            <m:sSup>
                              <m:sSupPr>
                                <m:ctrlPr>
                                  <a:rPr lang="en-US" sz="3500" b="0" i="1" smtClean="0">
                                    <a:latin typeface="Cambria Math"/>
                                    <a:ea typeface="Cambria Math" panose="02040503050406030204" pitchFamily="18" charset="0"/>
                                    <a:cs typeface="Calibri" panose="020F0502020204030204" pitchFamily="34" charset="0"/>
                                  </a:rPr>
                                </m:ctrlPr>
                              </m:sSupPr>
                              <m:e>
                                <m:r>
                                  <a:rPr lang="en-US" sz="3500" b="0" i="1" smtClean="0">
                                    <a:latin typeface="Cambria Math" panose="02040503050406030204" pitchFamily="18" charset="0"/>
                                    <a:ea typeface="Cambria Math" panose="02040503050406030204" pitchFamily="18" charset="0"/>
                                    <a:cs typeface="Calibri" panose="020F0502020204030204" pitchFamily="34" charset="0"/>
                                  </a:rPr>
                                  <m:t>𝜕</m:t>
                                </m:r>
                              </m:e>
                              <m:sup>
                                <m:r>
                                  <a:rPr lang="en-US" sz="3500" b="0" i="1" smtClean="0">
                                    <a:latin typeface="Cambria Math" panose="02040503050406030204" pitchFamily="18" charset="0"/>
                                    <a:ea typeface="Cambria Math" panose="02040503050406030204" pitchFamily="18" charset="0"/>
                                    <a:cs typeface="Calibri" panose="020F0502020204030204" pitchFamily="34" charset="0"/>
                                  </a:rPr>
                                  <m:t>2</m:t>
                                </m:r>
                              </m:sup>
                            </m:sSup>
                            <m:r>
                              <a:rPr lang="en-US" sz="3500" b="0" i="1" smtClean="0">
                                <a:latin typeface="Cambria Math" panose="02040503050406030204" pitchFamily="18" charset="0"/>
                                <a:ea typeface="Cambria Math" panose="02040503050406030204" pitchFamily="18" charset="0"/>
                                <a:cs typeface="Calibri" panose="020F0502020204030204" pitchFamily="34" charset="0"/>
                              </a:rPr>
                              <m:t>𝐶</m:t>
                            </m:r>
                            <m:d>
                              <m:dPr>
                                <m:ctrlPr>
                                  <a:rPr lang="en-US" sz="3500" b="0" i="1" smtClean="0">
                                    <a:latin typeface="Cambria Math"/>
                                    <a:ea typeface="Cambria Math" panose="02040503050406030204" pitchFamily="18" charset="0"/>
                                    <a:cs typeface="Calibri" panose="020F0502020204030204" pitchFamily="34" charset="0"/>
                                  </a:rPr>
                                </m:ctrlPr>
                              </m:dPr>
                              <m:e>
                                <m:r>
                                  <a:rPr lang="en-US" sz="3500" b="0" i="1" smtClean="0">
                                    <a:latin typeface="Cambria Math" panose="02040503050406030204" pitchFamily="18" charset="0"/>
                                    <a:ea typeface="Cambria Math" panose="02040503050406030204" pitchFamily="18" charset="0"/>
                                    <a:cs typeface="Calibri" panose="020F0502020204030204" pitchFamily="34" charset="0"/>
                                  </a:rPr>
                                  <m:t>𝑥</m:t>
                                </m:r>
                                <m:r>
                                  <a:rPr lang="en-US" sz="3500" b="0" i="1" smtClean="0">
                                    <a:latin typeface="Cambria Math" panose="02040503050406030204" pitchFamily="18" charset="0"/>
                                    <a:ea typeface="Cambria Math" panose="02040503050406030204" pitchFamily="18" charset="0"/>
                                    <a:cs typeface="Calibri" panose="020F0502020204030204" pitchFamily="34" charset="0"/>
                                  </a:rPr>
                                  <m:t>,</m:t>
                                </m:r>
                                <m:r>
                                  <a:rPr lang="en-US" sz="3500" b="0" i="1" smtClean="0">
                                    <a:latin typeface="Cambria Math" panose="02040503050406030204" pitchFamily="18" charset="0"/>
                                    <a:ea typeface="Cambria Math" panose="02040503050406030204" pitchFamily="18" charset="0"/>
                                    <a:cs typeface="Calibri" panose="020F0502020204030204" pitchFamily="34" charset="0"/>
                                  </a:rPr>
                                  <m:t>𝑡</m:t>
                                </m:r>
                              </m:e>
                            </m:d>
                          </m:num>
                          <m:den>
                            <m:r>
                              <a:rPr lang="en-US" sz="3500" b="0" i="1" smtClean="0">
                                <a:latin typeface="Cambria Math" panose="02040503050406030204" pitchFamily="18" charset="0"/>
                                <a:ea typeface="Cambria Math" panose="02040503050406030204" pitchFamily="18" charset="0"/>
                                <a:cs typeface="Calibri" panose="020F0502020204030204" pitchFamily="34" charset="0"/>
                              </a:rPr>
                              <m:t>𝜕</m:t>
                            </m:r>
                            <m:sSup>
                              <m:sSupPr>
                                <m:ctrlPr>
                                  <a:rPr lang="en-US" sz="3500" b="0" i="1" smtClean="0">
                                    <a:latin typeface="Cambria Math"/>
                                    <a:ea typeface="Cambria Math" panose="02040503050406030204" pitchFamily="18" charset="0"/>
                                    <a:cs typeface="Calibri" panose="020F0502020204030204" pitchFamily="34" charset="0"/>
                                  </a:rPr>
                                </m:ctrlPr>
                              </m:sSupPr>
                              <m:e>
                                <m:r>
                                  <a:rPr lang="en-US" sz="3500" b="0" i="1" smtClean="0">
                                    <a:latin typeface="Cambria Math" panose="02040503050406030204" pitchFamily="18" charset="0"/>
                                    <a:ea typeface="Cambria Math" panose="02040503050406030204" pitchFamily="18" charset="0"/>
                                    <a:cs typeface="Calibri" panose="020F0502020204030204" pitchFamily="34" charset="0"/>
                                  </a:rPr>
                                  <m:t>𝑥</m:t>
                                </m:r>
                              </m:e>
                              <m:sup>
                                <m:r>
                                  <a:rPr lang="en-US" sz="3500" b="0" i="1" smtClean="0">
                                    <a:latin typeface="Cambria Math" panose="02040503050406030204" pitchFamily="18" charset="0"/>
                                    <a:ea typeface="Cambria Math" panose="02040503050406030204" pitchFamily="18" charset="0"/>
                                    <a:cs typeface="Calibri" panose="020F0502020204030204" pitchFamily="34" charset="0"/>
                                  </a:rPr>
                                  <m:t>2</m:t>
                                </m:r>
                              </m:sup>
                            </m:sSup>
                          </m:den>
                        </m:f>
                        <m:r>
                          <a:rPr lang="en-US" sz="3500" b="0" i="1" smtClean="0">
                            <a:latin typeface="Cambria Math" panose="02040503050406030204" pitchFamily="18" charset="0"/>
                            <a:ea typeface="Cambria Math" panose="02040503050406030204" pitchFamily="18" charset="0"/>
                            <a:cs typeface="Calibri" panose="020F0502020204030204" pitchFamily="34" charset="0"/>
                          </a:rPr>
                          <m:t>−</m:t>
                        </m:r>
                        <m:sSub>
                          <m:sSubPr>
                            <m:ctrlPr>
                              <a:rPr lang="en-US" sz="3500" b="0" i="1" smtClean="0">
                                <a:latin typeface="Cambria Math"/>
                                <a:ea typeface="Cambria Math" panose="02040503050406030204" pitchFamily="18" charset="0"/>
                                <a:cs typeface="Calibri" panose="020F0502020204030204" pitchFamily="34" charset="0"/>
                              </a:rPr>
                            </m:ctrlPr>
                          </m:sSubPr>
                          <m:e>
                            <m:r>
                              <a:rPr lang="en-US" sz="3500" b="0" i="1" smtClean="0">
                                <a:latin typeface="Cambria Math" panose="02040503050406030204" pitchFamily="18" charset="0"/>
                                <a:ea typeface="Cambria Math" panose="02040503050406030204" pitchFamily="18" charset="0"/>
                                <a:cs typeface="Calibri" panose="020F0502020204030204" pitchFamily="34" charset="0"/>
                              </a:rPr>
                              <m:t>𝜐</m:t>
                            </m:r>
                          </m:e>
                          <m:sub>
                            <m:r>
                              <a:rPr lang="en-US" sz="3500" b="0" i="1" smtClean="0">
                                <a:latin typeface="Cambria Math" panose="02040503050406030204" pitchFamily="18" charset="0"/>
                                <a:ea typeface="Cambria Math" panose="02040503050406030204" pitchFamily="18" charset="0"/>
                                <a:cs typeface="Calibri" panose="020F0502020204030204" pitchFamily="34" charset="0"/>
                              </a:rPr>
                              <m:t>𝑥</m:t>
                            </m:r>
                          </m:sub>
                        </m:sSub>
                        <m:f>
                          <m:fPr>
                            <m:ctrlPr>
                              <a:rPr lang="en-US" sz="3500" b="0" i="1" smtClean="0">
                                <a:latin typeface="Cambria Math"/>
                                <a:ea typeface="Cambria Math" panose="02040503050406030204" pitchFamily="18" charset="0"/>
                                <a:cs typeface="Calibri" panose="020F0502020204030204" pitchFamily="34" charset="0"/>
                              </a:rPr>
                            </m:ctrlPr>
                          </m:fPr>
                          <m:num>
                            <m:r>
                              <a:rPr lang="en-US" sz="3500" b="0" i="1" smtClean="0">
                                <a:latin typeface="Cambria Math" panose="02040503050406030204" pitchFamily="18" charset="0"/>
                                <a:ea typeface="Cambria Math" panose="02040503050406030204" pitchFamily="18" charset="0"/>
                                <a:cs typeface="Calibri" panose="020F0502020204030204" pitchFamily="34" charset="0"/>
                              </a:rPr>
                              <m:t>𝜕</m:t>
                            </m:r>
                            <m:r>
                              <a:rPr lang="en-US" sz="3500" b="0" i="1" smtClean="0">
                                <a:latin typeface="Cambria Math" panose="02040503050406030204" pitchFamily="18" charset="0"/>
                                <a:ea typeface="Cambria Math" panose="02040503050406030204" pitchFamily="18" charset="0"/>
                                <a:cs typeface="Calibri" panose="020F0502020204030204" pitchFamily="34" charset="0"/>
                              </a:rPr>
                              <m:t>𝐶</m:t>
                            </m:r>
                            <m:d>
                              <m:dPr>
                                <m:ctrlPr>
                                  <a:rPr lang="en-US" sz="3500" b="0" i="1" smtClean="0">
                                    <a:latin typeface="Cambria Math"/>
                                    <a:ea typeface="Cambria Math" panose="02040503050406030204" pitchFamily="18" charset="0"/>
                                    <a:cs typeface="Calibri" panose="020F0502020204030204" pitchFamily="34" charset="0"/>
                                  </a:rPr>
                                </m:ctrlPr>
                              </m:dPr>
                              <m:e>
                                <m:r>
                                  <a:rPr lang="en-US" sz="3500" b="0" i="1" smtClean="0">
                                    <a:latin typeface="Cambria Math" panose="02040503050406030204" pitchFamily="18" charset="0"/>
                                    <a:ea typeface="Cambria Math" panose="02040503050406030204" pitchFamily="18" charset="0"/>
                                    <a:cs typeface="Calibri" panose="020F0502020204030204" pitchFamily="34" charset="0"/>
                                  </a:rPr>
                                  <m:t>𝑥</m:t>
                                </m:r>
                                <m:r>
                                  <a:rPr lang="en-US" sz="3500" b="0" i="1" smtClean="0">
                                    <a:latin typeface="Cambria Math" panose="02040503050406030204" pitchFamily="18" charset="0"/>
                                    <a:ea typeface="Cambria Math" panose="02040503050406030204" pitchFamily="18" charset="0"/>
                                    <a:cs typeface="Calibri" panose="020F0502020204030204" pitchFamily="34" charset="0"/>
                                  </a:rPr>
                                  <m:t>,</m:t>
                                </m:r>
                                <m:r>
                                  <a:rPr lang="en-US" sz="3500" b="0" i="1" smtClean="0">
                                    <a:latin typeface="Cambria Math" panose="02040503050406030204" pitchFamily="18" charset="0"/>
                                    <a:ea typeface="Cambria Math" panose="02040503050406030204" pitchFamily="18" charset="0"/>
                                    <a:cs typeface="Calibri" panose="020F0502020204030204" pitchFamily="34" charset="0"/>
                                  </a:rPr>
                                  <m:t>𝑡</m:t>
                                </m:r>
                              </m:e>
                            </m:d>
                          </m:num>
                          <m:den>
                            <m:r>
                              <a:rPr lang="en-US" sz="3500" b="0" i="1" smtClean="0">
                                <a:latin typeface="Cambria Math" panose="02040503050406030204" pitchFamily="18" charset="0"/>
                                <a:ea typeface="Cambria Math" panose="02040503050406030204" pitchFamily="18" charset="0"/>
                                <a:cs typeface="Calibri" panose="020F0502020204030204" pitchFamily="34" charset="0"/>
                              </a:rPr>
                              <m:t>𝜕</m:t>
                            </m:r>
                            <m:r>
                              <a:rPr lang="en-US" sz="3500" b="0" i="1" smtClean="0">
                                <a:latin typeface="Cambria Math" panose="02040503050406030204" pitchFamily="18" charset="0"/>
                                <a:ea typeface="Cambria Math" panose="02040503050406030204" pitchFamily="18" charset="0"/>
                                <a:cs typeface="Calibri" panose="020F0502020204030204" pitchFamily="34" charset="0"/>
                              </a:rPr>
                              <m:t>𝑥</m:t>
                            </m:r>
                          </m:den>
                        </m:f>
                        <m:r>
                          <a:rPr lang="en-US" sz="3500" b="0" i="1" smtClean="0">
                            <a:latin typeface="Cambria Math" panose="02040503050406030204" pitchFamily="18" charset="0"/>
                            <a:ea typeface="Cambria Math" panose="02040503050406030204" pitchFamily="18" charset="0"/>
                            <a:cs typeface="Calibri" panose="020F0502020204030204" pitchFamily="34" charset="0"/>
                          </a:rPr>
                          <m:t>−</m:t>
                        </m:r>
                        <m:f>
                          <m:fPr>
                            <m:ctrlPr>
                              <a:rPr lang="en-US" sz="3500" b="0" i="1" smtClean="0">
                                <a:latin typeface="Cambria Math"/>
                                <a:ea typeface="Cambria Math" panose="02040503050406030204" pitchFamily="18" charset="0"/>
                                <a:cs typeface="Calibri" panose="020F0502020204030204" pitchFamily="34" charset="0"/>
                              </a:rPr>
                            </m:ctrlPr>
                          </m:fPr>
                          <m:num>
                            <m:r>
                              <a:rPr lang="en-US" sz="3500" b="0" i="1" smtClean="0">
                                <a:latin typeface="Cambria Math" panose="02040503050406030204" pitchFamily="18" charset="0"/>
                                <a:ea typeface="Cambria Math" panose="02040503050406030204" pitchFamily="18" charset="0"/>
                                <a:cs typeface="Calibri" panose="020F0502020204030204" pitchFamily="34" charset="0"/>
                              </a:rPr>
                              <m:t>3</m:t>
                            </m:r>
                            <m:sSub>
                              <m:sSubPr>
                                <m:ctrlPr>
                                  <a:rPr lang="en-US" sz="3500" b="0" i="1" smtClean="0">
                                    <a:latin typeface="Cambria Math"/>
                                    <a:ea typeface="Cambria Math" panose="02040503050406030204" pitchFamily="18" charset="0"/>
                                    <a:cs typeface="Calibri" panose="020F0502020204030204" pitchFamily="34" charset="0"/>
                                  </a:rPr>
                                </m:ctrlPr>
                              </m:sSubPr>
                              <m:e>
                                <m:r>
                                  <a:rPr lang="en-US" sz="3500" b="0" i="1" smtClean="0">
                                    <a:latin typeface="Cambria Math" panose="02040503050406030204" pitchFamily="18" charset="0"/>
                                    <a:ea typeface="Cambria Math" panose="02040503050406030204" pitchFamily="18" charset="0"/>
                                    <a:cs typeface="Calibri" panose="020F0502020204030204" pitchFamily="34" charset="0"/>
                                  </a:rPr>
                                  <m:t>𝑘</m:t>
                                </m:r>
                              </m:e>
                              <m:sub>
                                <m:r>
                                  <a:rPr lang="en-US" sz="3500" b="0" i="1" smtClean="0">
                                    <a:latin typeface="Cambria Math" panose="02040503050406030204" pitchFamily="18" charset="0"/>
                                    <a:ea typeface="Cambria Math" panose="02040503050406030204" pitchFamily="18" charset="0"/>
                                    <a:cs typeface="Calibri" panose="020F0502020204030204" pitchFamily="34" charset="0"/>
                                  </a:rPr>
                                  <m:t>𝑓𝑐</m:t>
                                </m:r>
                              </m:sub>
                            </m:sSub>
                            <m:d>
                              <m:dPr>
                                <m:ctrlPr>
                                  <a:rPr lang="en-US" sz="3500" b="0" i="1" smtClean="0">
                                    <a:latin typeface="Cambria Math"/>
                                    <a:ea typeface="Cambria Math" panose="02040503050406030204" pitchFamily="18" charset="0"/>
                                    <a:cs typeface="Calibri" panose="020F0502020204030204" pitchFamily="34" charset="0"/>
                                  </a:rPr>
                                </m:ctrlPr>
                              </m:dPr>
                              <m:e>
                                <m:r>
                                  <a:rPr lang="en-US" sz="3500" b="0" i="1" smtClean="0">
                                    <a:latin typeface="Cambria Math" panose="02040503050406030204" pitchFamily="18" charset="0"/>
                                    <a:ea typeface="Cambria Math" panose="02040503050406030204" pitchFamily="18" charset="0"/>
                                    <a:cs typeface="Calibri" panose="020F0502020204030204" pitchFamily="34" charset="0"/>
                                  </a:rPr>
                                  <m:t>1−∈</m:t>
                                </m:r>
                              </m:e>
                            </m:d>
                          </m:num>
                          <m:den>
                            <m:r>
                              <a:rPr lang="en-US" sz="3500" b="0" i="1" smtClean="0">
                                <a:latin typeface="Cambria Math" panose="02040503050406030204" pitchFamily="18" charset="0"/>
                                <a:ea typeface="Cambria Math" panose="02040503050406030204" pitchFamily="18" charset="0"/>
                                <a:cs typeface="Calibri" panose="020F0502020204030204" pitchFamily="34" charset="0"/>
                              </a:rPr>
                              <m:t>∈</m:t>
                            </m:r>
                          </m:den>
                        </m:f>
                        <m:f>
                          <m:fPr>
                            <m:ctrlPr>
                              <a:rPr lang="en-US" sz="3500" b="0" i="1" smtClean="0">
                                <a:latin typeface="Cambria Math"/>
                                <a:ea typeface="Cambria Math" panose="02040503050406030204" pitchFamily="18" charset="0"/>
                                <a:cs typeface="Calibri" panose="020F0502020204030204" pitchFamily="34" charset="0"/>
                              </a:rPr>
                            </m:ctrlPr>
                          </m:fPr>
                          <m:num>
                            <m:sSup>
                              <m:sSupPr>
                                <m:ctrlPr>
                                  <a:rPr lang="en-US" sz="3500" b="0" i="1" smtClean="0">
                                    <a:latin typeface="Cambria Math"/>
                                    <a:ea typeface="Cambria Math" panose="02040503050406030204" pitchFamily="18" charset="0"/>
                                    <a:cs typeface="Calibri" panose="020F0502020204030204" pitchFamily="34" charset="0"/>
                                  </a:rPr>
                                </m:ctrlPr>
                              </m:sSupPr>
                              <m:e>
                                <m:d>
                                  <m:dPr>
                                    <m:ctrlPr>
                                      <a:rPr lang="en-US" sz="3500" b="0" i="1" smtClean="0">
                                        <a:latin typeface="Cambria Math"/>
                                        <a:ea typeface="Cambria Math" panose="02040503050406030204" pitchFamily="18" charset="0"/>
                                        <a:cs typeface="Calibri" panose="020F0502020204030204" pitchFamily="34" charset="0"/>
                                      </a:rPr>
                                    </m:ctrlPr>
                                  </m:dPr>
                                  <m:e>
                                    <m:r>
                                      <a:rPr lang="en-US" sz="3500" b="0" i="1" smtClean="0">
                                        <a:latin typeface="Cambria Math" panose="02040503050406030204" pitchFamily="18" charset="0"/>
                                        <a:ea typeface="Cambria Math" panose="02040503050406030204" pitchFamily="18" charset="0"/>
                                        <a:cs typeface="Calibri" panose="020F0502020204030204" pitchFamily="34" charset="0"/>
                                      </a:rPr>
                                      <m:t>𝑅</m:t>
                                    </m:r>
                                    <m:r>
                                      <a:rPr lang="en-US" sz="3500" b="0" i="1" smtClean="0">
                                        <a:latin typeface="Cambria Math" panose="02040503050406030204" pitchFamily="18" charset="0"/>
                                        <a:ea typeface="Cambria Math" panose="02040503050406030204" pitchFamily="18" charset="0"/>
                                        <a:cs typeface="Calibri" panose="020F0502020204030204" pitchFamily="34" charset="0"/>
                                      </a:rPr>
                                      <m:t>+</m:t>
                                    </m:r>
                                    <m:sSub>
                                      <m:sSubPr>
                                        <m:ctrlPr>
                                          <a:rPr lang="en-US" sz="3500" b="0" i="1" smtClean="0">
                                            <a:latin typeface="Cambria Math"/>
                                            <a:ea typeface="Cambria Math" panose="02040503050406030204" pitchFamily="18" charset="0"/>
                                            <a:cs typeface="Calibri" panose="020F0502020204030204" pitchFamily="34" charset="0"/>
                                          </a:rPr>
                                        </m:ctrlPr>
                                      </m:sSubPr>
                                      <m:e>
                                        <m:r>
                                          <a:rPr lang="en-US" sz="3500" b="0" i="1" smtClean="0">
                                            <a:latin typeface="Cambria Math" panose="02040503050406030204" pitchFamily="18" charset="0"/>
                                            <a:ea typeface="Cambria Math" panose="02040503050406030204" pitchFamily="18" charset="0"/>
                                            <a:cs typeface="Calibri" panose="020F0502020204030204" pitchFamily="34" charset="0"/>
                                          </a:rPr>
                                          <m:t>𝐿</m:t>
                                        </m:r>
                                      </m:e>
                                      <m:sub>
                                        <m:r>
                                          <a:rPr lang="en-US" sz="3500" b="0" i="1" smtClean="0">
                                            <a:latin typeface="Cambria Math" panose="02040503050406030204" pitchFamily="18" charset="0"/>
                                            <a:ea typeface="Cambria Math" panose="02040503050406030204" pitchFamily="18" charset="0"/>
                                            <a:cs typeface="Calibri" panose="020F0502020204030204" pitchFamily="34" charset="0"/>
                                          </a:rPr>
                                          <m:t>𝑓</m:t>
                                        </m:r>
                                      </m:sub>
                                    </m:sSub>
                                  </m:e>
                                </m:d>
                              </m:e>
                              <m:sup>
                                <m:r>
                                  <a:rPr lang="en-US" sz="3500" b="0" i="1" smtClean="0">
                                    <a:latin typeface="Cambria Math" panose="02040503050406030204" pitchFamily="18" charset="0"/>
                                    <a:ea typeface="Cambria Math" panose="02040503050406030204" pitchFamily="18" charset="0"/>
                                    <a:cs typeface="Calibri" panose="020F0502020204030204" pitchFamily="34" charset="0"/>
                                  </a:rPr>
                                  <m:t>2</m:t>
                                </m:r>
                              </m:sup>
                            </m:sSup>
                          </m:num>
                          <m:den>
                            <m:sSup>
                              <m:sSupPr>
                                <m:ctrlPr>
                                  <a:rPr lang="en-US" sz="3500" b="0" i="1" smtClean="0">
                                    <a:latin typeface="Cambria Math"/>
                                    <a:ea typeface="Cambria Math" panose="02040503050406030204" pitchFamily="18" charset="0"/>
                                    <a:cs typeface="Calibri" panose="020F0502020204030204" pitchFamily="34" charset="0"/>
                                  </a:rPr>
                                </m:ctrlPr>
                              </m:sSupPr>
                              <m:e>
                                <m:r>
                                  <a:rPr lang="en-US" sz="3500" b="0" i="1" smtClean="0">
                                    <a:latin typeface="Cambria Math" panose="02040503050406030204" pitchFamily="18" charset="0"/>
                                    <a:ea typeface="Cambria Math" panose="02040503050406030204" pitchFamily="18" charset="0"/>
                                    <a:cs typeface="Calibri" panose="020F0502020204030204" pitchFamily="34" charset="0"/>
                                  </a:rPr>
                                  <m:t>𝑅</m:t>
                                </m:r>
                              </m:e>
                              <m:sup>
                                <m:r>
                                  <a:rPr lang="en-US" sz="3500" b="0" i="1" smtClean="0">
                                    <a:latin typeface="Cambria Math" panose="02040503050406030204" pitchFamily="18" charset="0"/>
                                    <a:ea typeface="Cambria Math" panose="02040503050406030204" pitchFamily="18" charset="0"/>
                                    <a:cs typeface="Calibri" panose="020F0502020204030204" pitchFamily="34" charset="0"/>
                                  </a:rPr>
                                  <m:t>3</m:t>
                                </m:r>
                              </m:sup>
                            </m:sSup>
                          </m:den>
                        </m:f>
                        <m:d>
                          <m:dPr>
                            <m:begChr m:val="["/>
                            <m:endChr m:val="]"/>
                            <m:ctrlPr>
                              <a:rPr lang="en-US" sz="3500" b="0" i="1" smtClean="0">
                                <a:latin typeface="Cambria Math"/>
                                <a:ea typeface="Cambria Math" panose="02040503050406030204" pitchFamily="18" charset="0"/>
                                <a:cs typeface="Calibri" panose="020F0502020204030204" pitchFamily="34" charset="0"/>
                              </a:rPr>
                            </m:ctrlPr>
                          </m:dPr>
                          <m:e>
                            <m:r>
                              <a:rPr lang="en-US" sz="3500" b="0" i="1" smtClean="0">
                                <a:latin typeface="Cambria Math" panose="02040503050406030204" pitchFamily="18" charset="0"/>
                                <a:ea typeface="Cambria Math" panose="02040503050406030204" pitchFamily="18" charset="0"/>
                                <a:cs typeface="Calibri" panose="020F0502020204030204" pitchFamily="34" charset="0"/>
                              </a:rPr>
                              <m:t>𝐶</m:t>
                            </m:r>
                            <m:d>
                              <m:dPr>
                                <m:ctrlPr>
                                  <a:rPr lang="en-US" sz="3500" b="0" i="1" smtClean="0">
                                    <a:latin typeface="Cambria Math"/>
                                    <a:ea typeface="Cambria Math" panose="02040503050406030204" pitchFamily="18" charset="0"/>
                                    <a:cs typeface="Calibri" panose="020F0502020204030204" pitchFamily="34" charset="0"/>
                                  </a:rPr>
                                </m:ctrlPr>
                              </m:dPr>
                              <m:e>
                                <m:r>
                                  <a:rPr lang="en-US" sz="3500" b="0" i="1" smtClean="0">
                                    <a:latin typeface="Cambria Math" panose="02040503050406030204" pitchFamily="18" charset="0"/>
                                    <a:ea typeface="Cambria Math" panose="02040503050406030204" pitchFamily="18" charset="0"/>
                                    <a:cs typeface="Calibri" panose="020F0502020204030204" pitchFamily="34" charset="0"/>
                                  </a:rPr>
                                  <m:t>𝑥</m:t>
                                </m:r>
                                <m:r>
                                  <a:rPr lang="en-US" sz="3500" b="0" i="1" smtClean="0">
                                    <a:latin typeface="Cambria Math" panose="02040503050406030204" pitchFamily="18" charset="0"/>
                                    <a:ea typeface="Cambria Math" panose="02040503050406030204" pitchFamily="18" charset="0"/>
                                    <a:cs typeface="Calibri" panose="020F0502020204030204" pitchFamily="34" charset="0"/>
                                  </a:rPr>
                                  <m:t>,</m:t>
                                </m:r>
                                <m:r>
                                  <a:rPr lang="en-US" sz="3500" b="0" i="1" smtClean="0">
                                    <a:latin typeface="Cambria Math" panose="02040503050406030204" pitchFamily="18" charset="0"/>
                                    <a:ea typeface="Cambria Math" panose="02040503050406030204" pitchFamily="18" charset="0"/>
                                    <a:cs typeface="Calibri" panose="020F0502020204030204" pitchFamily="34" charset="0"/>
                                  </a:rPr>
                                  <m:t>𝑡</m:t>
                                </m:r>
                              </m:e>
                            </m:d>
                            <m:r>
                              <a:rPr lang="en-US" sz="3500" b="0" i="1" smtClean="0">
                                <a:latin typeface="Cambria Math" panose="02040503050406030204" pitchFamily="18" charset="0"/>
                                <a:ea typeface="Cambria Math" panose="02040503050406030204" pitchFamily="18" charset="0"/>
                                <a:cs typeface="Calibri" panose="020F0502020204030204" pitchFamily="34" charset="0"/>
                              </a:rPr>
                              <m:t>−</m:t>
                            </m:r>
                            <m:sSub>
                              <m:sSubPr>
                                <m:ctrlPr>
                                  <a:rPr lang="en-US" sz="3500" b="0" i="1" smtClean="0">
                                    <a:latin typeface="Cambria Math"/>
                                    <a:ea typeface="Cambria Math" panose="02040503050406030204" pitchFamily="18" charset="0"/>
                                    <a:cs typeface="Calibri" panose="020F0502020204030204" pitchFamily="34" charset="0"/>
                                  </a:rPr>
                                </m:ctrlPr>
                              </m:sSubPr>
                              <m:e>
                                <m:r>
                                  <a:rPr lang="en-US" sz="3500" b="0" i="1" smtClean="0">
                                    <a:latin typeface="Cambria Math" panose="02040503050406030204" pitchFamily="18" charset="0"/>
                                    <a:ea typeface="Cambria Math" panose="02040503050406030204" pitchFamily="18" charset="0"/>
                                    <a:cs typeface="Calibri" panose="020F0502020204030204" pitchFamily="34" charset="0"/>
                                  </a:rPr>
                                  <m:t>𝐶</m:t>
                                </m:r>
                              </m:e>
                              <m:sub>
                                <m:r>
                                  <a:rPr lang="en-US" sz="3500" b="0" i="1" smtClean="0">
                                    <a:latin typeface="Cambria Math" panose="02040503050406030204" pitchFamily="18" charset="0"/>
                                    <a:ea typeface="Cambria Math" panose="02040503050406030204" pitchFamily="18" charset="0"/>
                                    <a:cs typeface="Calibri" panose="020F0502020204030204" pitchFamily="34" charset="0"/>
                                  </a:rPr>
                                  <m:t>𝑓𝑐</m:t>
                                </m:r>
                              </m:sub>
                            </m:sSub>
                            <m:d>
                              <m:dPr>
                                <m:ctrlPr>
                                  <a:rPr lang="en-US" sz="3500" b="0" i="1" smtClean="0">
                                    <a:latin typeface="Cambria Math"/>
                                    <a:ea typeface="Cambria Math" panose="02040503050406030204" pitchFamily="18" charset="0"/>
                                    <a:cs typeface="Calibri" panose="020F0502020204030204" pitchFamily="34" charset="0"/>
                                  </a:rPr>
                                </m:ctrlPr>
                              </m:dPr>
                              <m:e>
                                <m:r>
                                  <a:rPr lang="en-US" sz="3500" b="0" i="1" smtClean="0">
                                    <a:latin typeface="Cambria Math" panose="02040503050406030204" pitchFamily="18" charset="0"/>
                                    <a:ea typeface="Cambria Math" panose="02040503050406030204" pitchFamily="18" charset="0"/>
                                    <a:cs typeface="Calibri" panose="020F0502020204030204" pitchFamily="34" charset="0"/>
                                  </a:rPr>
                                  <m:t>𝑥</m:t>
                                </m:r>
                                <m:r>
                                  <a:rPr lang="en-US" sz="3500" b="0" i="1" smtClean="0">
                                    <a:latin typeface="Cambria Math" panose="02040503050406030204" pitchFamily="18" charset="0"/>
                                    <a:ea typeface="Cambria Math" panose="02040503050406030204" pitchFamily="18" charset="0"/>
                                    <a:cs typeface="Calibri" panose="020F0502020204030204" pitchFamily="34" charset="0"/>
                                  </a:rPr>
                                  <m:t>,</m:t>
                                </m:r>
                                <m:r>
                                  <a:rPr lang="en-US" sz="3500" b="0" i="1" smtClean="0">
                                    <a:latin typeface="Cambria Math" panose="02040503050406030204" pitchFamily="18" charset="0"/>
                                    <a:ea typeface="Cambria Math" panose="02040503050406030204" pitchFamily="18" charset="0"/>
                                    <a:cs typeface="Calibri" panose="020F0502020204030204" pitchFamily="34" charset="0"/>
                                  </a:rPr>
                                  <m:t>𝑡</m:t>
                                </m:r>
                              </m:e>
                            </m:d>
                          </m:e>
                        </m:d>
                      </m:oMath>
                    </m:oMathPara>
                  </a14:m>
                  <a:endParaRPr lang="en-US" sz="3500" b="0" dirty="0">
                    <a:latin typeface="Calibri" panose="020F0502020204030204" pitchFamily="34" charset="0"/>
                    <a:ea typeface="Cambria Math" panose="02040503050406030204" pitchFamily="18" charset="0"/>
                    <a:cs typeface="Calibri" panose="020F0502020204030204" pitchFamily="34" charset="0"/>
                  </a:endParaRPr>
                </a:p>
                <a:p>
                  <a:pPr algn="ctr"/>
                  <a:r>
                    <a:rPr lang="en-US" sz="3500" b="1" dirty="0">
                      <a:latin typeface="Calibri" panose="020F0502020204030204" pitchFamily="34" charset="0"/>
                      <a:cs typeface="Calibri" panose="020F0502020204030204" pitchFamily="34" charset="0"/>
                    </a:rPr>
                    <a:t>Solid Phase Material Balance in Adsorbent: </a:t>
                  </a:r>
                  <a:endParaRPr lang="en-US" sz="3500" dirty="0">
                    <a:latin typeface="Calibri" panose="020F0502020204030204" pitchFamily="34" charset="0"/>
                    <a:cs typeface="Calibri" panose="020F0502020204030204" pitchFamily="34" charset="0"/>
                  </a:endParaRPr>
                </a:p>
                <a:p>
                  <a:pPr algn="ctr"/>
                  <a14:m>
                    <m:oMathPara xmlns:m="http://schemas.openxmlformats.org/officeDocument/2006/math">
                      <m:oMathParaPr>
                        <m:jc m:val="center"/>
                      </m:oMathParaPr>
                      <m:oMath xmlns:m="http://schemas.openxmlformats.org/officeDocument/2006/math">
                        <m:f>
                          <m:fPr>
                            <m:ctrlPr>
                              <a:rPr lang="en-US" sz="3500" i="1" smtClean="0">
                                <a:latin typeface="Cambria Math"/>
                                <a:ea typeface="Cambria Math" panose="02040503050406030204" pitchFamily="18" charset="0"/>
                                <a:cs typeface="Calibri" panose="020F0502020204030204" pitchFamily="34" charset="0"/>
                              </a:rPr>
                            </m:ctrlPr>
                          </m:fPr>
                          <m:num>
                            <m:r>
                              <a:rPr lang="en-US" sz="3500" b="0" i="1" smtClean="0">
                                <a:latin typeface="Cambria Math" panose="02040503050406030204" pitchFamily="18" charset="0"/>
                                <a:ea typeface="Cambria Math" panose="02040503050406030204" pitchFamily="18" charset="0"/>
                                <a:cs typeface="Calibri" panose="020F0502020204030204" pitchFamily="34" charset="0"/>
                              </a:rPr>
                              <m:t>𝜕</m:t>
                            </m:r>
                            <m:r>
                              <a:rPr lang="en-US" sz="3500" b="0" i="1" smtClean="0">
                                <a:latin typeface="Cambria Math" panose="02040503050406030204" pitchFamily="18" charset="0"/>
                                <a:ea typeface="Cambria Math" panose="02040503050406030204" pitchFamily="18" charset="0"/>
                                <a:cs typeface="Calibri" panose="020F0502020204030204" pitchFamily="34" charset="0"/>
                              </a:rPr>
                              <m:t>𝑞</m:t>
                            </m:r>
                            <m:d>
                              <m:dPr>
                                <m:ctrlPr>
                                  <a:rPr lang="en-US" sz="3500" i="1" smtClean="0">
                                    <a:latin typeface="Cambria Math"/>
                                    <a:ea typeface="Cambria Math" panose="02040503050406030204" pitchFamily="18" charset="0"/>
                                    <a:cs typeface="Calibri" panose="020F0502020204030204" pitchFamily="34" charset="0"/>
                                  </a:rPr>
                                </m:ctrlPr>
                              </m:dPr>
                              <m:e>
                                <m:r>
                                  <a:rPr lang="en-US" sz="3500" b="0" i="1" smtClean="0">
                                    <a:latin typeface="Cambria Math" panose="02040503050406030204" pitchFamily="18" charset="0"/>
                                    <a:ea typeface="Cambria Math" panose="02040503050406030204" pitchFamily="18" charset="0"/>
                                    <a:cs typeface="Calibri" panose="020F0502020204030204" pitchFamily="34" charset="0"/>
                                  </a:rPr>
                                  <m:t>𝑟</m:t>
                                </m:r>
                                <m:r>
                                  <a:rPr lang="en-US" sz="3500" b="0" i="1" smtClean="0">
                                    <a:latin typeface="Cambria Math" panose="02040503050406030204" pitchFamily="18" charset="0"/>
                                    <a:ea typeface="Cambria Math" panose="02040503050406030204" pitchFamily="18" charset="0"/>
                                    <a:cs typeface="Calibri" panose="020F0502020204030204" pitchFamily="34" charset="0"/>
                                  </a:rPr>
                                  <m:t>,</m:t>
                                </m:r>
                                <m:r>
                                  <a:rPr lang="en-US" sz="3500" b="0" i="1" smtClean="0">
                                    <a:latin typeface="Cambria Math" panose="02040503050406030204" pitchFamily="18" charset="0"/>
                                    <a:ea typeface="Cambria Math" panose="02040503050406030204" pitchFamily="18" charset="0"/>
                                    <a:cs typeface="Calibri" panose="020F0502020204030204" pitchFamily="34" charset="0"/>
                                  </a:rPr>
                                  <m:t>𝑡</m:t>
                                </m:r>
                              </m:e>
                            </m:d>
                          </m:num>
                          <m:den>
                            <m:r>
                              <a:rPr lang="en-US" sz="3500" b="0" i="1" smtClean="0">
                                <a:latin typeface="Cambria Math" panose="02040503050406030204" pitchFamily="18" charset="0"/>
                                <a:ea typeface="Cambria Math" panose="02040503050406030204" pitchFamily="18" charset="0"/>
                                <a:cs typeface="Calibri" panose="020F0502020204030204" pitchFamily="34" charset="0"/>
                              </a:rPr>
                              <m:t>𝜕</m:t>
                            </m:r>
                            <m:r>
                              <a:rPr lang="en-US" sz="3500" b="0" i="1" smtClean="0">
                                <a:latin typeface="Cambria Math" panose="02040503050406030204" pitchFamily="18" charset="0"/>
                                <a:ea typeface="Cambria Math" panose="02040503050406030204" pitchFamily="18" charset="0"/>
                                <a:cs typeface="Calibri" panose="020F0502020204030204" pitchFamily="34" charset="0"/>
                              </a:rPr>
                              <m:t>𝑡</m:t>
                            </m:r>
                          </m:den>
                        </m:f>
                        <m:r>
                          <a:rPr lang="en-US" sz="3500" b="0" i="1" smtClean="0">
                            <a:latin typeface="Cambria Math" panose="02040503050406030204" pitchFamily="18" charset="0"/>
                            <a:ea typeface="Cambria Math" panose="02040503050406030204" pitchFamily="18" charset="0"/>
                            <a:cs typeface="Calibri" panose="020F0502020204030204" pitchFamily="34" charset="0"/>
                          </a:rPr>
                          <m:t>=</m:t>
                        </m:r>
                        <m:f>
                          <m:fPr>
                            <m:ctrlPr>
                              <a:rPr lang="en-US" sz="3500" i="1" smtClean="0">
                                <a:latin typeface="Cambria Math"/>
                                <a:ea typeface="Cambria Math" panose="02040503050406030204" pitchFamily="18" charset="0"/>
                                <a:cs typeface="Calibri" panose="020F0502020204030204" pitchFamily="34" charset="0"/>
                              </a:rPr>
                            </m:ctrlPr>
                          </m:fPr>
                          <m:num>
                            <m:sSub>
                              <m:sSubPr>
                                <m:ctrlPr>
                                  <a:rPr lang="en-US" sz="3500" i="1" smtClean="0">
                                    <a:latin typeface="Cambria Math"/>
                                    <a:ea typeface="Cambria Math" panose="02040503050406030204" pitchFamily="18" charset="0"/>
                                    <a:cs typeface="Calibri" panose="020F0502020204030204" pitchFamily="34" charset="0"/>
                                  </a:rPr>
                                </m:ctrlPr>
                              </m:sSubPr>
                              <m:e>
                                <m:r>
                                  <a:rPr lang="en-US" sz="3500" b="0" i="1" smtClean="0">
                                    <a:latin typeface="Cambria Math" panose="02040503050406030204" pitchFamily="18" charset="0"/>
                                    <a:ea typeface="Cambria Math" panose="02040503050406030204" pitchFamily="18" charset="0"/>
                                    <a:cs typeface="Calibri" panose="020F0502020204030204" pitchFamily="34" charset="0"/>
                                  </a:rPr>
                                  <m:t>𝐷</m:t>
                                </m:r>
                              </m:e>
                              <m:sub>
                                <m:r>
                                  <a:rPr lang="en-US" sz="3500" b="0" i="1" smtClean="0">
                                    <a:latin typeface="Cambria Math" panose="02040503050406030204" pitchFamily="18" charset="0"/>
                                    <a:ea typeface="Cambria Math" panose="02040503050406030204" pitchFamily="18" charset="0"/>
                                    <a:cs typeface="Calibri" panose="020F0502020204030204" pitchFamily="34" charset="0"/>
                                  </a:rPr>
                                  <m:t>𝑠</m:t>
                                </m:r>
                              </m:sub>
                            </m:sSub>
                          </m:num>
                          <m:den>
                            <m:sSup>
                              <m:sSupPr>
                                <m:ctrlPr>
                                  <a:rPr lang="en-US" sz="3500" i="1" smtClean="0">
                                    <a:latin typeface="Cambria Math"/>
                                    <a:ea typeface="Cambria Math" panose="02040503050406030204" pitchFamily="18" charset="0"/>
                                    <a:cs typeface="Calibri" panose="020F0502020204030204" pitchFamily="34" charset="0"/>
                                  </a:rPr>
                                </m:ctrlPr>
                              </m:sSupPr>
                              <m:e>
                                <m:r>
                                  <a:rPr lang="en-US" sz="3500" b="0" i="1" smtClean="0">
                                    <a:latin typeface="Cambria Math" panose="02040503050406030204" pitchFamily="18" charset="0"/>
                                    <a:ea typeface="Cambria Math" panose="02040503050406030204" pitchFamily="18" charset="0"/>
                                    <a:cs typeface="Calibri" panose="020F0502020204030204" pitchFamily="34" charset="0"/>
                                  </a:rPr>
                                  <m:t>𝑟</m:t>
                                </m:r>
                              </m:e>
                              <m:sup>
                                <m:r>
                                  <a:rPr lang="en-US" sz="3500" b="0" i="1" smtClean="0">
                                    <a:latin typeface="Cambria Math" panose="02040503050406030204" pitchFamily="18" charset="0"/>
                                    <a:ea typeface="Cambria Math" panose="02040503050406030204" pitchFamily="18" charset="0"/>
                                    <a:cs typeface="Calibri" panose="020F0502020204030204" pitchFamily="34" charset="0"/>
                                  </a:rPr>
                                  <m:t>2</m:t>
                                </m:r>
                              </m:sup>
                            </m:sSup>
                          </m:den>
                        </m:f>
                        <m:f>
                          <m:fPr>
                            <m:ctrlPr>
                              <a:rPr lang="en-US" sz="3500" i="1" smtClean="0">
                                <a:latin typeface="Cambria Math"/>
                                <a:ea typeface="Cambria Math" panose="02040503050406030204" pitchFamily="18" charset="0"/>
                                <a:cs typeface="Calibri" panose="020F0502020204030204" pitchFamily="34" charset="0"/>
                              </a:rPr>
                            </m:ctrlPr>
                          </m:fPr>
                          <m:num>
                            <m:r>
                              <a:rPr lang="en-US" sz="3500" b="0" i="1" smtClean="0">
                                <a:latin typeface="Cambria Math" panose="02040503050406030204" pitchFamily="18" charset="0"/>
                                <a:ea typeface="Cambria Math" panose="02040503050406030204" pitchFamily="18" charset="0"/>
                                <a:cs typeface="Calibri" panose="020F0502020204030204" pitchFamily="34" charset="0"/>
                              </a:rPr>
                              <m:t>𝜕</m:t>
                            </m:r>
                          </m:num>
                          <m:den>
                            <m:r>
                              <a:rPr lang="en-US" sz="3500" b="0" i="1" smtClean="0">
                                <a:latin typeface="Cambria Math" panose="02040503050406030204" pitchFamily="18" charset="0"/>
                                <a:ea typeface="Cambria Math" panose="02040503050406030204" pitchFamily="18" charset="0"/>
                                <a:cs typeface="Calibri" panose="020F0502020204030204" pitchFamily="34" charset="0"/>
                              </a:rPr>
                              <m:t>𝜕</m:t>
                            </m:r>
                            <m:r>
                              <a:rPr lang="en-US" sz="3500" b="0" i="1" smtClean="0">
                                <a:latin typeface="Cambria Math" panose="02040503050406030204" pitchFamily="18" charset="0"/>
                                <a:ea typeface="Cambria Math" panose="02040503050406030204" pitchFamily="18" charset="0"/>
                                <a:cs typeface="Calibri" panose="020F0502020204030204" pitchFamily="34" charset="0"/>
                              </a:rPr>
                              <m:t>𝑟</m:t>
                            </m:r>
                          </m:den>
                        </m:f>
                        <m:d>
                          <m:dPr>
                            <m:begChr m:val="["/>
                            <m:endChr m:val="]"/>
                            <m:ctrlPr>
                              <a:rPr lang="en-US" sz="3500" i="1" smtClean="0">
                                <a:latin typeface="Cambria Math"/>
                                <a:ea typeface="Cambria Math" panose="02040503050406030204" pitchFamily="18" charset="0"/>
                                <a:cs typeface="Calibri" panose="020F0502020204030204" pitchFamily="34" charset="0"/>
                              </a:rPr>
                            </m:ctrlPr>
                          </m:dPr>
                          <m:e>
                            <m:sSup>
                              <m:sSupPr>
                                <m:ctrlPr>
                                  <a:rPr lang="en-US" sz="3500" i="1" smtClean="0">
                                    <a:latin typeface="Cambria Math"/>
                                    <a:ea typeface="Cambria Math" panose="02040503050406030204" pitchFamily="18" charset="0"/>
                                    <a:cs typeface="Calibri" panose="020F0502020204030204" pitchFamily="34" charset="0"/>
                                  </a:rPr>
                                </m:ctrlPr>
                              </m:sSupPr>
                              <m:e>
                                <m:r>
                                  <a:rPr lang="en-US" sz="3500" b="0" i="1" smtClean="0">
                                    <a:latin typeface="Cambria Math" panose="02040503050406030204" pitchFamily="18" charset="0"/>
                                    <a:ea typeface="Cambria Math" panose="02040503050406030204" pitchFamily="18" charset="0"/>
                                    <a:cs typeface="Calibri" panose="020F0502020204030204" pitchFamily="34" charset="0"/>
                                  </a:rPr>
                                  <m:t>𝑟</m:t>
                                </m:r>
                              </m:e>
                              <m:sup>
                                <m:r>
                                  <a:rPr lang="en-US" sz="3500" b="0" i="1" smtClean="0">
                                    <a:latin typeface="Cambria Math" panose="02040503050406030204" pitchFamily="18" charset="0"/>
                                    <a:ea typeface="Cambria Math" panose="02040503050406030204" pitchFamily="18" charset="0"/>
                                    <a:cs typeface="Calibri" panose="020F0502020204030204" pitchFamily="34" charset="0"/>
                                  </a:rPr>
                                  <m:t>2</m:t>
                                </m:r>
                              </m:sup>
                            </m:sSup>
                            <m:f>
                              <m:fPr>
                                <m:ctrlPr>
                                  <a:rPr lang="en-US" sz="3500" i="1" smtClean="0">
                                    <a:latin typeface="Cambria Math"/>
                                    <a:ea typeface="Cambria Math" panose="02040503050406030204" pitchFamily="18" charset="0"/>
                                    <a:cs typeface="Calibri" panose="020F0502020204030204" pitchFamily="34" charset="0"/>
                                  </a:rPr>
                                </m:ctrlPr>
                              </m:fPr>
                              <m:num>
                                <m:r>
                                  <a:rPr lang="en-US" sz="3500" b="0" i="1" smtClean="0">
                                    <a:latin typeface="Cambria Math" panose="02040503050406030204" pitchFamily="18" charset="0"/>
                                    <a:ea typeface="Cambria Math" panose="02040503050406030204" pitchFamily="18" charset="0"/>
                                    <a:cs typeface="Calibri" panose="020F0502020204030204" pitchFamily="34" charset="0"/>
                                  </a:rPr>
                                  <m:t>𝜕</m:t>
                                </m:r>
                                <m:r>
                                  <a:rPr lang="en-US" sz="3500" b="0" i="1" smtClean="0">
                                    <a:latin typeface="Cambria Math" panose="02040503050406030204" pitchFamily="18" charset="0"/>
                                    <a:ea typeface="Cambria Math" panose="02040503050406030204" pitchFamily="18" charset="0"/>
                                    <a:cs typeface="Calibri" panose="020F0502020204030204" pitchFamily="34" charset="0"/>
                                  </a:rPr>
                                  <m:t>𝑞</m:t>
                                </m:r>
                                <m:d>
                                  <m:dPr>
                                    <m:ctrlPr>
                                      <a:rPr lang="en-US" sz="3500" i="1" smtClean="0">
                                        <a:latin typeface="Cambria Math"/>
                                        <a:ea typeface="Cambria Math" panose="02040503050406030204" pitchFamily="18" charset="0"/>
                                        <a:cs typeface="Calibri" panose="020F0502020204030204" pitchFamily="34" charset="0"/>
                                      </a:rPr>
                                    </m:ctrlPr>
                                  </m:dPr>
                                  <m:e>
                                    <m:r>
                                      <a:rPr lang="en-US" sz="3500" b="0" i="1" smtClean="0">
                                        <a:latin typeface="Cambria Math" panose="02040503050406030204" pitchFamily="18" charset="0"/>
                                        <a:ea typeface="Cambria Math" panose="02040503050406030204" pitchFamily="18" charset="0"/>
                                        <a:cs typeface="Calibri" panose="020F0502020204030204" pitchFamily="34" charset="0"/>
                                      </a:rPr>
                                      <m:t>𝑟</m:t>
                                    </m:r>
                                    <m:r>
                                      <a:rPr lang="en-US" sz="3500" b="0" i="1" smtClean="0">
                                        <a:latin typeface="Cambria Math" panose="02040503050406030204" pitchFamily="18" charset="0"/>
                                        <a:ea typeface="Cambria Math" panose="02040503050406030204" pitchFamily="18" charset="0"/>
                                        <a:cs typeface="Calibri" panose="020F0502020204030204" pitchFamily="34" charset="0"/>
                                      </a:rPr>
                                      <m:t>,</m:t>
                                    </m:r>
                                    <m:r>
                                      <a:rPr lang="en-US" sz="3500" b="0" i="1" smtClean="0">
                                        <a:latin typeface="Cambria Math" panose="02040503050406030204" pitchFamily="18" charset="0"/>
                                        <a:ea typeface="Cambria Math" panose="02040503050406030204" pitchFamily="18" charset="0"/>
                                        <a:cs typeface="Calibri" panose="020F0502020204030204" pitchFamily="34" charset="0"/>
                                      </a:rPr>
                                      <m:t>𝑡</m:t>
                                    </m:r>
                                  </m:e>
                                </m:d>
                              </m:num>
                              <m:den>
                                <m:r>
                                  <a:rPr lang="en-US" sz="3500" b="0" i="1" smtClean="0">
                                    <a:latin typeface="Cambria Math" panose="02040503050406030204" pitchFamily="18" charset="0"/>
                                    <a:ea typeface="Cambria Math" panose="02040503050406030204" pitchFamily="18" charset="0"/>
                                    <a:cs typeface="Calibri" panose="020F0502020204030204" pitchFamily="34" charset="0"/>
                                  </a:rPr>
                                  <m:t>𝜕</m:t>
                                </m:r>
                                <m:r>
                                  <a:rPr lang="en-US" sz="3500" b="0" i="1" smtClean="0">
                                    <a:latin typeface="Cambria Math" panose="02040503050406030204" pitchFamily="18" charset="0"/>
                                    <a:ea typeface="Cambria Math" panose="02040503050406030204" pitchFamily="18" charset="0"/>
                                    <a:cs typeface="Calibri" panose="020F0502020204030204" pitchFamily="34" charset="0"/>
                                  </a:rPr>
                                  <m:t>𝑟</m:t>
                                </m:r>
                              </m:den>
                            </m:f>
                          </m:e>
                        </m:d>
                      </m:oMath>
                    </m:oMathPara>
                  </a14:m>
                  <a:endParaRPr lang="en-US" sz="3500" dirty="0">
                    <a:latin typeface="Calibri" panose="020F0502020204030204" pitchFamily="34" charset="0"/>
                    <a:ea typeface="Cambria Math" panose="02040503050406030204" pitchFamily="18" charset="0"/>
                    <a:cs typeface="Calibri" panose="020F0502020204030204" pitchFamily="34" charset="0"/>
                  </a:endParaRPr>
                </a:p>
                <a:p>
                  <a:pPr algn="ctr"/>
                  <a:r>
                    <a:rPr lang="en-US" sz="3500" b="1" dirty="0">
                      <a:latin typeface="Calibri" panose="020F0502020204030204" pitchFamily="34" charset="0"/>
                      <a:cs typeface="Calibri" panose="020F0502020204030204" pitchFamily="34" charset="0"/>
                    </a:rPr>
                    <a:t>Diffusion and Reaction in Biofilm:</a:t>
                  </a:r>
                  <a:endParaRPr lang="en-US" sz="3500" dirty="0">
                    <a:latin typeface="Calibri" panose="020F0502020204030204" pitchFamily="34" charset="0"/>
                    <a:cs typeface="Calibri" panose="020F0502020204030204" pitchFamily="34" charset="0"/>
                  </a:endParaRPr>
                </a:p>
                <a:p>
                  <a:pPr algn="ctr"/>
                  <a14:m>
                    <m:oMathPara xmlns:m="http://schemas.openxmlformats.org/officeDocument/2006/math">
                      <m:oMathParaPr>
                        <m:jc m:val="center"/>
                      </m:oMathParaPr>
                      <m:oMath xmlns:m="http://schemas.openxmlformats.org/officeDocument/2006/math">
                        <m:sSub>
                          <m:sSubPr>
                            <m:ctrlPr>
                              <a:rPr lang="en-US" sz="3500" b="0" i="1" smtClean="0">
                                <a:latin typeface="Cambria Math"/>
                                <a:cs typeface="Calibri" panose="020F0502020204030204" pitchFamily="34" charset="0"/>
                              </a:rPr>
                            </m:ctrlPr>
                          </m:sSubPr>
                          <m:e>
                            <m:r>
                              <a:rPr lang="en-US" sz="3500" b="0" i="1" smtClean="0">
                                <a:latin typeface="Cambria Math" panose="02040503050406030204" pitchFamily="18" charset="0"/>
                                <a:cs typeface="Calibri" panose="020F0502020204030204" pitchFamily="34" charset="0"/>
                              </a:rPr>
                              <m:t>𝐷</m:t>
                            </m:r>
                          </m:e>
                          <m:sub>
                            <m:r>
                              <a:rPr lang="en-US" sz="3500" b="0" i="1" smtClean="0">
                                <a:latin typeface="Cambria Math" panose="02040503050406030204" pitchFamily="18" charset="0"/>
                                <a:cs typeface="Calibri" panose="020F0502020204030204" pitchFamily="34" charset="0"/>
                              </a:rPr>
                              <m:t>𝑓</m:t>
                            </m:r>
                          </m:sub>
                        </m:sSub>
                        <m:f>
                          <m:fPr>
                            <m:ctrlPr>
                              <a:rPr lang="en-US" sz="3500" b="0" i="1" smtClean="0">
                                <a:latin typeface="Cambria Math"/>
                                <a:ea typeface="Cambria Math" panose="02040503050406030204" pitchFamily="18" charset="0"/>
                                <a:cs typeface="Calibri" panose="020F0502020204030204" pitchFamily="34" charset="0"/>
                              </a:rPr>
                            </m:ctrlPr>
                          </m:fPr>
                          <m:num>
                            <m:sSup>
                              <m:sSupPr>
                                <m:ctrlPr>
                                  <a:rPr lang="en-US" sz="3500" b="0" i="1" smtClean="0">
                                    <a:latin typeface="Cambria Math"/>
                                    <a:ea typeface="Cambria Math" panose="02040503050406030204" pitchFamily="18" charset="0"/>
                                    <a:cs typeface="Calibri" panose="020F0502020204030204" pitchFamily="34" charset="0"/>
                                  </a:rPr>
                                </m:ctrlPr>
                              </m:sSupPr>
                              <m:e>
                                <m:r>
                                  <a:rPr lang="en-US" sz="3500" b="0" i="1" smtClean="0">
                                    <a:latin typeface="Cambria Math" panose="02040503050406030204" pitchFamily="18" charset="0"/>
                                    <a:ea typeface="Cambria Math" panose="02040503050406030204" pitchFamily="18" charset="0"/>
                                    <a:cs typeface="Calibri" panose="020F0502020204030204" pitchFamily="34" charset="0"/>
                                  </a:rPr>
                                  <m:t>𝜕</m:t>
                                </m:r>
                              </m:e>
                              <m:sup>
                                <m:r>
                                  <a:rPr lang="en-US" sz="3500" b="0" i="1" smtClean="0">
                                    <a:latin typeface="Cambria Math" panose="02040503050406030204" pitchFamily="18" charset="0"/>
                                    <a:ea typeface="Cambria Math" panose="02040503050406030204" pitchFamily="18" charset="0"/>
                                    <a:cs typeface="Calibri" panose="020F0502020204030204" pitchFamily="34" charset="0"/>
                                  </a:rPr>
                                  <m:t>2</m:t>
                                </m:r>
                              </m:sup>
                            </m:sSup>
                            <m:sSub>
                              <m:sSubPr>
                                <m:ctrlPr>
                                  <a:rPr lang="en-US" sz="3500" b="0" i="1" smtClean="0">
                                    <a:latin typeface="Cambria Math"/>
                                    <a:ea typeface="Cambria Math" panose="02040503050406030204" pitchFamily="18" charset="0"/>
                                    <a:cs typeface="Calibri" panose="020F0502020204030204" pitchFamily="34" charset="0"/>
                                  </a:rPr>
                                </m:ctrlPr>
                              </m:sSubPr>
                              <m:e>
                                <m:r>
                                  <a:rPr lang="en-US" sz="3500" b="0" i="1" smtClean="0">
                                    <a:latin typeface="Cambria Math" panose="02040503050406030204" pitchFamily="18" charset="0"/>
                                    <a:ea typeface="Cambria Math" panose="02040503050406030204" pitchFamily="18" charset="0"/>
                                    <a:cs typeface="Calibri" panose="020F0502020204030204" pitchFamily="34" charset="0"/>
                                  </a:rPr>
                                  <m:t>𝐶</m:t>
                                </m:r>
                              </m:e>
                              <m:sub>
                                <m:r>
                                  <a:rPr lang="en-US" sz="3500" b="0" i="1" smtClean="0">
                                    <a:latin typeface="Cambria Math" panose="02040503050406030204" pitchFamily="18" charset="0"/>
                                    <a:ea typeface="Cambria Math" panose="02040503050406030204" pitchFamily="18" charset="0"/>
                                    <a:cs typeface="Calibri" panose="020F0502020204030204" pitchFamily="34" charset="0"/>
                                  </a:rPr>
                                  <m:t>𝑓</m:t>
                                </m:r>
                              </m:sub>
                            </m:sSub>
                            <m:d>
                              <m:dPr>
                                <m:ctrlPr>
                                  <a:rPr lang="en-US" sz="3500" b="0" i="1" smtClean="0">
                                    <a:latin typeface="Cambria Math"/>
                                    <a:ea typeface="Cambria Math" panose="02040503050406030204" pitchFamily="18" charset="0"/>
                                    <a:cs typeface="Calibri" panose="020F0502020204030204" pitchFamily="34" charset="0"/>
                                  </a:rPr>
                                </m:ctrlPr>
                              </m:dPr>
                              <m:e>
                                <m:r>
                                  <a:rPr lang="en-US" sz="3500" b="0" i="1" smtClean="0">
                                    <a:latin typeface="Cambria Math" panose="02040503050406030204" pitchFamily="18" charset="0"/>
                                    <a:ea typeface="Cambria Math" panose="02040503050406030204" pitchFamily="18" charset="0"/>
                                    <a:cs typeface="Calibri" panose="020F0502020204030204" pitchFamily="34" charset="0"/>
                                  </a:rPr>
                                  <m:t>𝑥</m:t>
                                </m:r>
                                <m:r>
                                  <a:rPr lang="en-US" sz="3500" b="0" i="1" smtClean="0">
                                    <a:latin typeface="Cambria Math" panose="02040503050406030204" pitchFamily="18" charset="0"/>
                                    <a:ea typeface="Cambria Math" panose="02040503050406030204" pitchFamily="18" charset="0"/>
                                    <a:cs typeface="Calibri" panose="020F0502020204030204" pitchFamily="34" charset="0"/>
                                  </a:rPr>
                                  <m:t>,</m:t>
                                </m:r>
                                <m:r>
                                  <a:rPr lang="en-US" sz="3500" b="0" i="1" smtClean="0">
                                    <a:latin typeface="Cambria Math" panose="02040503050406030204" pitchFamily="18" charset="0"/>
                                    <a:ea typeface="Cambria Math" panose="02040503050406030204" pitchFamily="18" charset="0"/>
                                    <a:cs typeface="Calibri" panose="020F0502020204030204" pitchFamily="34" charset="0"/>
                                  </a:rPr>
                                  <m:t>𝑧</m:t>
                                </m:r>
                                <m:r>
                                  <a:rPr lang="en-US" sz="3500" b="0" i="1" smtClean="0">
                                    <a:latin typeface="Cambria Math" panose="02040503050406030204" pitchFamily="18" charset="0"/>
                                    <a:ea typeface="Cambria Math" panose="02040503050406030204" pitchFamily="18" charset="0"/>
                                    <a:cs typeface="Calibri" panose="020F0502020204030204" pitchFamily="34" charset="0"/>
                                  </a:rPr>
                                  <m:t>,</m:t>
                                </m:r>
                                <m:r>
                                  <a:rPr lang="en-US" sz="3500" b="0" i="1" smtClean="0">
                                    <a:latin typeface="Cambria Math" panose="02040503050406030204" pitchFamily="18" charset="0"/>
                                    <a:ea typeface="Cambria Math" panose="02040503050406030204" pitchFamily="18" charset="0"/>
                                    <a:cs typeface="Calibri" panose="020F0502020204030204" pitchFamily="34" charset="0"/>
                                  </a:rPr>
                                  <m:t>𝑡</m:t>
                                </m:r>
                              </m:e>
                            </m:d>
                          </m:num>
                          <m:den>
                            <m:r>
                              <a:rPr lang="en-US" sz="3500" b="0" i="1" smtClean="0">
                                <a:latin typeface="Cambria Math" panose="02040503050406030204" pitchFamily="18" charset="0"/>
                                <a:ea typeface="Cambria Math" panose="02040503050406030204" pitchFamily="18" charset="0"/>
                                <a:cs typeface="Calibri" panose="020F0502020204030204" pitchFamily="34" charset="0"/>
                              </a:rPr>
                              <m:t>𝜕</m:t>
                            </m:r>
                            <m:sSup>
                              <m:sSupPr>
                                <m:ctrlPr>
                                  <a:rPr lang="en-US" sz="3500" b="0" i="1" smtClean="0">
                                    <a:latin typeface="Cambria Math"/>
                                    <a:ea typeface="Cambria Math" panose="02040503050406030204" pitchFamily="18" charset="0"/>
                                    <a:cs typeface="Calibri" panose="020F0502020204030204" pitchFamily="34" charset="0"/>
                                  </a:rPr>
                                </m:ctrlPr>
                              </m:sSupPr>
                              <m:e>
                                <m:r>
                                  <a:rPr lang="en-US" sz="3500" b="0" i="1" smtClean="0">
                                    <a:latin typeface="Cambria Math" panose="02040503050406030204" pitchFamily="18" charset="0"/>
                                    <a:ea typeface="Cambria Math" panose="02040503050406030204" pitchFamily="18" charset="0"/>
                                    <a:cs typeface="Calibri" panose="020F0502020204030204" pitchFamily="34" charset="0"/>
                                  </a:rPr>
                                  <m:t>𝑧</m:t>
                                </m:r>
                              </m:e>
                              <m:sup>
                                <m:r>
                                  <a:rPr lang="en-US" sz="3500" b="0" i="1" smtClean="0">
                                    <a:latin typeface="Cambria Math" panose="02040503050406030204" pitchFamily="18" charset="0"/>
                                    <a:ea typeface="Cambria Math" panose="02040503050406030204" pitchFamily="18" charset="0"/>
                                    <a:cs typeface="Calibri" panose="020F0502020204030204" pitchFamily="34" charset="0"/>
                                  </a:rPr>
                                  <m:t>2</m:t>
                                </m:r>
                              </m:sup>
                            </m:sSup>
                          </m:den>
                        </m:f>
                        <m:r>
                          <a:rPr lang="en-US" sz="3500" b="0" i="1" smtClean="0">
                            <a:latin typeface="Cambria Math" panose="02040503050406030204" pitchFamily="18" charset="0"/>
                            <a:ea typeface="Cambria Math" panose="02040503050406030204" pitchFamily="18" charset="0"/>
                            <a:cs typeface="Calibri" panose="020F0502020204030204" pitchFamily="34" charset="0"/>
                          </a:rPr>
                          <m:t>=</m:t>
                        </m:r>
                        <m:f>
                          <m:fPr>
                            <m:ctrlPr>
                              <a:rPr lang="en-US" sz="3500" b="0" i="1" smtClean="0">
                                <a:latin typeface="Cambria Math"/>
                                <a:ea typeface="Cambria Math" panose="02040503050406030204" pitchFamily="18" charset="0"/>
                                <a:cs typeface="Calibri" panose="020F0502020204030204" pitchFamily="34" charset="0"/>
                              </a:rPr>
                            </m:ctrlPr>
                          </m:fPr>
                          <m:num>
                            <m:r>
                              <a:rPr lang="en-US" sz="3500" b="0" i="1" smtClean="0">
                                <a:latin typeface="Cambria Math" panose="02040503050406030204" pitchFamily="18" charset="0"/>
                                <a:ea typeface="Cambria Math" panose="02040503050406030204" pitchFamily="18" charset="0"/>
                                <a:cs typeface="Calibri" panose="020F0502020204030204" pitchFamily="34" charset="0"/>
                              </a:rPr>
                              <m:t>𝑘</m:t>
                            </m:r>
                            <m:sSub>
                              <m:sSubPr>
                                <m:ctrlPr>
                                  <a:rPr lang="en-US" sz="3500" b="0" i="1" smtClean="0">
                                    <a:latin typeface="Cambria Math"/>
                                    <a:ea typeface="Cambria Math" panose="02040503050406030204" pitchFamily="18" charset="0"/>
                                    <a:cs typeface="Calibri" panose="020F0502020204030204" pitchFamily="34" charset="0"/>
                                  </a:rPr>
                                </m:ctrlPr>
                              </m:sSubPr>
                              <m:e>
                                <m:r>
                                  <a:rPr lang="en-US" sz="3500" b="0" i="1" smtClean="0">
                                    <a:latin typeface="Cambria Math" panose="02040503050406030204" pitchFamily="18" charset="0"/>
                                    <a:ea typeface="Cambria Math" panose="02040503050406030204" pitchFamily="18" charset="0"/>
                                    <a:cs typeface="Calibri" panose="020F0502020204030204" pitchFamily="34" charset="0"/>
                                  </a:rPr>
                                  <m:t>𝑋</m:t>
                                </m:r>
                              </m:e>
                              <m:sub>
                                <m:r>
                                  <a:rPr lang="en-US" sz="3500" b="0" i="1" smtClean="0">
                                    <a:latin typeface="Cambria Math" panose="02040503050406030204" pitchFamily="18" charset="0"/>
                                    <a:ea typeface="Cambria Math" panose="02040503050406030204" pitchFamily="18" charset="0"/>
                                    <a:cs typeface="Calibri" panose="020F0502020204030204" pitchFamily="34" charset="0"/>
                                  </a:rPr>
                                  <m:t>𝑓</m:t>
                                </m:r>
                              </m:sub>
                            </m:sSub>
                            <m:sSub>
                              <m:sSubPr>
                                <m:ctrlPr>
                                  <a:rPr lang="en-US" sz="3500" b="0" i="1" smtClean="0">
                                    <a:latin typeface="Cambria Math"/>
                                    <a:ea typeface="Cambria Math" panose="02040503050406030204" pitchFamily="18" charset="0"/>
                                    <a:cs typeface="Calibri" panose="020F0502020204030204" pitchFamily="34" charset="0"/>
                                  </a:rPr>
                                </m:ctrlPr>
                              </m:sSubPr>
                              <m:e>
                                <m:r>
                                  <a:rPr lang="en-US" sz="3500" b="0" i="1" smtClean="0">
                                    <a:latin typeface="Cambria Math" panose="02040503050406030204" pitchFamily="18" charset="0"/>
                                    <a:ea typeface="Cambria Math" panose="02040503050406030204" pitchFamily="18" charset="0"/>
                                    <a:cs typeface="Calibri" panose="020F0502020204030204" pitchFamily="34" charset="0"/>
                                  </a:rPr>
                                  <m:t>𝐶</m:t>
                                </m:r>
                              </m:e>
                              <m:sub>
                                <m:r>
                                  <a:rPr lang="en-US" sz="3500" b="0" i="1" smtClean="0">
                                    <a:latin typeface="Cambria Math" panose="02040503050406030204" pitchFamily="18" charset="0"/>
                                    <a:ea typeface="Cambria Math" panose="02040503050406030204" pitchFamily="18" charset="0"/>
                                    <a:cs typeface="Calibri" panose="020F0502020204030204" pitchFamily="34" charset="0"/>
                                  </a:rPr>
                                  <m:t>𝑓</m:t>
                                </m:r>
                              </m:sub>
                            </m:sSub>
                            <m:d>
                              <m:dPr>
                                <m:ctrlPr>
                                  <a:rPr lang="en-US" sz="3500" b="0" i="1" smtClean="0">
                                    <a:latin typeface="Cambria Math"/>
                                    <a:ea typeface="Cambria Math" panose="02040503050406030204" pitchFamily="18" charset="0"/>
                                    <a:cs typeface="Calibri" panose="020F0502020204030204" pitchFamily="34" charset="0"/>
                                  </a:rPr>
                                </m:ctrlPr>
                              </m:dPr>
                              <m:e>
                                <m:r>
                                  <a:rPr lang="en-US" sz="3500" b="0" i="1" smtClean="0">
                                    <a:latin typeface="Cambria Math" panose="02040503050406030204" pitchFamily="18" charset="0"/>
                                    <a:ea typeface="Cambria Math" panose="02040503050406030204" pitchFamily="18" charset="0"/>
                                    <a:cs typeface="Calibri" panose="020F0502020204030204" pitchFamily="34" charset="0"/>
                                  </a:rPr>
                                  <m:t>𝑥</m:t>
                                </m:r>
                                <m:r>
                                  <a:rPr lang="en-US" sz="3500" b="0" i="1" smtClean="0">
                                    <a:latin typeface="Cambria Math" panose="02040503050406030204" pitchFamily="18" charset="0"/>
                                    <a:ea typeface="Cambria Math" panose="02040503050406030204" pitchFamily="18" charset="0"/>
                                    <a:cs typeface="Calibri" panose="020F0502020204030204" pitchFamily="34" charset="0"/>
                                  </a:rPr>
                                  <m:t>,</m:t>
                                </m:r>
                                <m:r>
                                  <a:rPr lang="en-US" sz="3500" b="0" i="1" smtClean="0">
                                    <a:latin typeface="Cambria Math" panose="02040503050406030204" pitchFamily="18" charset="0"/>
                                    <a:ea typeface="Cambria Math" panose="02040503050406030204" pitchFamily="18" charset="0"/>
                                    <a:cs typeface="Calibri" panose="020F0502020204030204" pitchFamily="34" charset="0"/>
                                  </a:rPr>
                                  <m:t>𝑧</m:t>
                                </m:r>
                                <m:r>
                                  <a:rPr lang="en-US" sz="3500" b="0" i="1" smtClean="0">
                                    <a:latin typeface="Cambria Math" panose="02040503050406030204" pitchFamily="18" charset="0"/>
                                    <a:ea typeface="Cambria Math" panose="02040503050406030204" pitchFamily="18" charset="0"/>
                                    <a:cs typeface="Calibri" panose="020F0502020204030204" pitchFamily="34" charset="0"/>
                                  </a:rPr>
                                  <m:t>,</m:t>
                                </m:r>
                                <m:r>
                                  <a:rPr lang="en-US" sz="3500" b="0" i="1" smtClean="0">
                                    <a:latin typeface="Cambria Math" panose="02040503050406030204" pitchFamily="18" charset="0"/>
                                    <a:ea typeface="Cambria Math" panose="02040503050406030204" pitchFamily="18" charset="0"/>
                                    <a:cs typeface="Calibri" panose="020F0502020204030204" pitchFamily="34" charset="0"/>
                                  </a:rPr>
                                  <m:t>𝑡</m:t>
                                </m:r>
                              </m:e>
                            </m:d>
                          </m:num>
                          <m:den>
                            <m:r>
                              <a:rPr lang="en-US" sz="3500" b="0" i="1" smtClean="0">
                                <a:latin typeface="Cambria Math" panose="02040503050406030204" pitchFamily="18" charset="0"/>
                                <a:ea typeface="Cambria Math" panose="02040503050406030204" pitchFamily="18" charset="0"/>
                                <a:cs typeface="Calibri" panose="020F0502020204030204" pitchFamily="34" charset="0"/>
                              </a:rPr>
                              <m:t>𝑌</m:t>
                            </m:r>
                            <m:d>
                              <m:dPr>
                                <m:begChr m:val="["/>
                                <m:endChr m:val="]"/>
                                <m:ctrlPr>
                                  <a:rPr lang="en-US" sz="3500" b="0" i="1" smtClean="0">
                                    <a:latin typeface="Cambria Math"/>
                                    <a:ea typeface="Cambria Math" panose="02040503050406030204" pitchFamily="18" charset="0"/>
                                    <a:cs typeface="Calibri" panose="020F0502020204030204" pitchFamily="34" charset="0"/>
                                  </a:rPr>
                                </m:ctrlPr>
                              </m:dPr>
                              <m:e>
                                <m:sSub>
                                  <m:sSubPr>
                                    <m:ctrlPr>
                                      <a:rPr lang="en-US" sz="3500" b="0" i="1" smtClean="0">
                                        <a:latin typeface="Cambria Math"/>
                                        <a:ea typeface="Cambria Math" panose="02040503050406030204" pitchFamily="18" charset="0"/>
                                        <a:cs typeface="Calibri" panose="020F0502020204030204" pitchFamily="34" charset="0"/>
                                      </a:rPr>
                                    </m:ctrlPr>
                                  </m:sSubPr>
                                  <m:e>
                                    <m:r>
                                      <a:rPr lang="en-US" sz="3500" b="0" i="1" smtClean="0">
                                        <a:latin typeface="Cambria Math" panose="02040503050406030204" pitchFamily="18" charset="0"/>
                                        <a:ea typeface="Cambria Math" panose="02040503050406030204" pitchFamily="18" charset="0"/>
                                        <a:cs typeface="Calibri" panose="020F0502020204030204" pitchFamily="34" charset="0"/>
                                      </a:rPr>
                                      <m:t>𝐾</m:t>
                                    </m:r>
                                  </m:e>
                                  <m:sub>
                                    <m:r>
                                      <a:rPr lang="en-US" sz="3500" b="0" i="1" smtClean="0">
                                        <a:latin typeface="Cambria Math" panose="02040503050406030204" pitchFamily="18" charset="0"/>
                                        <a:ea typeface="Cambria Math" panose="02040503050406030204" pitchFamily="18" charset="0"/>
                                        <a:cs typeface="Calibri" panose="020F0502020204030204" pitchFamily="34" charset="0"/>
                                      </a:rPr>
                                      <m:t>𝑠</m:t>
                                    </m:r>
                                  </m:sub>
                                </m:sSub>
                                <m:r>
                                  <a:rPr lang="en-US" sz="3500" b="0" i="1" smtClean="0">
                                    <a:latin typeface="Cambria Math" panose="02040503050406030204" pitchFamily="18" charset="0"/>
                                    <a:ea typeface="Cambria Math" panose="02040503050406030204" pitchFamily="18" charset="0"/>
                                    <a:cs typeface="Calibri" panose="020F0502020204030204" pitchFamily="34" charset="0"/>
                                  </a:rPr>
                                  <m:t>+</m:t>
                                </m:r>
                                <m:sSub>
                                  <m:sSubPr>
                                    <m:ctrlPr>
                                      <a:rPr lang="en-US" sz="3500" b="0" i="1" smtClean="0">
                                        <a:latin typeface="Cambria Math"/>
                                        <a:ea typeface="Cambria Math" panose="02040503050406030204" pitchFamily="18" charset="0"/>
                                        <a:cs typeface="Calibri" panose="020F0502020204030204" pitchFamily="34" charset="0"/>
                                      </a:rPr>
                                    </m:ctrlPr>
                                  </m:sSubPr>
                                  <m:e>
                                    <m:r>
                                      <a:rPr lang="en-US" sz="3500" b="0" i="1" smtClean="0">
                                        <a:latin typeface="Cambria Math" panose="02040503050406030204" pitchFamily="18" charset="0"/>
                                        <a:ea typeface="Cambria Math" panose="02040503050406030204" pitchFamily="18" charset="0"/>
                                        <a:cs typeface="Calibri" panose="020F0502020204030204" pitchFamily="34" charset="0"/>
                                      </a:rPr>
                                      <m:t>𝐶</m:t>
                                    </m:r>
                                  </m:e>
                                  <m:sub>
                                    <m:r>
                                      <a:rPr lang="en-US" sz="3500" b="0" i="1" smtClean="0">
                                        <a:latin typeface="Cambria Math" panose="02040503050406030204" pitchFamily="18" charset="0"/>
                                        <a:ea typeface="Cambria Math" panose="02040503050406030204" pitchFamily="18" charset="0"/>
                                        <a:cs typeface="Calibri" panose="020F0502020204030204" pitchFamily="34" charset="0"/>
                                      </a:rPr>
                                      <m:t>𝑓</m:t>
                                    </m:r>
                                  </m:sub>
                                </m:sSub>
                                <m:d>
                                  <m:dPr>
                                    <m:ctrlPr>
                                      <a:rPr lang="en-US" sz="3500" b="0" i="1" smtClean="0">
                                        <a:latin typeface="Cambria Math"/>
                                        <a:ea typeface="Cambria Math" panose="02040503050406030204" pitchFamily="18" charset="0"/>
                                        <a:cs typeface="Calibri" panose="020F0502020204030204" pitchFamily="34" charset="0"/>
                                      </a:rPr>
                                    </m:ctrlPr>
                                  </m:dPr>
                                  <m:e>
                                    <m:r>
                                      <a:rPr lang="en-US" sz="3500" b="0" i="1" smtClean="0">
                                        <a:latin typeface="Cambria Math" panose="02040503050406030204" pitchFamily="18" charset="0"/>
                                        <a:ea typeface="Cambria Math" panose="02040503050406030204" pitchFamily="18" charset="0"/>
                                        <a:cs typeface="Calibri" panose="020F0502020204030204" pitchFamily="34" charset="0"/>
                                      </a:rPr>
                                      <m:t>𝑥</m:t>
                                    </m:r>
                                    <m:r>
                                      <a:rPr lang="en-US" sz="3500" b="0" i="1" smtClean="0">
                                        <a:latin typeface="Cambria Math" panose="02040503050406030204" pitchFamily="18" charset="0"/>
                                        <a:ea typeface="Cambria Math" panose="02040503050406030204" pitchFamily="18" charset="0"/>
                                        <a:cs typeface="Calibri" panose="020F0502020204030204" pitchFamily="34" charset="0"/>
                                      </a:rPr>
                                      <m:t>,</m:t>
                                    </m:r>
                                    <m:r>
                                      <a:rPr lang="en-US" sz="3500" b="0" i="1" smtClean="0">
                                        <a:latin typeface="Cambria Math" panose="02040503050406030204" pitchFamily="18" charset="0"/>
                                        <a:ea typeface="Cambria Math" panose="02040503050406030204" pitchFamily="18" charset="0"/>
                                        <a:cs typeface="Calibri" panose="020F0502020204030204" pitchFamily="34" charset="0"/>
                                      </a:rPr>
                                      <m:t>𝑧</m:t>
                                    </m:r>
                                    <m:r>
                                      <a:rPr lang="en-US" sz="3500" b="0" i="1" smtClean="0">
                                        <a:latin typeface="Cambria Math" panose="02040503050406030204" pitchFamily="18" charset="0"/>
                                        <a:ea typeface="Cambria Math" panose="02040503050406030204" pitchFamily="18" charset="0"/>
                                        <a:cs typeface="Calibri" panose="020F0502020204030204" pitchFamily="34" charset="0"/>
                                      </a:rPr>
                                      <m:t>,</m:t>
                                    </m:r>
                                    <m:r>
                                      <a:rPr lang="en-US" sz="3500" b="0" i="1" smtClean="0">
                                        <a:latin typeface="Cambria Math" panose="02040503050406030204" pitchFamily="18" charset="0"/>
                                        <a:ea typeface="Cambria Math" panose="02040503050406030204" pitchFamily="18" charset="0"/>
                                        <a:cs typeface="Calibri" panose="020F0502020204030204" pitchFamily="34" charset="0"/>
                                      </a:rPr>
                                      <m:t>𝑡</m:t>
                                    </m:r>
                                  </m:e>
                                </m:d>
                              </m:e>
                            </m:d>
                          </m:den>
                        </m:f>
                      </m:oMath>
                    </m:oMathPara>
                  </a14:m>
                  <a:endParaRPr lang="en-US" sz="3500" dirty="0">
                    <a:latin typeface="Calibri" panose="020F0502020204030204" pitchFamily="34" charset="0"/>
                    <a:cs typeface="Calibri" panose="020F0502020204030204" pitchFamily="34" charset="0"/>
                  </a:endParaRPr>
                </a:p>
                <a:p>
                  <a:pPr algn="ctr"/>
                  <a:r>
                    <a:rPr lang="en-US" sz="3500" b="1" dirty="0">
                      <a:latin typeface="Calibri" panose="020F0502020204030204" pitchFamily="34" charset="0"/>
                      <a:cs typeface="Calibri" panose="020F0502020204030204" pitchFamily="34" charset="0"/>
                    </a:rPr>
                    <a:t>Growth of Biofilm:</a:t>
                  </a:r>
                  <a:endParaRPr lang="en-US" sz="3500" dirty="0">
                    <a:latin typeface="Calibri" panose="020F0502020204030204" pitchFamily="34" charset="0"/>
                    <a:cs typeface="Calibri" panose="020F0502020204030204" pitchFamily="34" charset="0"/>
                  </a:endParaRPr>
                </a:p>
                <a:p>
                  <a:pPr algn="ctr"/>
                  <a14:m>
                    <m:oMathPara xmlns:m="http://schemas.openxmlformats.org/officeDocument/2006/math">
                      <m:oMathParaPr>
                        <m:jc m:val="center"/>
                      </m:oMathParaPr>
                      <m:oMath xmlns:m="http://schemas.openxmlformats.org/officeDocument/2006/math">
                        <m:f>
                          <m:fPr>
                            <m:ctrlPr>
                              <a:rPr lang="en-US" sz="3500" b="0" i="1" smtClean="0">
                                <a:latin typeface="Cambria Math"/>
                                <a:ea typeface="Cambria Math" panose="02040503050406030204" pitchFamily="18" charset="0"/>
                                <a:cs typeface="Calibri" panose="020F0502020204030204" pitchFamily="34" charset="0"/>
                              </a:rPr>
                            </m:ctrlPr>
                          </m:fPr>
                          <m:num>
                            <m:r>
                              <a:rPr lang="en-US" sz="3500" i="1" smtClean="0">
                                <a:latin typeface="Cambria Math" panose="02040503050406030204" pitchFamily="18" charset="0"/>
                                <a:ea typeface="Cambria Math" panose="02040503050406030204" pitchFamily="18" charset="0"/>
                                <a:cs typeface="Calibri" panose="020F0502020204030204" pitchFamily="34" charset="0"/>
                              </a:rPr>
                              <m:t>𝜕</m:t>
                            </m:r>
                            <m:sSub>
                              <m:sSubPr>
                                <m:ctrlPr>
                                  <a:rPr lang="en-US" sz="3500" b="0" i="1" smtClean="0">
                                    <a:latin typeface="Cambria Math"/>
                                    <a:ea typeface="Cambria Math" panose="02040503050406030204" pitchFamily="18" charset="0"/>
                                    <a:cs typeface="Calibri" panose="020F0502020204030204" pitchFamily="34" charset="0"/>
                                  </a:rPr>
                                </m:ctrlPr>
                              </m:sSubPr>
                              <m:e>
                                <m:r>
                                  <a:rPr lang="en-US" sz="3500" b="0" i="1" smtClean="0">
                                    <a:latin typeface="Cambria Math" panose="02040503050406030204" pitchFamily="18" charset="0"/>
                                    <a:ea typeface="Cambria Math" panose="02040503050406030204" pitchFamily="18" charset="0"/>
                                    <a:cs typeface="Calibri" panose="020F0502020204030204" pitchFamily="34" charset="0"/>
                                  </a:rPr>
                                  <m:t>𝐿</m:t>
                                </m:r>
                              </m:e>
                              <m:sub>
                                <m:r>
                                  <a:rPr lang="en-US" sz="3500" b="0" i="1" smtClean="0">
                                    <a:latin typeface="Cambria Math" panose="02040503050406030204" pitchFamily="18" charset="0"/>
                                    <a:ea typeface="Cambria Math" panose="02040503050406030204" pitchFamily="18" charset="0"/>
                                    <a:cs typeface="Calibri" panose="020F0502020204030204" pitchFamily="34" charset="0"/>
                                  </a:rPr>
                                  <m:t>𝑓</m:t>
                                </m:r>
                              </m:sub>
                            </m:sSub>
                            <m:d>
                              <m:dPr>
                                <m:ctrlPr>
                                  <a:rPr lang="en-US" sz="3500" b="0" i="1" smtClean="0">
                                    <a:latin typeface="Cambria Math"/>
                                    <a:ea typeface="Cambria Math" panose="02040503050406030204" pitchFamily="18" charset="0"/>
                                    <a:cs typeface="Calibri" panose="020F0502020204030204" pitchFamily="34" charset="0"/>
                                  </a:rPr>
                                </m:ctrlPr>
                              </m:dPr>
                              <m:e>
                                <m:r>
                                  <a:rPr lang="en-US" sz="3500" b="0" i="1" smtClean="0">
                                    <a:latin typeface="Cambria Math" panose="02040503050406030204" pitchFamily="18" charset="0"/>
                                    <a:ea typeface="Cambria Math" panose="02040503050406030204" pitchFamily="18" charset="0"/>
                                    <a:cs typeface="Calibri" panose="020F0502020204030204" pitchFamily="34" charset="0"/>
                                  </a:rPr>
                                  <m:t>𝑥</m:t>
                                </m:r>
                                <m:r>
                                  <a:rPr lang="en-US" sz="3500" b="0" i="1" smtClean="0">
                                    <a:latin typeface="Cambria Math" panose="02040503050406030204" pitchFamily="18" charset="0"/>
                                    <a:ea typeface="Cambria Math" panose="02040503050406030204" pitchFamily="18" charset="0"/>
                                    <a:cs typeface="Calibri" panose="020F0502020204030204" pitchFamily="34" charset="0"/>
                                  </a:rPr>
                                  <m:t>,</m:t>
                                </m:r>
                                <m:r>
                                  <a:rPr lang="en-US" sz="3500" b="0" i="1" smtClean="0">
                                    <a:latin typeface="Cambria Math" panose="02040503050406030204" pitchFamily="18" charset="0"/>
                                    <a:ea typeface="Cambria Math" panose="02040503050406030204" pitchFamily="18" charset="0"/>
                                    <a:cs typeface="Calibri" panose="020F0502020204030204" pitchFamily="34" charset="0"/>
                                  </a:rPr>
                                  <m:t>𝑡</m:t>
                                </m:r>
                              </m:e>
                            </m:d>
                          </m:num>
                          <m:den>
                            <m:r>
                              <a:rPr lang="en-US" sz="3500" b="0" i="1" smtClean="0">
                                <a:latin typeface="Cambria Math" panose="02040503050406030204" pitchFamily="18" charset="0"/>
                                <a:ea typeface="Cambria Math" panose="02040503050406030204" pitchFamily="18" charset="0"/>
                                <a:cs typeface="Calibri" panose="020F0502020204030204" pitchFamily="34" charset="0"/>
                              </a:rPr>
                              <m:t>𝜕</m:t>
                            </m:r>
                            <m:r>
                              <a:rPr lang="en-US" sz="3500" b="0" i="1" smtClean="0">
                                <a:latin typeface="Cambria Math" panose="02040503050406030204" pitchFamily="18" charset="0"/>
                                <a:ea typeface="Cambria Math" panose="02040503050406030204" pitchFamily="18" charset="0"/>
                                <a:cs typeface="Calibri" panose="020F0502020204030204" pitchFamily="34" charset="0"/>
                              </a:rPr>
                              <m:t>𝑡</m:t>
                            </m:r>
                          </m:den>
                        </m:f>
                        <m:r>
                          <a:rPr lang="en-US" sz="3500" b="0" i="1" smtClean="0">
                            <a:latin typeface="Cambria Math" panose="02040503050406030204" pitchFamily="18" charset="0"/>
                            <a:ea typeface="Cambria Math" panose="02040503050406030204" pitchFamily="18" charset="0"/>
                            <a:cs typeface="Calibri" panose="020F0502020204030204" pitchFamily="34" charset="0"/>
                          </a:rPr>
                          <m:t>=</m:t>
                        </m:r>
                        <m:f>
                          <m:fPr>
                            <m:ctrlPr>
                              <a:rPr lang="en-US" sz="3500" b="0" i="1" smtClean="0">
                                <a:latin typeface="Cambria Math"/>
                                <a:ea typeface="Cambria Math" panose="02040503050406030204" pitchFamily="18" charset="0"/>
                                <a:cs typeface="Calibri" panose="020F0502020204030204" pitchFamily="34" charset="0"/>
                              </a:rPr>
                            </m:ctrlPr>
                          </m:fPr>
                          <m:num>
                            <m:r>
                              <a:rPr lang="en-US" sz="3500" b="0" i="1" smtClean="0">
                                <a:latin typeface="Cambria Math" panose="02040503050406030204" pitchFamily="18" charset="0"/>
                                <a:ea typeface="Cambria Math" panose="02040503050406030204" pitchFamily="18" charset="0"/>
                                <a:cs typeface="Calibri" panose="020F0502020204030204" pitchFamily="34" charset="0"/>
                              </a:rPr>
                              <m:t>𝑘</m:t>
                            </m:r>
                            <m:sSub>
                              <m:sSubPr>
                                <m:ctrlPr>
                                  <a:rPr lang="en-US" sz="3500" b="0" i="1" smtClean="0">
                                    <a:latin typeface="Cambria Math"/>
                                    <a:ea typeface="Cambria Math" panose="02040503050406030204" pitchFamily="18" charset="0"/>
                                    <a:cs typeface="Calibri" panose="020F0502020204030204" pitchFamily="34" charset="0"/>
                                  </a:rPr>
                                </m:ctrlPr>
                              </m:sSubPr>
                              <m:e>
                                <m:r>
                                  <a:rPr lang="en-US" sz="3500" b="0" i="1" smtClean="0">
                                    <a:latin typeface="Cambria Math" panose="02040503050406030204" pitchFamily="18" charset="0"/>
                                    <a:ea typeface="Cambria Math" panose="02040503050406030204" pitchFamily="18" charset="0"/>
                                    <a:cs typeface="Calibri" panose="020F0502020204030204" pitchFamily="34" charset="0"/>
                                  </a:rPr>
                                  <m:t>𝐶</m:t>
                                </m:r>
                              </m:e>
                              <m:sub>
                                <m:r>
                                  <a:rPr lang="en-US" sz="3500" b="0" i="1" smtClean="0">
                                    <a:latin typeface="Cambria Math" panose="02040503050406030204" pitchFamily="18" charset="0"/>
                                    <a:ea typeface="Cambria Math" panose="02040503050406030204" pitchFamily="18" charset="0"/>
                                    <a:cs typeface="Calibri" panose="020F0502020204030204" pitchFamily="34" charset="0"/>
                                  </a:rPr>
                                  <m:t>𝑓𝑎𝑣𝑔</m:t>
                                </m:r>
                              </m:sub>
                            </m:sSub>
                            <m:d>
                              <m:dPr>
                                <m:ctrlPr>
                                  <a:rPr lang="en-US" sz="3500" b="0" i="1" smtClean="0">
                                    <a:latin typeface="Cambria Math"/>
                                    <a:ea typeface="Cambria Math" panose="02040503050406030204" pitchFamily="18" charset="0"/>
                                    <a:cs typeface="Calibri" panose="020F0502020204030204" pitchFamily="34" charset="0"/>
                                  </a:rPr>
                                </m:ctrlPr>
                              </m:dPr>
                              <m:e>
                                <m:r>
                                  <a:rPr lang="en-US" sz="3500" b="0" i="1" smtClean="0">
                                    <a:latin typeface="Cambria Math" panose="02040503050406030204" pitchFamily="18" charset="0"/>
                                    <a:ea typeface="Cambria Math" panose="02040503050406030204" pitchFamily="18" charset="0"/>
                                    <a:cs typeface="Calibri" panose="020F0502020204030204" pitchFamily="34" charset="0"/>
                                  </a:rPr>
                                  <m:t>𝑥</m:t>
                                </m:r>
                                <m:r>
                                  <a:rPr lang="en-US" sz="3500" b="0" i="1" smtClean="0">
                                    <a:latin typeface="Cambria Math" panose="02040503050406030204" pitchFamily="18" charset="0"/>
                                    <a:ea typeface="Cambria Math" panose="02040503050406030204" pitchFamily="18" charset="0"/>
                                    <a:cs typeface="Calibri" panose="020F0502020204030204" pitchFamily="34" charset="0"/>
                                  </a:rPr>
                                  <m:t>,</m:t>
                                </m:r>
                                <m:r>
                                  <a:rPr lang="en-US" sz="3500" b="0" i="1" smtClean="0">
                                    <a:latin typeface="Cambria Math" panose="02040503050406030204" pitchFamily="18" charset="0"/>
                                    <a:ea typeface="Cambria Math" panose="02040503050406030204" pitchFamily="18" charset="0"/>
                                    <a:cs typeface="Calibri" panose="020F0502020204030204" pitchFamily="34" charset="0"/>
                                  </a:rPr>
                                  <m:t>𝑡</m:t>
                                </m:r>
                              </m:e>
                            </m:d>
                            <m:sSub>
                              <m:sSubPr>
                                <m:ctrlPr>
                                  <a:rPr lang="en-US" sz="3500" b="0" i="1" smtClean="0">
                                    <a:latin typeface="Cambria Math"/>
                                    <a:ea typeface="Cambria Math" panose="02040503050406030204" pitchFamily="18" charset="0"/>
                                    <a:cs typeface="Calibri" panose="020F0502020204030204" pitchFamily="34" charset="0"/>
                                  </a:rPr>
                                </m:ctrlPr>
                              </m:sSubPr>
                              <m:e>
                                <m:r>
                                  <a:rPr lang="en-US" sz="3500" b="0" i="1" smtClean="0">
                                    <a:latin typeface="Cambria Math" panose="02040503050406030204" pitchFamily="18" charset="0"/>
                                    <a:ea typeface="Cambria Math" panose="02040503050406030204" pitchFamily="18" charset="0"/>
                                    <a:cs typeface="Calibri" panose="020F0502020204030204" pitchFamily="34" charset="0"/>
                                  </a:rPr>
                                  <m:t>𝐿</m:t>
                                </m:r>
                              </m:e>
                              <m:sub>
                                <m:r>
                                  <a:rPr lang="en-US" sz="3500" b="0" i="1" smtClean="0">
                                    <a:latin typeface="Cambria Math" panose="02040503050406030204" pitchFamily="18" charset="0"/>
                                    <a:ea typeface="Cambria Math" panose="02040503050406030204" pitchFamily="18" charset="0"/>
                                    <a:cs typeface="Calibri" panose="020F0502020204030204" pitchFamily="34" charset="0"/>
                                  </a:rPr>
                                  <m:t>𝑓</m:t>
                                </m:r>
                              </m:sub>
                            </m:sSub>
                            <m:d>
                              <m:dPr>
                                <m:ctrlPr>
                                  <a:rPr lang="en-US" sz="3500" b="0" i="1" smtClean="0">
                                    <a:latin typeface="Cambria Math"/>
                                    <a:ea typeface="Cambria Math" panose="02040503050406030204" pitchFamily="18" charset="0"/>
                                    <a:cs typeface="Calibri" panose="020F0502020204030204" pitchFamily="34" charset="0"/>
                                  </a:rPr>
                                </m:ctrlPr>
                              </m:dPr>
                              <m:e>
                                <m:r>
                                  <a:rPr lang="en-US" sz="3500" b="0" i="1" smtClean="0">
                                    <a:latin typeface="Cambria Math" panose="02040503050406030204" pitchFamily="18" charset="0"/>
                                    <a:ea typeface="Cambria Math" panose="02040503050406030204" pitchFamily="18" charset="0"/>
                                    <a:cs typeface="Calibri" panose="020F0502020204030204" pitchFamily="34" charset="0"/>
                                  </a:rPr>
                                  <m:t>𝑥</m:t>
                                </m:r>
                                <m:r>
                                  <a:rPr lang="en-US" sz="3500" b="0" i="1" smtClean="0">
                                    <a:latin typeface="Cambria Math" panose="02040503050406030204" pitchFamily="18" charset="0"/>
                                    <a:ea typeface="Cambria Math" panose="02040503050406030204" pitchFamily="18" charset="0"/>
                                    <a:cs typeface="Calibri" panose="020F0502020204030204" pitchFamily="34" charset="0"/>
                                  </a:rPr>
                                  <m:t>,</m:t>
                                </m:r>
                                <m:r>
                                  <a:rPr lang="en-US" sz="3500" b="0" i="1" smtClean="0">
                                    <a:latin typeface="Cambria Math" panose="02040503050406030204" pitchFamily="18" charset="0"/>
                                    <a:ea typeface="Cambria Math" panose="02040503050406030204" pitchFamily="18" charset="0"/>
                                    <a:cs typeface="Calibri" panose="020F0502020204030204" pitchFamily="34" charset="0"/>
                                  </a:rPr>
                                  <m:t>𝑡</m:t>
                                </m:r>
                              </m:e>
                            </m:d>
                          </m:num>
                          <m:den>
                            <m:sSub>
                              <m:sSubPr>
                                <m:ctrlPr>
                                  <a:rPr lang="en-US" sz="3500" b="0" i="1" smtClean="0">
                                    <a:latin typeface="Cambria Math"/>
                                    <a:ea typeface="Cambria Math" panose="02040503050406030204" pitchFamily="18" charset="0"/>
                                    <a:cs typeface="Calibri" panose="020F0502020204030204" pitchFamily="34" charset="0"/>
                                  </a:rPr>
                                </m:ctrlPr>
                              </m:sSubPr>
                              <m:e>
                                <m:r>
                                  <a:rPr lang="en-US" sz="3500" b="0" i="1" smtClean="0">
                                    <a:latin typeface="Cambria Math" panose="02040503050406030204" pitchFamily="18" charset="0"/>
                                    <a:ea typeface="Cambria Math" panose="02040503050406030204" pitchFamily="18" charset="0"/>
                                    <a:cs typeface="Calibri" panose="020F0502020204030204" pitchFamily="34" charset="0"/>
                                  </a:rPr>
                                  <m:t>𝐾</m:t>
                                </m:r>
                              </m:e>
                              <m:sub>
                                <m:r>
                                  <a:rPr lang="en-US" sz="3500" b="0" i="1" smtClean="0">
                                    <a:latin typeface="Cambria Math" panose="02040503050406030204" pitchFamily="18" charset="0"/>
                                    <a:ea typeface="Cambria Math" panose="02040503050406030204" pitchFamily="18" charset="0"/>
                                    <a:cs typeface="Calibri" panose="020F0502020204030204" pitchFamily="34" charset="0"/>
                                  </a:rPr>
                                  <m:t>𝑠</m:t>
                                </m:r>
                              </m:sub>
                            </m:sSub>
                            <m:r>
                              <a:rPr lang="en-US" sz="3500" b="0" i="1" smtClean="0">
                                <a:latin typeface="Cambria Math" panose="02040503050406030204" pitchFamily="18" charset="0"/>
                                <a:ea typeface="Cambria Math" panose="02040503050406030204" pitchFamily="18" charset="0"/>
                                <a:cs typeface="Calibri" panose="020F0502020204030204" pitchFamily="34" charset="0"/>
                              </a:rPr>
                              <m:t>+</m:t>
                            </m:r>
                            <m:sSub>
                              <m:sSubPr>
                                <m:ctrlPr>
                                  <a:rPr lang="en-US" sz="3500" b="0" i="1" smtClean="0">
                                    <a:latin typeface="Cambria Math"/>
                                    <a:ea typeface="Cambria Math" panose="02040503050406030204" pitchFamily="18" charset="0"/>
                                    <a:cs typeface="Calibri" panose="020F0502020204030204" pitchFamily="34" charset="0"/>
                                  </a:rPr>
                                </m:ctrlPr>
                              </m:sSubPr>
                              <m:e>
                                <m:r>
                                  <a:rPr lang="en-US" sz="3500" b="0" i="1" smtClean="0">
                                    <a:latin typeface="Cambria Math" panose="02040503050406030204" pitchFamily="18" charset="0"/>
                                    <a:ea typeface="Cambria Math" panose="02040503050406030204" pitchFamily="18" charset="0"/>
                                    <a:cs typeface="Calibri" panose="020F0502020204030204" pitchFamily="34" charset="0"/>
                                  </a:rPr>
                                  <m:t>𝐶</m:t>
                                </m:r>
                              </m:e>
                              <m:sub>
                                <m:r>
                                  <a:rPr lang="en-US" sz="3500" b="0" i="1" smtClean="0">
                                    <a:latin typeface="Cambria Math" panose="02040503050406030204" pitchFamily="18" charset="0"/>
                                    <a:ea typeface="Cambria Math" panose="02040503050406030204" pitchFamily="18" charset="0"/>
                                    <a:cs typeface="Calibri" panose="020F0502020204030204" pitchFamily="34" charset="0"/>
                                  </a:rPr>
                                  <m:t>𝑓𝑎𝑣𝑔</m:t>
                                </m:r>
                              </m:sub>
                            </m:sSub>
                            <m:d>
                              <m:dPr>
                                <m:ctrlPr>
                                  <a:rPr lang="en-US" sz="3500" b="0" i="1" smtClean="0">
                                    <a:latin typeface="Cambria Math"/>
                                    <a:ea typeface="Cambria Math" panose="02040503050406030204" pitchFamily="18" charset="0"/>
                                    <a:cs typeface="Calibri" panose="020F0502020204030204" pitchFamily="34" charset="0"/>
                                  </a:rPr>
                                </m:ctrlPr>
                              </m:dPr>
                              <m:e>
                                <m:r>
                                  <a:rPr lang="en-US" sz="3500" b="0" i="1" smtClean="0">
                                    <a:latin typeface="Cambria Math" panose="02040503050406030204" pitchFamily="18" charset="0"/>
                                    <a:ea typeface="Cambria Math" panose="02040503050406030204" pitchFamily="18" charset="0"/>
                                    <a:cs typeface="Calibri" panose="020F0502020204030204" pitchFamily="34" charset="0"/>
                                  </a:rPr>
                                  <m:t>𝑥</m:t>
                                </m:r>
                                <m:r>
                                  <a:rPr lang="en-US" sz="3500" b="0" i="1" smtClean="0">
                                    <a:latin typeface="Cambria Math" panose="02040503050406030204" pitchFamily="18" charset="0"/>
                                    <a:ea typeface="Cambria Math" panose="02040503050406030204" pitchFamily="18" charset="0"/>
                                    <a:cs typeface="Calibri" panose="020F0502020204030204" pitchFamily="34" charset="0"/>
                                  </a:rPr>
                                  <m:t>,</m:t>
                                </m:r>
                                <m:r>
                                  <a:rPr lang="en-US" sz="3500" b="0" i="1" smtClean="0">
                                    <a:latin typeface="Cambria Math" panose="02040503050406030204" pitchFamily="18" charset="0"/>
                                    <a:ea typeface="Cambria Math" panose="02040503050406030204" pitchFamily="18" charset="0"/>
                                    <a:cs typeface="Calibri" panose="020F0502020204030204" pitchFamily="34" charset="0"/>
                                  </a:rPr>
                                  <m:t>𝑡</m:t>
                                </m:r>
                              </m:e>
                            </m:d>
                          </m:den>
                        </m:f>
                        <m:r>
                          <a:rPr lang="en-US" sz="3500" b="0" i="1" smtClean="0">
                            <a:latin typeface="Cambria Math" panose="02040503050406030204" pitchFamily="18" charset="0"/>
                            <a:ea typeface="Cambria Math" panose="02040503050406030204" pitchFamily="18" charset="0"/>
                            <a:cs typeface="Calibri" panose="020F0502020204030204" pitchFamily="34" charset="0"/>
                          </a:rPr>
                          <m:t>−</m:t>
                        </m:r>
                        <m:sSub>
                          <m:sSubPr>
                            <m:ctrlPr>
                              <a:rPr lang="en-US" sz="3500" b="0" i="1" smtClean="0">
                                <a:latin typeface="Cambria Math"/>
                                <a:ea typeface="Cambria Math" panose="02040503050406030204" pitchFamily="18" charset="0"/>
                                <a:cs typeface="Calibri" panose="020F0502020204030204" pitchFamily="34" charset="0"/>
                              </a:rPr>
                            </m:ctrlPr>
                          </m:sSubPr>
                          <m:e>
                            <m:r>
                              <a:rPr lang="en-US" sz="3500" b="0" i="1" smtClean="0">
                                <a:latin typeface="Cambria Math" panose="02040503050406030204" pitchFamily="18" charset="0"/>
                                <a:ea typeface="Cambria Math" panose="02040503050406030204" pitchFamily="18" charset="0"/>
                                <a:cs typeface="Calibri" panose="020F0502020204030204" pitchFamily="34" charset="0"/>
                              </a:rPr>
                              <m:t>𝐾</m:t>
                            </m:r>
                          </m:e>
                          <m:sub>
                            <m:r>
                              <a:rPr lang="en-US" sz="3500" b="0" i="1" smtClean="0">
                                <a:latin typeface="Cambria Math" panose="02040503050406030204" pitchFamily="18" charset="0"/>
                                <a:ea typeface="Cambria Math" panose="02040503050406030204" pitchFamily="18" charset="0"/>
                                <a:cs typeface="Calibri" panose="020F0502020204030204" pitchFamily="34" charset="0"/>
                              </a:rPr>
                              <m:t>𝑑</m:t>
                            </m:r>
                          </m:sub>
                        </m:sSub>
                        <m:sSub>
                          <m:sSubPr>
                            <m:ctrlPr>
                              <a:rPr lang="en-US" sz="3500" b="0" i="1" smtClean="0">
                                <a:latin typeface="Cambria Math"/>
                                <a:ea typeface="Cambria Math" panose="02040503050406030204" pitchFamily="18" charset="0"/>
                                <a:cs typeface="Calibri" panose="020F0502020204030204" pitchFamily="34" charset="0"/>
                              </a:rPr>
                            </m:ctrlPr>
                          </m:sSubPr>
                          <m:e>
                            <m:r>
                              <a:rPr lang="en-US" sz="3500" b="0" i="1" smtClean="0">
                                <a:latin typeface="Cambria Math" panose="02040503050406030204" pitchFamily="18" charset="0"/>
                                <a:ea typeface="Cambria Math" panose="02040503050406030204" pitchFamily="18" charset="0"/>
                                <a:cs typeface="Calibri" panose="020F0502020204030204" pitchFamily="34" charset="0"/>
                              </a:rPr>
                              <m:t>𝐿</m:t>
                            </m:r>
                          </m:e>
                          <m:sub>
                            <m:r>
                              <a:rPr lang="en-US" sz="3500" b="0" i="1" smtClean="0">
                                <a:latin typeface="Cambria Math" panose="02040503050406030204" pitchFamily="18" charset="0"/>
                                <a:ea typeface="Cambria Math" panose="02040503050406030204" pitchFamily="18" charset="0"/>
                                <a:cs typeface="Calibri" panose="020F0502020204030204" pitchFamily="34" charset="0"/>
                              </a:rPr>
                              <m:t>𝑓</m:t>
                            </m:r>
                          </m:sub>
                        </m:sSub>
                        <m:r>
                          <a:rPr lang="en-US" sz="3500" b="0" i="1" smtClean="0">
                            <a:latin typeface="Cambria Math" panose="02040503050406030204" pitchFamily="18" charset="0"/>
                            <a:ea typeface="Cambria Math" panose="02040503050406030204" pitchFamily="18" charset="0"/>
                            <a:cs typeface="Calibri" panose="020F0502020204030204" pitchFamily="34" charset="0"/>
                          </a:rPr>
                          <m:t>(</m:t>
                        </m:r>
                        <m:r>
                          <a:rPr lang="en-US" sz="3500" b="0" i="1" smtClean="0">
                            <a:latin typeface="Cambria Math" panose="02040503050406030204" pitchFamily="18" charset="0"/>
                            <a:ea typeface="Cambria Math" panose="02040503050406030204" pitchFamily="18" charset="0"/>
                            <a:cs typeface="Calibri" panose="020F0502020204030204" pitchFamily="34" charset="0"/>
                          </a:rPr>
                          <m:t>𝑥</m:t>
                        </m:r>
                        <m:r>
                          <a:rPr lang="en-US" sz="3500" b="0" i="1" smtClean="0">
                            <a:latin typeface="Cambria Math" panose="02040503050406030204" pitchFamily="18" charset="0"/>
                            <a:ea typeface="Cambria Math" panose="02040503050406030204" pitchFamily="18" charset="0"/>
                            <a:cs typeface="Calibri" panose="020F0502020204030204" pitchFamily="34" charset="0"/>
                          </a:rPr>
                          <m:t>,</m:t>
                        </m:r>
                        <m:r>
                          <a:rPr lang="en-US" sz="3500" b="0" i="1" smtClean="0">
                            <a:latin typeface="Cambria Math" panose="02040503050406030204" pitchFamily="18" charset="0"/>
                            <a:ea typeface="Cambria Math" panose="02040503050406030204" pitchFamily="18" charset="0"/>
                            <a:cs typeface="Calibri" panose="020F0502020204030204" pitchFamily="34" charset="0"/>
                          </a:rPr>
                          <m:t>𝑡</m:t>
                        </m:r>
                        <m:r>
                          <a:rPr lang="en-US" sz="3500" b="0" i="1" smtClean="0">
                            <a:latin typeface="Cambria Math" panose="02040503050406030204" pitchFamily="18" charset="0"/>
                            <a:ea typeface="Cambria Math" panose="02040503050406030204" pitchFamily="18" charset="0"/>
                            <a:cs typeface="Calibri" panose="020F0502020204030204" pitchFamily="34" charset="0"/>
                          </a:rPr>
                          <m:t>)</m:t>
                        </m:r>
                      </m:oMath>
                    </m:oMathPara>
                  </a14:m>
                  <a:endParaRPr lang="en-US" sz="3500" dirty="0">
                    <a:latin typeface="Calibri" panose="020F0502020204030204" pitchFamily="34" charset="0"/>
                    <a:cs typeface="Calibri" panose="020F0502020204030204" pitchFamily="34" charset="0"/>
                  </a:endParaRPr>
                </a:p>
                <a:p>
                  <a:pPr algn="ctr"/>
                  <a:r>
                    <a:rPr lang="en-US" sz="3500" b="1" dirty="0">
                      <a:latin typeface="Calibri" panose="020F0502020204030204" pitchFamily="34" charset="0"/>
                      <a:cs typeface="Calibri" panose="020F0502020204030204" pitchFamily="34" charset="0"/>
                    </a:rPr>
                    <a:t>Adsorption Equilibrium Relationship:</a:t>
                  </a:r>
                  <a:endParaRPr lang="en-US" sz="3500" dirty="0">
                    <a:latin typeface="Calibri" panose="020F0502020204030204" pitchFamily="34" charset="0"/>
                    <a:cs typeface="Calibri" panose="020F0502020204030204" pitchFamily="34" charset="0"/>
                  </a:endParaRPr>
                </a:p>
                <a:p>
                  <a:pPr algn="ctr"/>
                  <a14:m>
                    <m:oMathPara xmlns:m="http://schemas.openxmlformats.org/officeDocument/2006/math">
                      <m:oMathParaPr>
                        <m:jc m:val="center"/>
                      </m:oMathParaPr>
                      <m:oMath xmlns:m="http://schemas.openxmlformats.org/officeDocument/2006/math">
                        <m:r>
                          <a:rPr lang="en-US" sz="3500" b="0" i="1" smtClean="0">
                            <a:latin typeface="Cambria Math" panose="02040503050406030204" pitchFamily="18" charset="0"/>
                            <a:cs typeface="Calibri" panose="020F0502020204030204" pitchFamily="34" charset="0"/>
                          </a:rPr>
                          <m:t>𝑞</m:t>
                        </m:r>
                        <m:d>
                          <m:dPr>
                            <m:ctrlPr>
                              <a:rPr lang="en-US" sz="3500" b="0" i="1" smtClean="0">
                                <a:latin typeface="Cambria Math"/>
                                <a:cs typeface="Calibri" panose="020F0502020204030204" pitchFamily="34" charset="0"/>
                              </a:rPr>
                            </m:ctrlPr>
                          </m:dPr>
                          <m:e>
                            <m:r>
                              <a:rPr lang="en-US" sz="3500" b="0" i="1" smtClean="0">
                                <a:latin typeface="Cambria Math" panose="02040503050406030204" pitchFamily="18" charset="0"/>
                                <a:cs typeface="Calibri" panose="020F0502020204030204" pitchFamily="34" charset="0"/>
                              </a:rPr>
                              <m:t>𝑟</m:t>
                            </m:r>
                            <m:r>
                              <a:rPr lang="en-US" sz="3500" b="0" i="1" smtClean="0">
                                <a:latin typeface="Cambria Math" panose="02040503050406030204" pitchFamily="18" charset="0"/>
                                <a:cs typeface="Calibri" panose="020F0502020204030204" pitchFamily="34" charset="0"/>
                              </a:rPr>
                              <m:t>=</m:t>
                            </m:r>
                            <m:r>
                              <a:rPr lang="en-US" sz="3500" b="0" i="1" smtClean="0">
                                <a:latin typeface="Cambria Math" panose="02040503050406030204" pitchFamily="18" charset="0"/>
                                <a:cs typeface="Calibri" panose="020F0502020204030204" pitchFamily="34" charset="0"/>
                              </a:rPr>
                              <m:t>𝑅</m:t>
                            </m:r>
                            <m:r>
                              <a:rPr lang="en-US" sz="3500" b="0" i="1" smtClean="0">
                                <a:latin typeface="Cambria Math" panose="02040503050406030204" pitchFamily="18" charset="0"/>
                                <a:cs typeface="Calibri" panose="020F0502020204030204" pitchFamily="34" charset="0"/>
                              </a:rPr>
                              <m:t>,</m:t>
                            </m:r>
                            <m:r>
                              <a:rPr lang="en-US" sz="3500" b="0" i="1" smtClean="0">
                                <a:latin typeface="Cambria Math" panose="02040503050406030204" pitchFamily="18" charset="0"/>
                                <a:cs typeface="Calibri" panose="020F0502020204030204" pitchFamily="34" charset="0"/>
                              </a:rPr>
                              <m:t>𝑥</m:t>
                            </m:r>
                            <m:r>
                              <a:rPr lang="en-US" sz="3500" b="0" i="1" smtClean="0">
                                <a:latin typeface="Cambria Math" panose="02040503050406030204" pitchFamily="18" charset="0"/>
                                <a:cs typeface="Calibri" panose="020F0502020204030204" pitchFamily="34" charset="0"/>
                              </a:rPr>
                              <m:t>,</m:t>
                            </m:r>
                            <m:r>
                              <a:rPr lang="en-US" sz="3500" b="0" i="1" smtClean="0">
                                <a:latin typeface="Cambria Math" panose="02040503050406030204" pitchFamily="18" charset="0"/>
                                <a:cs typeface="Calibri" panose="020F0502020204030204" pitchFamily="34" charset="0"/>
                              </a:rPr>
                              <m:t>𝑡</m:t>
                            </m:r>
                          </m:e>
                        </m:d>
                        <m:r>
                          <a:rPr lang="en-US" sz="3500" b="0" i="1" smtClean="0">
                            <a:latin typeface="Cambria Math" panose="02040503050406030204" pitchFamily="18" charset="0"/>
                            <a:cs typeface="Calibri" panose="020F0502020204030204" pitchFamily="34" charset="0"/>
                          </a:rPr>
                          <m:t>=</m:t>
                        </m:r>
                        <m:sSub>
                          <m:sSubPr>
                            <m:ctrlPr>
                              <a:rPr lang="en-US" sz="3500" b="0" i="1" smtClean="0">
                                <a:latin typeface="Cambria Math"/>
                                <a:cs typeface="Calibri" panose="020F0502020204030204" pitchFamily="34" charset="0"/>
                              </a:rPr>
                            </m:ctrlPr>
                          </m:sSubPr>
                          <m:e>
                            <m:r>
                              <a:rPr lang="en-US" sz="3500" b="0" i="1" smtClean="0">
                                <a:latin typeface="Cambria Math" panose="02040503050406030204" pitchFamily="18" charset="0"/>
                                <a:cs typeface="Calibri" panose="020F0502020204030204" pitchFamily="34" charset="0"/>
                              </a:rPr>
                              <m:t>𝐾</m:t>
                            </m:r>
                          </m:e>
                          <m:sub>
                            <m:r>
                              <a:rPr lang="en-US" sz="3500" b="0" i="1" smtClean="0">
                                <a:latin typeface="Cambria Math" panose="02040503050406030204" pitchFamily="18" charset="0"/>
                                <a:cs typeface="Calibri" panose="020F0502020204030204" pitchFamily="34" charset="0"/>
                              </a:rPr>
                              <m:t>𝐹</m:t>
                            </m:r>
                          </m:sub>
                        </m:sSub>
                        <m:sSub>
                          <m:sSubPr>
                            <m:ctrlPr>
                              <a:rPr lang="en-US" sz="3500" b="0" i="1" smtClean="0">
                                <a:latin typeface="Cambria Math"/>
                                <a:cs typeface="Calibri" panose="020F0502020204030204" pitchFamily="34" charset="0"/>
                              </a:rPr>
                            </m:ctrlPr>
                          </m:sSubPr>
                          <m:e>
                            <m:r>
                              <a:rPr lang="en-US" sz="3500" b="0" i="1" smtClean="0">
                                <a:latin typeface="Cambria Math" panose="02040503050406030204" pitchFamily="18" charset="0"/>
                                <a:cs typeface="Calibri" panose="020F0502020204030204" pitchFamily="34" charset="0"/>
                              </a:rPr>
                              <m:t>𝐶</m:t>
                            </m:r>
                          </m:e>
                          <m:sub>
                            <m:r>
                              <a:rPr lang="en-US" sz="3500" b="0" i="1" smtClean="0">
                                <a:latin typeface="Cambria Math" panose="02040503050406030204" pitchFamily="18" charset="0"/>
                                <a:cs typeface="Calibri" panose="020F0502020204030204" pitchFamily="34" charset="0"/>
                              </a:rPr>
                              <m:t>𝑠</m:t>
                            </m:r>
                          </m:sub>
                        </m:sSub>
                        <m:sSup>
                          <m:sSupPr>
                            <m:ctrlPr>
                              <a:rPr lang="en-US" sz="3500" b="0" i="1" smtClean="0">
                                <a:latin typeface="Cambria Math"/>
                                <a:cs typeface="Calibri" panose="020F0502020204030204" pitchFamily="34" charset="0"/>
                              </a:rPr>
                            </m:ctrlPr>
                          </m:sSupPr>
                          <m:e>
                            <m:d>
                              <m:dPr>
                                <m:ctrlPr>
                                  <a:rPr lang="en-US" sz="3500" b="0" i="1" smtClean="0">
                                    <a:latin typeface="Cambria Math"/>
                                    <a:cs typeface="Calibri" panose="020F0502020204030204" pitchFamily="34" charset="0"/>
                                  </a:rPr>
                                </m:ctrlPr>
                              </m:dPr>
                              <m:e>
                                <m:r>
                                  <a:rPr lang="en-US" sz="3500" b="0" i="1" smtClean="0">
                                    <a:latin typeface="Cambria Math" panose="02040503050406030204" pitchFamily="18" charset="0"/>
                                    <a:cs typeface="Calibri" panose="020F0502020204030204" pitchFamily="34" charset="0"/>
                                  </a:rPr>
                                  <m:t>𝑥</m:t>
                                </m:r>
                                <m:r>
                                  <a:rPr lang="en-US" sz="3500" b="0" i="1" smtClean="0">
                                    <a:latin typeface="Cambria Math" panose="02040503050406030204" pitchFamily="18" charset="0"/>
                                    <a:cs typeface="Calibri" panose="020F0502020204030204" pitchFamily="34" charset="0"/>
                                  </a:rPr>
                                  <m:t>,</m:t>
                                </m:r>
                                <m:r>
                                  <a:rPr lang="en-US" sz="3500" b="0" i="1" smtClean="0">
                                    <a:latin typeface="Cambria Math" panose="02040503050406030204" pitchFamily="18" charset="0"/>
                                    <a:cs typeface="Calibri" panose="020F0502020204030204" pitchFamily="34" charset="0"/>
                                  </a:rPr>
                                  <m:t>𝑡</m:t>
                                </m:r>
                              </m:e>
                            </m:d>
                          </m:e>
                          <m:sup>
                            <m:r>
                              <a:rPr lang="en-US" sz="3500" b="0" i="1" smtClean="0">
                                <a:latin typeface="Cambria Math" panose="02040503050406030204" pitchFamily="18" charset="0"/>
                                <a:cs typeface="Calibri" panose="020F0502020204030204" pitchFamily="34" charset="0"/>
                              </a:rPr>
                              <m:t>𝑛</m:t>
                            </m:r>
                          </m:sup>
                        </m:sSup>
                      </m:oMath>
                    </m:oMathPara>
                  </a14:m>
                  <a:endParaRPr lang="en-US" sz="3500" dirty="0">
                    <a:latin typeface="Calibri" panose="020F0502020204030204" pitchFamily="34" charset="0"/>
                    <a:cs typeface="Calibri" panose="020F0502020204030204" pitchFamily="34" charset="0"/>
                  </a:endParaRPr>
                </a:p>
              </p:txBody>
            </p:sp>
          </mc:Choice>
          <mc:Fallback xmlns="">
            <p:sp>
              <p:nvSpPr>
                <p:cNvPr id="71" name="TextBox 70">
                  <a:extLst>
                    <a:ext uri="{FF2B5EF4-FFF2-40B4-BE49-F238E27FC236}">
                      <a16:creationId xmlns:a16="http://schemas.microsoft.com/office/drawing/2014/main" xmlns="" xmlns:a14="http://schemas.microsoft.com/office/drawing/2010/main" id="{877FFEB2-7C6B-FA4E-A384-9C6C8D04AD75}"/>
                    </a:ext>
                  </a:extLst>
                </p:cNvPr>
                <p:cNvSpPr txBox="1">
                  <a:spLocks noRot="1" noChangeAspect="1" noMove="1" noResize="1" noEditPoints="1" noAdjustHandles="1" noChangeArrowheads="1" noChangeShapeType="1" noTextEdit="1"/>
                </p:cNvSpPr>
                <p:nvPr/>
              </p:nvSpPr>
              <p:spPr>
                <a:xfrm>
                  <a:off x="15383889" y="33696882"/>
                  <a:ext cx="20209535" cy="12665393"/>
                </a:xfrm>
                <a:prstGeom prst="rect">
                  <a:avLst/>
                </a:prstGeom>
                <a:blipFill rotWithShape="1">
                  <a:blip r:embed="rId4"/>
                  <a:stretch>
                    <a:fillRect t="-1040"/>
                  </a:stretch>
                </a:blipFill>
              </p:spPr>
              <p:txBody>
                <a:bodyPr/>
                <a:lstStyle/>
                <a:p>
                  <a:r>
                    <a:rPr lang="en-US">
                      <a:noFill/>
                    </a:rPr>
                    <a:t> </a:t>
                  </a:r>
                </a:p>
              </p:txBody>
            </p:sp>
          </mc:Fallback>
        </mc:AlternateContent>
      </p:grpSp>
      <p:grpSp>
        <p:nvGrpSpPr>
          <p:cNvPr id="37" name="Group 36">
            <a:extLst>
              <a:ext uri="{FF2B5EF4-FFF2-40B4-BE49-F238E27FC236}">
                <a16:creationId xmlns="" xmlns:a16="http://schemas.microsoft.com/office/drawing/2014/main" id="{3A66D8C2-5309-B94E-8B34-C7DAC5044827}"/>
              </a:ext>
            </a:extLst>
          </p:cNvPr>
          <p:cNvGrpSpPr/>
          <p:nvPr/>
        </p:nvGrpSpPr>
        <p:grpSpPr>
          <a:xfrm>
            <a:off x="32383848" y="29749405"/>
            <a:ext cx="11325532" cy="3564302"/>
            <a:chOff x="33128621" y="15132331"/>
            <a:chExt cx="11325532" cy="3564302"/>
          </a:xfrm>
        </p:grpSpPr>
        <p:grpSp>
          <p:nvGrpSpPr>
            <p:cNvPr id="24" name="Group 23">
              <a:extLst>
                <a:ext uri="{FF2B5EF4-FFF2-40B4-BE49-F238E27FC236}">
                  <a16:creationId xmlns="" xmlns:a16="http://schemas.microsoft.com/office/drawing/2014/main" id="{486B0A5D-8673-8743-B41B-9DF40ADBB83D}"/>
                </a:ext>
              </a:extLst>
            </p:cNvPr>
            <p:cNvGrpSpPr/>
            <p:nvPr/>
          </p:nvGrpSpPr>
          <p:grpSpPr>
            <a:xfrm>
              <a:off x="33128621" y="15132331"/>
              <a:ext cx="11325532" cy="2995503"/>
              <a:chOff x="9012705" y="6037046"/>
              <a:chExt cx="3374573" cy="1088217"/>
            </a:xfrm>
          </p:grpSpPr>
          <p:sp>
            <p:nvSpPr>
              <p:cNvPr id="13" name="Rounded Rectangle 12">
                <a:extLst>
                  <a:ext uri="{FF2B5EF4-FFF2-40B4-BE49-F238E27FC236}">
                    <a16:creationId xmlns="" xmlns:a16="http://schemas.microsoft.com/office/drawing/2014/main" id="{62D4018A-F1F3-7E43-966B-A15427DD7CCD}"/>
                  </a:ext>
                </a:extLst>
              </p:cNvPr>
              <p:cNvSpPr/>
              <p:nvPr/>
            </p:nvSpPr>
            <p:spPr>
              <a:xfrm>
                <a:off x="9012705" y="6037046"/>
                <a:ext cx="3374573" cy="1088217"/>
              </a:xfrm>
              <a:prstGeom prst="round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2700000" scaled="1"/>
                <a:tileRect/>
              </a:gradFill>
            </p:spPr>
            <p:style>
              <a:lnRef idx="2">
                <a:schemeClr val="accent6"/>
              </a:lnRef>
              <a:fillRef idx="1">
                <a:schemeClr val="lt1"/>
              </a:fillRef>
              <a:effectRef idx="0">
                <a:schemeClr val="accent6"/>
              </a:effectRef>
              <a:fontRef idx="minor">
                <a:schemeClr val="dk1"/>
              </a:fontRef>
            </p:style>
            <p:txBody>
              <a:bodyPr rtlCol="0" anchor="ctr"/>
              <a:lstStyle/>
              <a:p>
                <a:endParaRPr lang="en-US" sz="2700" dirty="0"/>
              </a:p>
            </p:txBody>
          </p:sp>
          <p:sp>
            <p:nvSpPr>
              <p:cNvPr id="23" name="TextBox 22">
                <a:extLst>
                  <a:ext uri="{FF2B5EF4-FFF2-40B4-BE49-F238E27FC236}">
                    <a16:creationId xmlns="" xmlns:a16="http://schemas.microsoft.com/office/drawing/2014/main" id="{034AE595-482A-6A4A-978F-3E7D04A997E0}"/>
                  </a:ext>
                </a:extLst>
              </p:cNvPr>
              <p:cNvSpPr txBox="1"/>
              <p:nvPr/>
            </p:nvSpPr>
            <p:spPr>
              <a:xfrm>
                <a:off x="9328181" y="6067872"/>
                <a:ext cx="2917372" cy="257163"/>
              </a:xfrm>
              <a:prstGeom prst="rect">
                <a:avLst/>
              </a:prstGeom>
              <a:noFill/>
            </p:spPr>
            <p:txBody>
              <a:bodyPr wrap="square" rtlCol="0">
                <a:spAutoFit/>
              </a:bodyPr>
              <a:lstStyle/>
              <a:p>
                <a:pPr algn="ctr"/>
                <a:r>
                  <a:rPr lang="en-US" sz="4000" b="1" u="sng" dirty="0"/>
                  <a:t>Acknowledgements</a:t>
                </a:r>
              </a:p>
            </p:txBody>
          </p:sp>
        </p:grpSp>
        <p:sp>
          <p:nvSpPr>
            <p:cNvPr id="83" name="TextBox 82">
              <a:extLst>
                <a:ext uri="{FF2B5EF4-FFF2-40B4-BE49-F238E27FC236}">
                  <a16:creationId xmlns="" xmlns:a16="http://schemas.microsoft.com/office/drawing/2014/main" id="{966C7656-5707-A54B-9E63-1C821E2EF3E5}"/>
                </a:ext>
              </a:extLst>
            </p:cNvPr>
            <p:cNvSpPr txBox="1"/>
            <p:nvPr/>
          </p:nvSpPr>
          <p:spPr>
            <a:xfrm>
              <a:off x="33402384" y="16111310"/>
              <a:ext cx="10830821" cy="2585323"/>
            </a:xfrm>
            <a:prstGeom prst="rect">
              <a:avLst/>
            </a:prstGeom>
            <a:noFill/>
          </p:spPr>
          <p:txBody>
            <a:bodyPr wrap="square" rtlCol="0">
              <a:spAutoFit/>
            </a:bodyPr>
            <a:lstStyle/>
            <a:p>
              <a:pPr marL="457200" indent="-457200">
                <a:buSzPct val="150000"/>
                <a:buFont typeface="Arial" panose="020B0604020202020204" pitchFamily="34" charset="0"/>
                <a:buChar char="•"/>
              </a:pPr>
              <a:r>
                <a:rPr lang="en-US" sz="2700" dirty="0">
                  <a:latin typeface="Calibri" panose="020F0502020204030204" pitchFamily="34" charset="0"/>
                  <a:cs typeface="Calibri" panose="020F0502020204030204" pitchFamily="34" charset="0"/>
                </a:rPr>
                <a:t>OB3b bacteria was graciously provided by Professor Marina </a:t>
              </a:r>
              <a:r>
                <a:rPr lang="en-US" sz="2700" dirty="0" err="1">
                  <a:latin typeface="Calibri" panose="020F0502020204030204" pitchFamily="34" charset="0"/>
                  <a:cs typeface="Calibri" panose="020F0502020204030204" pitchFamily="34" charset="0"/>
                </a:rPr>
                <a:t>Kalyuzhnaya</a:t>
              </a:r>
              <a:r>
                <a:rPr lang="en-US" sz="2700" dirty="0">
                  <a:latin typeface="Calibri" panose="020F0502020204030204" pitchFamily="34" charset="0"/>
                  <a:cs typeface="Calibri" panose="020F0502020204030204" pitchFamily="34" charset="0"/>
                </a:rPr>
                <a:t> from San Diego State University</a:t>
              </a:r>
              <a:r>
                <a:rPr lang="en-US" sz="2700" dirty="0" smtClean="0">
                  <a:latin typeface="Calibri" panose="020F0502020204030204" pitchFamily="34" charset="0"/>
                  <a:cs typeface="Calibri" panose="020F0502020204030204" pitchFamily="34" charset="0"/>
                </a:rPr>
                <a:t>.</a:t>
              </a:r>
            </a:p>
            <a:p>
              <a:pPr marL="457200" indent="-457200">
                <a:buSzPct val="150000"/>
                <a:buFont typeface="Arial" panose="020B0604020202020204" pitchFamily="34" charset="0"/>
                <a:buChar char="•"/>
              </a:pPr>
              <a:r>
                <a:rPr lang="en-US" sz="2700" dirty="0" smtClean="0">
                  <a:latin typeface="Calibri" panose="020F0502020204030204" pitchFamily="34" charset="0"/>
                  <a:cs typeface="Calibri" panose="020F0502020204030204" pitchFamily="34" charset="0"/>
                </a:rPr>
                <a:t>We would like to thank Mile  </a:t>
              </a:r>
              <a:r>
                <a:rPr lang="en-US" sz="2700" dirty="0" err="1" smtClean="0">
                  <a:latin typeface="Calibri" panose="020F0502020204030204" pitchFamily="34" charset="0"/>
                  <a:cs typeface="Calibri" panose="020F0502020204030204" pitchFamily="34" charset="0"/>
                </a:rPr>
                <a:t>Castleman</a:t>
              </a:r>
              <a:r>
                <a:rPr lang="en-US" sz="2700" smtClean="0">
                  <a:latin typeface="Calibri" panose="020F0502020204030204" pitchFamily="34" charset="0"/>
                  <a:cs typeface="Calibri" panose="020F0502020204030204" pitchFamily="34" charset="0"/>
                </a:rPr>
                <a:t>  and </a:t>
              </a:r>
              <a:r>
                <a:rPr lang="en-US" sz="2700" dirty="0" err="1" smtClean="0">
                  <a:latin typeface="Calibri" panose="020F0502020204030204" pitchFamily="34" charset="0"/>
                  <a:cs typeface="Calibri" panose="020F0502020204030204" pitchFamily="34" charset="0"/>
                </a:rPr>
                <a:t>Tengge</a:t>
              </a:r>
              <a:r>
                <a:rPr lang="en-US" sz="2700" dirty="0" smtClean="0">
                  <a:latin typeface="Calibri" panose="020F0502020204030204" pitchFamily="34" charset="0"/>
                  <a:cs typeface="Calibri" panose="020F0502020204030204" pitchFamily="34" charset="0"/>
                </a:rPr>
                <a:t>  Zhang  for their assistance in this project.</a:t>
              </a:r>
              <a:endParaRPr lang="en-US" sz="2700" dirty="0">
                <a:latin typeface="Calibri" panose="020F0502020204030204" pitchFamily="34" charset="0"/>
                <a:cs typeface="Calibri" panose="020F0502020204030204" pitchFamily="34" charset="0"/>
              </a:endParaRPr>
            </a:p>
            <a:p>
              <a:pPr marL="457200" indent="-457200">
                <a:buSzPct val="150000"/>
                <a:buFont typeface="Arial" panose="020B0604020202020204" pitchFamily="34" charset="0"/>
                <a:buChar char="•"/>
              </a:pPr>
              <a:endParaRPr lang="en-US" sz="2700" dirty="0">
                <a:latin typeface="Calibri" panose="020F0502020204030204" pitchFamily="34" charset="0"/>
                <a:cs typeface="Calibri" panose="020F0502020204030204" pitchFamily="34" charset="0"/>
              </a:endParaRPr>
            </a:p>
            <a:p>
              <a:pPr marL="457200" indent="-457200">
                <a:buSzPct val="150000"/>
                <a:buFont typeface="Arial" panose="020B0604020202020204" pitchFamily="34" charset="0"/>
                <a:buChar char="•"/>
              </a:pPr>
              <a:endParaRPr lang="en-US" sz="2700" dirty="0">
                <a:latin typeface="Calibri" panose="020F0502020204030204" pitchFamily="34" charset="0"/>
                <a:cs typeface="Calibri" panose="020F0502020204030204" pitchFamily="34" charset="0"/>
              </a:endParaRPr>
            </a:p>
          </p:txBody>
        </p:sp>
      </p:grpSp>
      <p:grpSp>
        <p:nvGrpSpPr>
          <p:cNvPr id="29" name="Group 28">
            <a:extLst>
              <a:ext uri="{FF2B5EF4-FFF2-40B4-BE49-F238E27FC236}">
                <a16:creationId xmlns="" xmlns:a16="http://schemas.microsoft.com/office/drawing/2014/main" id="{61A9CA40-14D8-8F45-A060-9CF3AFD1C852}"/>
              </a:ext>
            </a:extLst>
          </p:cNvPr>
          <p:cNvGrpSpPr/>
          <p:nvPr/>
        </p:nvGrpSpPr>
        <p:grpSpPr>
          <a:xfrm>
            <a:off x="12052260" y="20783565"/>
            <a:ext cx="19975740" cy="2391363"/>
            <a:chOff x="21413523" y="11613689"/>
            <a:chExt cx="11068704" cy="2391363"/>
          </a:xfrm>
        </p:grpSpPr>
        <p:sp>
          <p:nvSpPr>
            <p:cNvPr id="59" name="TextBox 58">
              <a:extLst>
                <a:ext uri="{FF2B5EF4-FFF2-40B4-BE49-F238E27FC236}">
                  <a16:creationId xmlns="" xmlns:a16="http://schemas.microsoft.com/office/drawing/2014/main" id="{422DF52E-B87D-3A41-B3C7-0988A393C086}"/>
                </a:ext>
              </a:extLst>
            </p:cNvPr>
            <p:cNvSpPr txBox="1"/>
            <p:nvPr/>
          </p:nvSpPr>
          <p:spPr>
            <a:xfrm>
              <a:off x="23711005" y="11613689"/>
              <a:ext cx="6603286" cy="707886"/>
            </a:xfrm>
            <a:prstGeom prst="rect">
              <a:avLst/>
            </a:prstGeom>
            <a:noFill/>
          </p:spPr>
          <p:txBody>
            <a:bodyPr wrap="square" rtlCol="0">
              <a:spAutoFit/>
            </a:bodyPr>
            <a:lstStyle/>
            <a:p>
              <a:pPr algn="ctr"/>
              <a:r>
                <a:rPr lang="en-US" sz="4000" b="1" u="sng" dirty="0"/>
                <a:t>Numerical Method</a:t>
              </a:r>
            </a:p>
          </p:txBody>
        </p:sp>
        <p:sp>
          <p:nvSpPr>
            <p:cNvPr id="61" name="TextBox 60">
              <a:extLst>
                <a:ext uri="{FF2B5EF4-FFF2-40B4-BE49-F238E27FC236}">
                  <a16:creationId xmlns="" xmlns:a16="http://schemas.microsoft.com/office/drawing/2014/main" id="{4A8341BF-4591-1845-94A8-8C44FF895041}"/>
                </a:ext>
              </a:extLst>
            </p:cNvPr>
            <p:cNvSpPr txBox="1"/>
            <p:nvPr/>
          </p:nvSpPr>
          <p:spPr>
            <a:xfrm>
              <a:off x="21413523" y="12296892"/>
              <a:ext cx="11068704" cy="1708160"/>
            </a:xfrm>
            <a:prstGeom prst="rect">
              <a:avLst/>
            </a:prstGeom>
            <a:noFill/>
          </p:spPr>
          <p:txBody>
            <a:bodyPr wrap="square" rtlCol="0">
              <a:spAutoFit/>
            </a:bodyPr>
            <a:lstStyle/>
            <a:p>
              <a:pPr algn="ctr"/>
              <a:r>
                <a:rPr lang="en-US" sz="3500" dirty="0">
                  <a:latin typeface="Calibri" panose="020F0502020204030204" pitchFamily="34" charset="0"/>
                  <a:cs typeface="Calibri" panose="020F0502020204030204" pitchFamily="34" charset="0"/>
                </a:rPr>
                <a:t>A hybrid computational technique that involves the orthogonal collocation </a:t>
              </a:r>
            </a:p>
            <a:p>
              <a:pPr algn="ctr"/>
              <a:r>
                <a:rPr lang="en-US" sz="3500" dirty="0">
                  <a:latin typeface="Calibri" panose="020F0502020204030204" pitchFamily="34" charset="0"/>
                  <a:cs typeface="Calibri" panose="020F0502020204030204" pitchFamily="34" charset="0"/>
                </a:rPr>
                <a:t>method and the Crank-Nicholson finite difference scheme will be employed </a:t>
              </a:r>
            </a:p>
            <a:p>
              <a:pPr algn="ctr"/>
              <a:r>
                <a:rPr lang="en-US" sz="3500" dirty="0">
                  <a:latin typeface="Calibri" panose="020F0502020204030204" pitchFamily="34" charset="0"/>
                  <a:cs typeface="Calibri" panose="020F0502020204030204" pitchFamily="34" charset="0"/>
                </a:rPr>
                <a:t>to obtain long-term prediction of bio-adsorber effluent profiles.</a:t>
              </a:r>
            </a:p>
          </p:txBody>
        </p:sp>
      </p:grpSp>
      <p:grpSp>
        <p:nvGrpSpPr>
          <p:cNvPr id="35" name="Group 34">
            <a:extLst>
              <a:ext uri="{FF2B5EF4-FFF2-40B4-BE49-F238E27FC236}">
                <a16:creationId xmlns="" xmlns:a16="http://schemas.microsoft.com/office/drawing/2014/main" id="{61879A2B-5046-6E47-AE57-DE8FD175373C}"/>
              </a:ext>
            </a:extLst>
          </p:cNvPr>
          <p:cNvGrpSpPr/>
          <p:nvPr/>
        </p:nvGrpSpPr>
        <p:grpSpPr>
          <a:xfrm>
            <a:off x="53345" y="6092542"/>
            <a:ext cx="11325532" cy="13622916"/>
            <a:chOff x="1268" y="6274496"/>
            <a:chExt cx="11325532" cy="9651952"/>
          </a:xfrm>
        </p:grpSpPr>
        <p:grpSp>
          <p:nvGrpSpPr>
            <p:cNvPr id="91" name="Group 90">
              <a:extLst>
                <a:ext uri="{FF2B5EF4-FFF2-40B4-BE49-F238E27FC236}">
                  <a16:creationId xmlns="" xmlns:a16="http://schemas.microsoft.com/office/drawing/2014/main" id="{70670313-940C-1848-8741-89DFD3086984}"/>
                </a:ext>
              </a:extLst>
            </p:cNvPr>
            <p:cNvGrpSpPr/>
            <p:nvPr/>
          </p:nvGrpSpPr>
          <p:grpSpPr>
            <a:xfrm>
              <a:off x="1268" y="6274496"/>
              <a:ext cx="11325532" cy="8961704"/>
              <a:chOff x="42175" y="994501"/>
              <a:chExt cx="3374575" cy="1896910"/>
            </a:xfrm>
          </p:grpSpPr>
          <p:sp>
            <p:nvSpPr>
              <p:cNvPr id="94" name="Rounded Rectangle 93">
                <a:extLst>
                  <a:ext uri="{FF2B5EF4-FFF2-40B4-BE49-F238E27FC236}">
                    <a16:creationId xmlns="" xmlns:a16="http://schemas.microsoft.com/office/drawing/2014/main" id="{1CE1E2D7-CC74-5C4C-A077-FB209F8C3A96}"/>
                  </a:ext>
                </a:extLst>
              </p:cNvPr>
              <p:cNvSpPr/>
              <p:nvPr/>
            </p:nvSpPr>
            <p:spPr>
              <a:xfrm>
                <a:off x="42175" y="1006147"/>
                <a:ext cx="3374575" cy="1885264"/>
              </a:xfrm>
              <a:prstGeom prst="round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2700000" scaled="1"/>
                <a:tileRect/>
              </a:gra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6129" dirty="0"/>
              </a:p>
            </p:txBody>
          </p:sp>
          <p:sp>
            <p:nvSpPr>
              <p:cNvPr id="95" name="TextBox 94">
                <a:extLst>
                  <a:ext uri="{FF2B5EF4-FFF2-40B4-BE49-F238E27FC236}">
                    <a16:creationId xmlns="" xmlns:a16="http://schemas.microsoft.com/office/drawing/2014/main" id="{326D9DCC-7675-F246-AD6B-481999D90989}"/>
                  </a:ext>
                </a:extLst>
              </p:cNvPr>
              <p:cNvSpPr txBox="1"/>
              <p:nvPr/>
            </p:nvSpPr>
            <p:spPr>
              <a:xfrm>
                <a:off x="270776" y="994501"/>
                <a:ext cx="2917372" cy="106161"/>
              </a:xfrm>
              <a:prstGeom prst="rect">
                <a:avLst/>
              </a:prstGeom>
              <a:noFill/>
            </p:spPr>
            <p:txBody>
              <a:bodyPr wrap="square" rtlCol="0">
                <a:spAutoFit/>
              </a:bodyPr>
              <a:lstStyle/>
              <a:p>
                <a:pPr algn="ctr"/>
                <a:r>
                  <a:rPr lang="en-US" sz="4000" b="1" u="sng" dirty="0"/>
                  <a:t>Rationale</a:t>
                </a:r>
              </a:p>
            </p:txBody>
          </p:sp>
        </p:grpSp>
        <p:sp>
          <p:nvSpPr>
            <p:cNvPr id="96" name="TextBox 95">
              <a:extLst>
                <a:ext uri="{FF2B5EF4-FFF2-40B4-BE49-F238E27FC236}">
                  <a16:creationId xmlns="" xmlns:a16="http://schemas.microsoft.com/office/drawing/2014/main" id="{FCA8DF5C-8767-B94F-A6CB-AD38E5D8C8DF}"/>
                </a:ext>
              </a:extLst>
            </p:cNvPr>
            <p:cNvSpPr txBox="1"/>
            <p:nvPr/>
          </p:nvSpPr>
          <p:spPr>
            <a:xfrm>
              <a:off x="396058" y="6789637"/>
              <a:ext cx="10914026" cy="9136811"/>
            </a:xfrm>
            <a:prstGeom prst="rect">
              <a:avLst/>
            </a:prstGeom>
            <a:noFill/>
          </p:spPr>
          <p:txBody>
            <a:bodyPr wrap="square" rtlCol="0">
              <a:spAutoFit/>
            </a:bodyPr>
            <a:lstStyle/>
            <a:p>
              <a:pPr marL="457200" indent="-457200">
                <a:buSzPct val="150000"/>
                <a:buFont typeface="Arial" panose="020B0604020202020204" pitchFamily="34" charset="0"/>
                <a:buChar char="•"/>
              </a:pPr>
              <a:r>
                <a:rPr lang="en-US" sz="3200" dirty="0"/>
                <a:t>Two of society’s greatest challenges today are finding sustainable way to produce fuels from non-petrochemical sources and at the same time reducing greenhouse gas (GHG) emissions.</a:t>
              </a:r>
            </a:p>
            <a:p>
              <a:pPr marL="457200" indent="-457200">
                <a:buSzPct val="150000"/>
                <a:buFont typeface="Arial" panose="020B0604020202020204" pitchFamily="34" charset="0"/>
                <a:buChar char="•"/>
              </a:pPr>
              <a:r>
                <a:rPr lang="en-US" sz="3200" dirty="0"/>
                <a:t>Biological routes offer the most promising alternative, and the attention has been mostly on using lignocellulosic biomass as the feedstock, which avoids conflict with the food chain.</a:t>
              </a:r>
            </a:p>
            <a:p>
              <a:pPr marL="457200" indent="-457200">
                <a:buSzPct val="150000"/>
                <a:buFont typeface="Arial" panose="020B0604020202020204" pitchFamily="34" charset="0"/>
                <a:buChar char="•"/>
              </a:pPr>
              <a:r>
                <a:rPr lang="en-US" sz="3200" dirty="0"/>
                <a:t>The conversion of methane to methanol is desirable because methane is liquid in room temperature allowing for safer storage, easier transport, and a greater energy density.</a:t>
              </a:r>
            </a:p>
            <a:p>
              <a:pPr marL="457200" indent="-457200">
                <a:buSzPct val="150000"/>
                <a:buFont typeface="Arial" panose="020B0604020202020204" pitchFamily="34" charset="0"/>
                <a:buChar char="•"/>
              </a:pPr>
              <a:r>
                <a:rPr lang="en-US" sz="3200" dirty="0"/>
                <a:t>As well as being used as an alternative fuel source, methanol in the chemical industry is used as a building block for other chemicals, as antifreeze, and as a precursor to other compounds.</a:t>
              </a:r>
            </a:p>
            <a:p>
              <a:pPr marL="457200" indent="-457200">
                <a:buSzPct val="150000"/>
                <a:buFont typeface="Arial" panose="020B0604020202020204" pitchFamily="34" charset="0"/>
                <a:buChar char="•"/>
              </a:pPr>
              <a:r>
                <a:rPr lang="en-US" sz="3200" dirty="0"/>
                <a:t>Conventional methods for synthesizing methanol from methane suffer from drawbacks such as inefficiencies, costs, and high energy consumption.</a:t>
              </a:r>
            </a:p>
            <a:p>
              <a:pPr marL="457200" indent="-457200">
                <a:buSzPct val="150000"/>
                <a:buFont typeface="Arial" panose="020B0604020202020204" pitchFamily="34" charset="0"/>
                <a:buChar char="•"/>
              </a:pPr>
              <a:r>
                <a:rPr lang="en-US" sz="3200" dirty="0"/>
                <a:t>The method of utilizing methanotrophs to produce methanol from methane allow for a safer storage, easier transport, and greater energy density. </a:t>
              </a:r>
              <a:endParaRPr lang="en-US" sz="3200" dirty="0" smtClean="0"/>
            </a:p>
            <a:p>
              <a:r>
                <a:rPr lang="en-US" sz="4000" dirty="0" smtClean="0">
                  <a:latin typeface="Calibri"/>
                </a:rPr>
                <a:t>• </a:t>
              </a:r>
              <a:r>
                <a:rPr lang="en-US" sz="3200" dirty="0" smtClean="0"/>
                <a:t>The </a:t>
              </a:r>
              <a:r>
                <a:rPr lang="en-US" sz="3200" dirty="0"/>
                <a:t>commercial success of </a:t>
              </a:r>
              <a:r>
                <a:rPr lang="en-US" sz="3200" dirty="0" err="1"/>
                <a:t>biocatalytic</a:t>
              </a:r>
              <a:r>
                <a:rPr lang="en-US" sz="3200" dirty="0"/>
                <a:t> </a:t>
              </a:r>
              <a:r>
                <a:rPr lang="en-US" sz="3200" dirty="0" smtClean="0"/>
                <a:t>methane to methanol</a:t>
              </a:r>
            </a:p>
            <a:p>
              <a:r>
                <a:rPr lang="en-US" sz="3200" dirty="0"/>
                <a:t> </a:t>
              </a:r>
              <a:r>
                <a:rPr lang="en-US" sz="3200" dirty="0" smtClean="0"/>
                <a:t>   conversion </a:t>
              </a:r>
              <a:r>
                <a:rPr lang="en-US" sz="3200" dirty="0"/>
                <a:t>may be </a:t>
              </a:r>
              <a:r>
                <a:rPr lang="en-US" sz="3200" dirty="0" smtClean="0"/>
                <a:t>the beginning  </a:t>
              </a:r>
              <a:r>
                <a:rPr lang="en-US" sz="3200" dirty="0"/>
                <a:t>for </a:t>
              </a:r>
              <a:r>
                <a:rPr lang="en-US" sz="3200" dirty="0" smtClean="0"/>
                <a:t>a shift </a:t>
              </a:r>
              <a:r>
                <a:rPr lang="en-US" sz="3200" dirty="0"/>
                <a:t>from </a:t>
              </a:r>
              <a:r>
                <a:rPr lang="en-US" sz="3200" dirty="0" smtClean="0"/>
                <a:t>petroleum </a:t>
              </a:r>
              <a:endParaRPr lang="en-US" sz="3200" dirty="0"/>
            </a:p>
            <a:p>
              <a:r>
                <a:rPr lang="en-US" sz="3200" dirty="0"/>
                <a:t> </a:t>
              </a:r>
              <a:r>
                <a:rPr lang="en-US" sz="3200" dirty="0" smtClean="0"/>
                <a:t>   to </a:t>
              </a:r>
              <a:r>
                <a:rPr lang="en-US" sz="3200" dirty="0"/>
                <a:t>gas-based </a:t>
              </a:r>
              <a:r>
                <a:rPr lang="en-US" sz="3200" dirty="0" smtClean="0"/>
                <a:t>refineries.</a:t>
              </a:r>
              <a:endParaRPr lang="en-US" sz="3200" dirty="0" smtClean="0"/>
            </a:p>
            <a:p>
              <a:pPr marL="457200" indent="-457200">
                <a:buSzPct val="150000"/>
                <a:buFont typeface="Arial" panose="020B0604020202020204" pitchFamily="34" charset="0"/>
                <a:buChar char="•"/>
              </a:pPr>
              <a:endParaRPr lang="en-US" sz="3200" dirty="0"/>
            </a:p>
            <a:p>
              <a:pPr marL="457200" indent="-457200">
                <a:buSzPct val="150000"/>
                <a:buFont typeface="Arial" panose="020B0604020202020204" pitchFamily="34" charset="0"/>
                <a:buChar char="•"/>
              </a:pPr>
              <a:endParaRPr lang="en-US" sz="3200" dirty="0"/>
            </a:p>
          </p:txBody>
        </p:sp>
      </p:grpSp>
      <p:grpSp>
        <p:nvGrpSpPr>
          <p:cNvPr id="36" name="Group 35">
            <a:extLst>
              <a:ext uri="{FF2B5EF4-FFF2-40B4-BE49-F238E27FC236}">
                <a16:creationId xmlns="" xmlns:a16="http://schemas.microsoft.com/office/drawing/2014/main" id="{BC1255CB-13D3-0841-9EBD-2BAFDA538179}"/>
              </a:ext>
            </a:extLst>
          </p:cNvPr>
          <p:cNvGrpSpPr/>
          <p:nvPr/>
        </p:nvGrpSpPr>
        <p:grpSpPr>
          <a:xfrm>
            <a:off x="85018" y="18797420"/>
            <a:ext cx="11325532" cy="10176942"/>
            <a:chOff x="85018" y="15333999"/>
            <a:chExt cx="11325532" cy="10176942"/>
          </a:xfrm>
        </p:grpSpPr>
        <p:grpSp>
          <p:nvGrpSpPr>
            <p:cNvPr id="97" name="Group 96">
              <a:extLst>
                <a:ext uri="{FF2B5EF4-FFF2-40B4-BE49-F238E27FC236}">
                  <a16:creationId xmlns="" xmlns:a16="http://schemas.microsoft.com/office/drawing/2014/main" id="{1A104E67-0036-0146-9CD4-CE431B847EE1}"/>
                </a:ext>
              </a:extLst>
            </p:cNvPr>
            <p:cNvGrpSpPr/>
            <p:nvPr/>
          </p:nvGrpSpPr>
          <p:grpSpPr>
            <a:xfrm>
              <a:off x="85018" y="15333999"/>
              <a:ext cx="11325532" cy="10176942"/>
              <a:chOff x="42175" y="980466"/>
              <a:chExt cx="3374575" cy="3001211"/>
            </a:xfrm>
          </p:grpSpPr>
          <p:sp>
            <p:nvSpPr>
              <p:cNvPr id="98" name="Rounded Rectangle 97">
                <a:extLst>
                  <a:ext uri="{FF2B5EF4-FFF2-40B4-BE49-F238E27FC236}">
                    <a16:creationId xmlns="" xmlns:a16="http://schemas.microsoft.com/office/drawing/2014/main" id="{6B74F289-60C5-0E4D-9905-7EA7F01CB0C4}"/>
                  </a:ext>
                </a:extLst>
              </p:cNvPr>
              <p:cNvSpPr/>
              <p:nvPr/>
            </p:nvSpPr>
            <p:spPr>
              <a:xfrm>
                <a:off x="42175" y="1006147"/>
                <a:ext cx="3374575" cy="2975530"/>
              </a:xfrm>
              <a:prstGeom prst="round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2700000" scaled="1"/>
                <a:tileRect/>
              </a:gra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6129" dirty="0"/>
              </a:p>
            </p:txBody>
          </p:sp>
          <p:sp>
            <p:nvSpPr>
              <p:cNvPr id="99" name="TextBox 98">
                <a:extLst>
                  <a:ext uri="{FF2B5EF4-FFF2-40B4-BE49-F238E27FC236}">
                    <a16:creationId xmlns="" xmlns:a16="http://schemas.microsoft.com/office/drawing/2014/main" id="{577905CE-E58F-7F44-8733-D6B7D5AB958B}"/>
                  </a:ext>
                </a:extLst>
              </p:cNvPr>
              <p:cNvSpPr txBox="1"/>
              <p:nvPr/>
            </p:nvSpPr>
            <p:spPr>
              <a:xfrm>
                <a:off x="261257" y="980466"/>
                <a:ext cx="2917372" cy="208758"/>
              </a:xfrm>
              <a:prstGeom prst="rect">
                <a:avLst/>
              </a:prstGeom>
              <a:noFill/>
            </p:spPr>
            <p:txBody>
              <a:bodyPr wrap="square" rtlCol="0">
                <a:spAutoFit/>
              </a:bodyPr>
              <a:lstStyle/>
              <a:p>
                <a:pPr algn="ctr"/>
                <a:r>
                  <a:rPr lang="en-US" sz="4000" b="1" u="sng" dirty="0"/>
                  <a:t>Fundamentals</a:t>
                </a:r>
              </a:p>
            </p:txBody>
          </p:sp>
        </p:grpSp>
        <p:sp>
          <p:nvSpPr>
            <p:cNvPr id="100" name="TextBox 99">
              <a:extLst>
                <a:ext uri="{FF2B5EF4-FFF2-40B4-BE49-F238E27FC236}">
                  <a16:creationId xmlns="" xmlns:a16="http://schemas.microsoft.com/office/drawing/2014/main" id="{81A11DEA-05A3-7046-8875-E2C4294F22F1}"/>
                </a:ext>
              </a:extLst>
            </p:cNvPr>
            <p:cNvSpPr txBox="1"/>
            <p:nvPr/>
          </p:nvSpPr>
          <p:spPr>
            <a:xfrm>
              <a:off x="496524" y="16109304"/>
              <a:ext cx="10914026" cy="8463855"/>
            </a:xfrm>
            <a:prstGeom prst="rect">
              <a:avLst/>
            </a:prstGeom>
            <a:noFill/>
          </p:spPr>
          <p:txBody>
            <a:bodyPr wrap="square" rtlCol="0">
              <a:spAutoFit/>
            </a:bodyPr>
            <a:lstStyle/>
            <a:p>
              <a:pPr marL="457200" indent="-457200">
                <a:buSzPct val="150000"/>
                <a:buFont typeface="Arial" panose="020B0604020202020204" pitchFamily="34" charset="0"/>
                <a:buChar char="•"/>
              </a:pPr>
              <a:r>
                <a:rPr lang="en-US" sz="3200" dirty="0"/>
                <a:t>Methanotrophic bacteria are aerobic and </a:t>
              </a:r>
              <a:r>
                <a:rPr lang="en-US" sz="3200" dirty="0" smtClean="0"/>
                <a:t>use methane monooxygenase (MMO) enzymes to catalyze oxidation of methane to methanol in a single step at ambient temperature and pressure (Hanson </a:t>
              </a:r>
              <a:r>
                <a:rPr lang="en-US" sz="3200" dirty="0"/>
                <a:t>&amp; Hanson- 1996</a:t>
              </a:r>
              <a:r>
                <a:rPr lang="en-US" sz="3200" dirty="0" smtClean="0"/>
                <a:t>).</a:t>
              </a:r>
              <a:r>
                <a:rPr lang="en-US" sz="3200" dirty="0" smtClean="0"/>
                <a:t> Methanol is</a:t>
              </a:r>
            </a:p>
            <a:p>
              <a:r>
                <a:rPr lang="en-US" sz="3200" dirty="0"/>
                <a:t> </a:t>
              </a:r>
              <a:r>
                <a:rPr lang="en-US" sz="3200" dirty="0" smtClean="0"/>
                <a:t>    subsequently </a:t>
              </a:r>
              <a:r>
                <a:rPr lang="en-US" sz="3200" dirty="0"/>
                <a:t>metabolized to formaldehyde </a:t>
              </a:r>
              <a:r>
                <a:rPr lang="en-US" sz="3200" dirty="0" smtClean="0"/>
                <a:t>by methanol </a:t>
              </a:r>
            </a:p>
            <a:p>
              <a:r>
                <a:rPr lang="en-US" sz="3200" dirty="0"/>
                <a:t> </a:t>
              </a:r>
              <a:r>
                <a:rPr lang="en-US" sz="3200" dirty="0" smtClean="0"/>
                <a:t>    dehydrogenase (MDH</a:t>
              </a:r>
              <a:r>
                <a:rPr lang="en-US" sz="3200" dirty="0"/>
                <a:t>), which is converted in turn </a:t>
              </a:r>
              <a:r>
                <a:rPr lang="en-US" sz="3200" dirty="0" smtClean="0"/>
                <a:t>to </a:t>
              </a:r>
              <a:r>
                <a:rPr lang="en-US" sz="3200" dirty="0" err="1" smtClean="0"/>
                <a:t>formate</a:t>
              </a:r>
              <a:endParaRPr lang="en-US" sz="3200" dirty="0" smtClean="0"/>
            </a:p>
            <a:p>
              <a:r>
                <a:rPr lang="en-US" sz="3200" dirty="0"/>
                <a:t> </a:t>
              </a:r>
              <a:r>
                <a:rPr lang="en-US" sz="3200" dirty="0" smtClean="0"/>
                <a:t>    by formaldehyde dehydrogenase.</a:t>
              </a:r>
              <a:endParaRPr lang="en-US" sz="3200" dirty="0"/>
            </a:p>
            <a:p>
              <a:pPr marL="457200" indent="-457200">
                <a:buSzPct val="150000"/>
                <a:buFont typeface="Arial" panose="020B0604020202020204" pitchFamily="34" charset="0"/>
                <a:buChar char="•"/>
              </a:pPr>
              <a:r>
                <a:rPr lang="en-US" sz="3200" dirty="0"/>
                <a:t>Ob3b bacteria were cultivated in a batch reactor for ten days on a mineral medium similar to that described by  </a:t>
              </a:r>
              <a:r>
                <a:rPr lang="en-US" sz="3200" dirty="0" err="1"/>
                <a:t>Markowska</a:t>
              </a:r>
              <a:r>
                <a:rPr lang="en-US" sz="3200" dirty="0"/>
                <a:t> &amp; </a:t>
              </a:r>
              <a:r>
                <a:rPr lang="en-US" sz="3200" dirty="0" err="1"/>
                <a:t>Michalkiowicz</a:t>
              </a:r>
              <a:r>
                <a:rPr lang="en-US" sz="3200" dirty="0"/>
                <a:t>  (2009).</a:t>
              </a:r>
            </a:p>
            <a:p>
              <a:pPr marL="457200" indent="-457200">
                <a:buSzPct val="150000"/>
                <a:buFont typeface="Arial" panose="020B0604020202020204" pitchFamily="34" charset="0"/>
                <a:buChar char="•"/>
              </a:pPr>
              <a:r>
                <a:rPr lang="en-US" sz="3200" dirty="0"/>
                <a:t>Methane oxidation by OB3b bacteria is most efficient when the mineral medium contains appropriate quantities of copper.</a:t>
              </a:r>
            </a:p>
            <a:p>
              <a:pPr marL="457200" indent="-457200">
                <a:buSzPct val="150000"/>
                <a:buFont typeface="Arial" panose="020B0604020202020204" pitchFamily="34" charset="0"/>
                <a:buChar char="•"/>
              </a:pPr>
              <a:r>
                <a:rPr lang="en-US" sz="3200" dirty="0"/>
                <a:t>The consumption of methanol by the MDH enzyme must be inhibited in order to accumulate methanol product.</a:t>
              </a:r>
            </a:p>
            <a:p>
              <a:pPr marL="457200" indent="-457200">
                <a:buSzPct val="150000"/>
                <a:buFont typeface="Arial" panose="020B0604020202020204" pitchFamily="34" charset="0"/>
                <a:buChar char="•"/>
              </a:pPr>
              <a:r>
                <a:rPr lang="en-US" sz="3200" dirty="0"/>
                <a:t>It is important to select an appropriate support medium for immobilization of </a:t>
              </a:r>
              <a:r>
                <a:rPr lang="en-US" sz="3200" dirty="0" err="1"/>
                <a:t>methanotrophic</a:t>
              </a:r>
              <a:r>
                <a:rPr lang="en-US" sz="3200" dirty="0"/>
                <a:t> bacteria cells</a:t>
              </a:r>
              <a:r>
                <a:rPr lang="en-US" sz="3200" dirty="0" smtClean="0"/>
                <a:t>.  </a:t>
              </a:r>
              <a:endParaRPr lang="en-US" sz="3200" dirty="0"/>
            </a:p>
          </p:txBody>
        </p:sp>
      </p:grpSp>
      <p:grpSp>
        <p:nvGrpSpPr>
          <p:cNvPr id="31" name="Group 30">
            <a:extLst>
              <a:ext uri="{FF2B5EF4-FFF2-40B4-BE49-F238E27FC236}">
                <a16:creationId xmlns="" xmlns:a16="http://schemas.microsoft.com/office/drawing/2014/main" id="{859FD74F-D159-894C-8D12-8BA04A8DC63A}"/>
              </a:ext>
            </a:extLst>
          </p:cNvPr>
          <p:cNvGrpSpPr/>
          <p:nvPr/>
        </p:nvGrpSpPr>
        <p:grpSpPr>
          <a:xfrm>
            <a:off x="85018" y="29806890"/>
            <a:ext cx="11325532" cy="3023605"/>
            <a:chOff x="466548" y="29551360"/>
            <a:chExt cx="11325532" cy="3023605"/>
          </a:xfrm>
        </p:grpSpPr>
        <p:grpSp>
          <p:nvGrpSpPr>
            <p:cNvPr id="101" name="Group 100">
              <a:extLst>
                <a:ext uri="{FF2B5EF4-FFF2-40B4-BE49-F238E27FC236}">
                  <a16:creationId xmlns="" xmlns:a16="http://schemas.microsoft.com/office/drawing/2014/main" id="{8649EF1F-F5BC-E143-B24A-FB7A2C9D2CA8}"/>
                </a:ext>
              </a:extLst>
            </p:cNvPr>
            <p:cNvGrpSpPr/>
            <p:nvPr/>
          </p:nvGrpSpPr>
          <p:grpSpPr>
            <a:xfrm>
              <a:off x="466548" y="29551360"/>
              <a:ext cx="11325532" cy="3023605"/>
              <a:chOff x="42175" y="988925"/>
              <a:chExt cx="3374575" cy="1902486"/>
            </a:xfrm>
          </p:grpSpPr>
          <p:sp>
            <p:nvSpPr>
              <p:cNvPr id="102" name="Rounded Rectangle 101">
                <a:extLst>
                  <a:ext uri="{FF2B5EF4-FFF2-40B4-BE49-F238E27FC236}">
                    <a16:creationId xmlns="" xmlns:a16="http://schemas.microsoft.com/office/drawing/2014/main" id="{58CFF016-2998-0049-833A-340DC61B4633}"/>
                  </a:ext>
                </a:extLst>
              </p:cNvPr>
              <p:cNvSpPr/>
              <p:nvPr/>
            </p:nvSpPr>
            <p:spPr>
              <a:xfrm>
                <a:off x="42175" y="1006147"/>
                <a:ext cx="3374575" cy="1885264"/>
              </a:xfrm>
              <a:prstGeom prst="round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2700000" scaled="1"/>
                <a:tileRect/>
              </a:gra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6129" dirty="0"/>
              </a:p>
            </p:txBody>
          </p:sp>
          <p:sp>
            <p:nvSpPr>
              <p:cNvPr id="103" name="TextBox 102">
                <a:extLst>
                  <a:ext uri="{FF2B5EF4-FFF2-40B4-BE49-F238E27FC236}">
                    <a16:creationId xmlns="" xmlns:a16="http://schemas.microsoft.com/office/drawing/2014/main" id="{EE3F383B-DAB7-E44C-BB83-B7966EE538C3}"/>
                  </a:ext>
                </a:extLst>
              </p:cNvPr>
              <p:cNvSpPr txBox="1"/>
              <p:nvPr/>
            </p:nvSpPr>
            <p:spPr>
              <a:xfrm>
                <a:off x="303239" y="988925"/>
                <a:ext cx="2917372" cy="445410"/>
              </a:xfrm>
              <a:prstGeom prst="rect">
                <a:avLst/>
              </a:prstGeom>
              <a:noFill/>
            </p:spPr>
            <p:txBody>
              <a:bodyPr wrap="square" rtlCol="0">
                <a:spAutoFit/>
              </a:bodyPr>
              <a:lstStyle/>
              <a:p>
                <a:pPr algn="ctr"/>
                <a:r>
                  <a:rPr lang="en-US" sz="4000" b="1" u="sng" dirty="0"/>
                  <a:t>References</a:t>
                </a:r>
              </a:p>
            </p:txBody>
          </p:sp>
        </p:grpSp>
        <p:sp>
          <p:nvSpPr>
            <p:cNvPr id="104" name="TextBox 103">
              <a:extLst>
                <a:ext uri="{FF2B5EF4-FFF2-40B4-BE49-F238E27FC236}">
                  <a16:creationId xmlns="" xmlns:a16="http://schemas.microsoft.com/office/drawing/2014/main" id="{1B3E9459-F15C-5E4D-9A39-D469D008B195}"/>
                </a:ext>
              </a:extLst>
            </p:cNvPr>
            <p:cNvSpPr txBox="1"/>
            <p:nvPr/>
          </p:nvSpPr>
          <p:spPr>
            <a:xfrm>
              <a:off x="804959" y="30318966"/>
              <a:ext cx="10914026" cy="2062103"/>
            </a:xfrm>
            <a:prstGeom prst="rect">
              <a:avLst/>
            </a:prstGeom>
            <a:noFill/>
          </p:spPr>
          <p:txBody>
            <a:bodyPr wrap="square" rtlCol="0">
              <a:spAutoFit/>
            </a:bodyPr>
            <a:lstStyle/>
            <a:p>
              <a:pPr marL="457200" indent="-457200">
                <a:buSzPct val="150000"/>
                <a:buFont typeface="Arial" panose="020B0604020202020204" pitchFamily="34" charset="0"/>
                <a:buChar char="•"/>
              </a:pPr>
              <a:r>
                <a:rPr lang="en-US" sz="3200" dirty="0"/>
                <a:t>A. </a:t>
              </a:r>
              <a:r>
                <a:rPr lang="en-US" sz="3200" dirty="0" err="1"/>
                <a:t>Markowska</a:t>
              </a:r>
              <a:r>
                <a:rPr lang="en-US" sz="3200" dirty="0"/>
                <a:t>, &amp; B. </a:t>
              </a:r>
              <a:r>
                <a:rPr lang="en-US" sz="3200" dirty="0" err="1"/>
                <a:t>Michalkiowicz</a:t>
              </a:r>
              <a:r>
                <a:rPr lang="en-US" sz="3200" dirty="0"/>
                <a:t> , Chemical Paper 63(2) 105-110 (20090) </a:t>
              </a:r>
            </a:p>
            <a:p>
              <a:pPr marL="457200" indent="-457200">
                <a:buSzPct val="150000"/>
                <a:buFont typeface="Arial" panose="020B0604020202020204" pitchFamily="34" charset="0"/>
                <a:buChar char="•"/>
              </a:pPr>
              <a:r>
                <a:rPr lang="en-US" sz="3200" dirty="0"/>
                <a:t>R. Hanson &amp; T. Hanson, Methanotrophic Bacteria, Microbiology Review, 60 (439-471 (1996)</a:t>
              </a:r>
            </a:p>
          </p:txBody>
        </p:sp>
      </p:grpSp>
      <p:sp>
        <p:nvSpPr>
          <p:cNvPr id="105" name="TextBox 104">
            <a:extLst>
              <a:ext uri="{FF2B5EF4-FFF2-40B4-BE49-F238E27FC236}">
                <a16:creationId xmlns="" xmlns:a16="http://schemas.microsoft.com/office/drawing/2014/main" id="{1661217C-E1A9-FE47-9282-88F433BF0CCC}"/>
              </a:ext>
            </a:extLst>
          </p:cNvPr>
          <p:cNvSpPr txBox="1"/>
          <p:nvPr/>
        </p:nvSpPr>
        <p:spPr>
          <a:xfrm>
            <a:off x="31082237" y="24003287"/>
            <a:ext cx="13384135" cy="707886"/>
          </a:xfrm>
          <a:prstGeom prst="rect">
            <a:avLst/>
          </a:prstGeom>
          <a:noFill/>
        </p:spPr>
        <p:txBody>
          <a:bodyPr wrap="square" rtlCol="0">
            <a:spAutoFit/>
          </a:bodyPr>
          <a:lstStyle/>
          <a:p>
            <a:pPr algn="ctr"/>
            <a:r>
              <a:rPr lang="en-US" sz="4000" b="1" u="sng" dirty="0"/>
              <a:t>Researchers in the Lab</a:t>
            </a:r>
          </a:p>
        </p:txBody>
      </p:sp>
      <p:pic>
        <p:nvPicPr>
          <p:cNvPr id="41" name="Picture 40" descr="A picture containing person&#10;&#10;Description automatically generated">
            <a:extLst>
              <a:ext uri="{FF2B5EF4-FFF2-40B4-BE49-F238E27FC236}">
                <a16:creationId xmlns="" xmlns:a16="http://schemas.microsoft.com/office/drawing/2014/main" id="{28CAFABE-1419-DB45-A601-FF1E98436791}"/>
              </a:ext>
            </a:extLst>
          </p:cNvPr>
          <p:cNvPicPr>
            <a:picLocks noChangeAspect="1"/>
          </p:cNvPicPr>
          <p:nvPr/>
        </p:nvPicPr>
        <p:blipFill rotWithShape="1">
          <a:blip r:embed="rId5"/>
          <a:srcRect b="11661"/>
          <a:stretch/>
        </p:blipFill>
        <p:spPr>
          <a:xfrm>
            <a:off x="32447599" y="25377952"/>
            <a:ext cx="3929781" cy="3945349"/>
          </a:xfrm>
          <a:prstGeom prst="rect">
            <a:avLst/>
          </a:prstGeom>
        </p:spPr>
      </p:pic>
      <p:pic>
        <p:nvPicPr>
          <p:cNvPr id="42" name="Picture 41">
            <a:extLst>
              <a:ext uri="{FF2B5EF4-FFF2-40B4-BE49-F238E27FC236}">
                <a16:creationId xmlns="" xmlns:a16="http://schemas.microsoft.com/office/drawing/2014/main" id="{AF8D5F7E-2E87-F44E-A27F-3EF23253FBA3}"/>
              </a:ext>
            </a:extLst>
          </p:cNvPr>
          <p:cNvPicPr>
            <a:picLocks noChangeAspect="1"/>
          </p:cNvPicPr>
          <p:nvPr/>
        </p:nvPicPr>
        <p:blipFill rotWithShape="1">
          <a:blip r:embed="rId6"/>
          <a:srcRect r="23993"/>
          <a:stretch/>
        </p:blipFill>
        <p:spPr>
          <a:xfrm>
            <a:off x="35983452" y="24902701"/>
            <a:ext cx="4126324" cy="4071661"/>
          </a:xfrm>
          <a:prstGeom prst="rect">
            <a:avLst/>
          </a:prstGeom>
        </p:spPr>
      </p:pic>
      <p:pic>
        <p:nvPicPr>
          <p:cNvPr id="39" name="Picture 38" descr="A picture containing indoor, person, preparing&#10;&#10;Description automatically generated">
            <a:extLst>
              <a:ext uri="{FF2B5EF4-FFF2-40B4-BE49-F238E27FC236}">
                <a16:creationId xmlns="" xmlns:a16="http://schemas.microsoft.com/office/drawing/2014/main" id="{E5A67B87-B2B7-2642-A5CD-C0E3428BFDE2}"/>
              </a:ext>
            </a:extLst>
          </p:cNvPr>
          <p:cNvPicPr>
            <a:picLocks noChangeAspect="1"/>
          </p:cNvPicPr>
          <p:nvPr/>
        </p:nvPicPr>
        <p:blipFill>
          <a:blip r:embed="rId7"/>
          <a:stretch>
            <a:fillRect/>
          </a:stretch>
        </p:blipFill>
        <p:spPr>
          <a:xfrm>
            <a:off x="39300318" y="25277330"/>
            <a:ext cx="4590882" cy="4045971"/>
          </a:xfrm>
          <a:prstGeom prst="rect">
            <a:avLst/>
          </a:prstGeom>
        </p:spPr>
      </p:pic>
      <p:sp>
        <p:nvSpPr>
          <p:cNvPr id="44" name="TextBox 43">
            <a:extLst>
              <a:ext uri="{FF2B5EF4-FFF2-40B4-BE49-F238E27FC236}">
                <a16:creationId xmlns="" xmlns:a16="http://schemas.microsoft.com/office/drawing/2014/main" id="{C43890BC-E0D0-4C44-8288-36838500B34A}"/>
              </a:ext>
            </a:extLst>
          </p:cNvPr>
          <p:cNvSpPr txBox="1"/>
          <p:nvPr/>
        </p:nvSpPr>
        <p:spPr>
          <a:xfrm>
            <a:off x="32503374" y="12723719"/>
            <a:ext cx="12151494" cy="477054"/>
          </a:xfrm>
          <a:prstGeom prst="rect">
            <a:avLst/>
          </a:prstGeom>
          <a:noFill/>
        </p:spPr>
        <p:txBody>
          <a:bodyPr wrap="square" rtlCol="0">
            <a:spAutoFit/>
          </a:bodyPr>
          <a:lstStyle/>
          <a:p>
            <a:r>
              <a:rPr lang="en-US" sz="2500" b="1" dirty="0"/>
              <a:t>Figure 3: Data showing  percent of  methanol production as a function of time. </a:t>
            </a:r>
          </a:p>
        </p:txBody>
      </p:sp>
      <p:sp>
        <p:nvSpPr>
          <p:cNvPr id="72" name="TextBox 71">
            <a:extLst>
              <a:ext uri="{FF2B5EF4-FFF2-40B4-BE49-F238E27FC236}">
                <a16:creationId xmlns="" xmlns:a16="http://schemas.microsoft.com/office/drawing/2014/main" id="{8B3AA061-17DF-2B49-B386-5E3961D4702E}"/>
              </a:ext>
            </a:extLst>
          </p:cNvPr>
          <p:cNvSpPr txBox="1"/>
          <p:nvPr/>
        </p:nvSpPr>
        <p:spPr>
          <a:xfrm>
            <a:off x="32598489" y="19247873"/>
            <a:ext cx="12889091" cy="477054"/>
          </a:xfrm>
          <a:prstGeom prst="rect">
            <a:avLst/>
          </a:prstGeom>
          <a:noFill/>
        </p:spPr>
        <p:txBody>
          <a:bodyPr wrap="square" rtlCol="0">
            <a:spAutoFit/>
          </a:bodyPr>
          <a:lstStyle/>
          <a:p>
            <a:r>
              <a:rPr lang="en-US" sz="2500" b="1" dirty="0"/>
              <a:t>Figure 4: Data showing percent methane  consumption as a function of time. </a:t>
            </a:r>
          </a:p>
        </p:txBody>
      </p:sp>
      <p:grpSp>
        <p:nvGrpSpPr>
          <p:cNvPr id="2" name="Group 1"/>
          <p:cNvGrpSpPr/>
          <p:nvPr/>
        </p:nvGrpSpPr>
        <p:grpSpPr>
          <a:xfrm>
            <a:off x="23053606" y="23836706"/>
            <a:ext cx="8899594" cy="8252850"/>
            <a:chOff x="23821535" y="19915431"/>
            <a:chExt cx="8391121" cy="7794784"/>
          </a:xfrm>
        </p:grpSpPr>
        <p:pic>
          <p:nvPicPr>
            <p:cNvPr id="17" name="Picture 16" descr="A picture containing text, indoor&#10;&#10;Description automatically generated">
              <a:extLst>
                <a:ext uri="{FF2B5EF4-FFF2-40B4-BE49-F238E27FC236}">
                  <a16:creationId xmlns="" xmlns:a16="http://schemas.microsoft.com/office/drawing/2014/main" id="{2345E179-20F8-3B4C-805B-2BF20EF70804}"/>
                </a:ext>
              </a:extLst>
            </p:cNvPr>
            <p:cNvPicPr>
              <a:picLocks noChangeAspect="1"/>
            </p:cNvPicPr>
            <p:nvPr/>
          </p:nvPicPr>
          <p:blipFill rotWithShape="1">
            <a:blip r:embed="rId8"/>
            <a:srcRect r="10714"/>
            <a:stretch/>
          </p:blipFill>
          <p:spPr>
            <a:xfrm>
              <a:off x="23821535" y="19915431"/>
              <a:ext cx="8391121" cy="7023100"/>
            </a:xfrm>
            <a:prstGeom prst="rect">
              <a:avLst/>
            </a:prstGeom>
          </p:spPr>
        </p:pic>
        <p:sp>
          <p:nvSpPr>
            <p:cNvPr id="75" name="TextBox 74">
              <a:extLst>
                <a:ext uri="{FF2B5EF4-FFF2-40B4-BE49-F238E27FC236}">
                  <a16:creationId xmlns="" xmlns:a16="http://schemas.microsoft.com/office/drawing/2014/main" id="{4CB9D9E5-9CB1-9141-9510-1A0F1183E110}"/>
                </a:ext>
              </a:extLst>
            </p:cNvPr>
            <p:cNvSpPr txBox="1"/>
            <p:nvPr/>
          </p:nvSpPr>
          <p:spPr>
            <a:xfrm>
              <a:off x="24002817" y="27186966"/>
              <a:ext cx="7532085" cy="523249"/>
            </a:xfrm>
            <a:prstGeom prst="rect">
              <a:avLst/>
            </a:prstGeom>
            <a:noFill/>
          </p:spPr>
          <p:txBody>
            <a:bodyPr wrap="square" rtlCol="0">
              <a:spAutoFit/>
            </a:bodyPr>
            <a:lstStyle/>
            <a:p>
              <a:pPr defTabSz="3291840">
                <a:defRPr/>
              </a:pPr>
              <a:r>
                <a:rPr lang="en-US" sz="3000" b="1" dirty="0">
                  <a:solidFill>
                    <a:prstClr val="black"/>
                  </a:solidFill>
                  <a:latin typeface="Calibri" panose="020F0502020204030204"/>
                </a:rPr>
                <a:t>Figure 2</a:t>
              </a:r>
              <a:r>
                <a:rPr lang="en-US" sz="3000" b="1" dirty="0" smtClean="0">
                  <a:solidFill>
                    <a:prstClr val="black"/>
                  </a:solidFill>
                  <a:latin typeface="Calibri" panose="020F0502020204030204"/>
                </a:rPr>
                <a:t>: Laboratory Experimental Setup</a:t>
              </a:r>
              <a:endParaRPr lang="en-US" sz="3000" b="1" dirty="0">
                <a:solidFill>
                  <a:prstClr val="black"/>
                </a:solidFill>
                <a:latin typeface="Calibri" panose="020F0502020204030204"/>
              </a:endParaRPr>
            </a:p>
          </p:txBody>
        </p:sp>
      </p:grpSp>
      <p:pic>
        <p:nvPicPr>
          <p:cNvPr id="16" name="Picture 15" descr="Chart, line chart&#10;&#10;Description automatically generated">
            <a:extLst>
              <a:ext uri="{FF2B5EF4-FFF2-40B4-BE49-F238E27FC236}">
                <a16:creationId xmlns="" xmlns:a16="http://schemas.microsoft.com/office/drawing/2014/main" id="{CDD6C81C-9732-0192-FAA0-F656E656412E}"/>
              </a:ext>
            </a:extLst>
          </p:cNvPr>
          <p:cNvPicPr>
            <a:picLocks noChangeAspect="1"/>
          </p:cNvPicPr>
          <p:nvPr/>
        </p:nvPicPr>
        <p:blipFill>
          <a:blip r:embed="rId9"/>
          <a:stretch>
            <a:fillRect/>
          </a:stretch>
        </p:blipFill>
        <p:spPr>
          <a:xfrm>
            <a:off x="32665172" y="7004814"/>
            <a:ext cx="11001935" cy="5609898"/>
          </a:xfrm>
          <a:prstGeom prst="rect">
            <a:avLst/>
          </a:prstGeom>
        </p:spPr>
      </p:pic>
      <p:pic>
        <p:nvPicPr>
          <p:cNvPr id="26" name="Picture 25" descr="Chart, line chart&#10;&#10;Description automatically generated">
            <a:extLst>
              <a:ext uri="{FF2B5EF4-FFF2-40B4-BE49-F238E27FC236}">
                <a16:creationId xmlns="" xmlns:a16="http://schemas.microsoft.com/office/drawing/2014/main" id="{A65EA8AE-0D1C-1C36-A8EA-AF88481BE416}"/>
              </a:ext>
            </a:extLst>
          </p:cNvPr>
          <p:cNvPicPr>
            <a:picLocks noChangeAspect="1"/>
          </p:cNvPicPr>
          <p:nvPr/>
        </p:nvPicPr>
        <p:blipFill>
          <a:blip r:embed="rId10"/>
          <a:stretch>
            <a:fillRect/>
          </a:stretch>
        </p:blipFill>
        <p:spPr>
          <a:xfrm>
            <a:off x="32728652" y="13521506"/>
            <a:ext cx="10938455" cy="5553764"/>
          </a:xfrm>
          <a:prstGeom prst="rect">
            <a:avLst/>
          </a:prstGeom>
        </p:spPr>
      </p:pic>
    </p:spTree>
    <p:extLst>
      <p:ext uri="{BB962C8B-B14F-4D97-AF65-F5344CB8AC3E}">
        <p14:creationId xmlns:p14="http://schemas.microsoft.com/office/powerpoint/2010/main" val="132407012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35630</TotalTime>
  <Words>1206</Words>
  <Application>Microsoft Office PowerPoint</Application>
  <PresentationFormat>Custom</PresentationFormat>
  <Paragraphs>74</Paragraphs>
  <Slides>1</Slides>
  <Notes>1</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Nazari, Michael</dc:creator>
  <cp:lastModifiedBy>Dr. Pirbazari</cp:lastModifiedBy>
  <cp:revision>191</cp:revision>
  <dcterms:created xsi:type="dcterms:W3CDTF">2022-02-15T20:19:16Z</dcterms:created>
  <dcterms:modified xsi:type="dcterms:W3CDTF">2022-05-05T22:17:44Z</dcterms:modified>
</cp:coreProperties>
</file>