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Lst>
  <p:sldSz cx="9144000" cy="5143500" type="screen16x9"/>
  <p:notesSz cx="6858000" cy="9144000"/>
  <p:embeddedFontLst>
    <p:embeddedFont>
      <p:font typeface="Georgia" panose="02040502050405020303" pitchFamily="18" charset="0"/>
      <p:regular r:id="rId77"/>
      <p:bold r:id="rId78"/>
      <p:italic r:id="rId79"/>
      <p:boldItalic r:id="rId80"/>
    </p:embeddedFont>
    <p:embeddedFont>
      <p:font typeface="Karla" panose="020B0604020202020204" charset="0"/>
      <p:regular r:id="rId81"/>
      <p:bold r:id="rId82"/>
      <p:italic r:id="rId83"/>
      <p:boldItalic r:id="rId84"/>
    </p:embeddedFont>
    <p:embeddedFont>
      <p:font typeface="Lato" panose="020B0604020202020204" charset="0"/>
      <p:regular r:id="rId85"/>
      <p:bold r:id="rId86"/>
      <p:italic r:id="rId87"/>
      <p:boldItalic r:id="rId88"/>
    </p:embeddedFont>
    <p:embeddedFont>
      <p:font typeface="Raleway" panose="020B060402020202020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3" roundtripDataSignature="AMtx7mitCKhLIKEsfzLcb4plUMb6Xs1NQ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3B2193-F5E2-45B9-A46F-A49B0BE3291B}">
  <a:tblStyle styleId="{B23B2193-F5E2-45B9-A46F-A49B0BE3291B}"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5" Type="http://schemas.openxmlformats.org/officeDocument/2006/relationships/slide" Target="slides/slide4.xml"/><Relationship Id="rId90" Type="http://schemas.openxmlformats.org/officeDocument/2006/relationships/font" Target="fonts/font14.fntdata"/><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4.fntdata"/><Relationship Id="rId85"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4099616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who.int/news-room/fact-sheets/detail/lead-poisoning-and-health"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leadsmart.nsw.gov.au"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oregon.gov/oha/ph/HealthyEnvironments/HealthyNeighborhoods/LeadPoisoning/MedicalProvidersLaboratories/Documents/introhealtheffectsmedicalprovider.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who.int/news-room/fact-sheets/detail/lead-poisoning-and-health"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greenkidsdoc.wor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epa.gov/ground-water-and-drinking-water/basic-information-about-lead-drinking-water#getinto"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www.epa.gov/lead/protect-your-family-exposures-lead" TargetMode="External"/><Relationship Id="rId5" Type="http://schemas.openxmlformats.org/officeDocument/2006/relationships/hyperlink" Target="https://www.cdc.gov/nceh/lead/prevention/infographic-lead-in-environment.htm" TargetMode="External"/><Relationship Id="rId4" Type="http://schemas.openxmlformats.org/officeDocument/2006/relationships/hyperlink" Target="http://www.who.int/news-room/fact-sheets/detail/lead-poisoning-and-health"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ytimes.com/2016/02/09/us/regulatory-gaps-leave-unsafe-lead-levels-in-water-nationwide.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epa.gov/ground-water-and-drinking-water/basic-information-about-lead-drinking-water#getinto"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cdc.gov/nceh/lead/prevention/infographic-lead-in-environment.htm" TargetMode="External"/><Relationship Id="rId4" Type="http://schemas.openxmlformats.org/officeDocument/2006/relationships/hyperlink" Target="http://www.cdc.gov/healthywater/drinking/private/wells/disease/lead.html"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epa.gov/ground-water-and-drinking-water/basic-information-about-lead-drinking-water#getinto"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eurekalert.org/multimedia"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who.int/news-room/fact-sheets/detail/lead-poisoning-and-health"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epa.gov/ground-water-and-drinking-water/basic-information-about-lead-drinking-water#getinto"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epa.gov/sites/production/files/2019-03/documents/assistance_for_small_and_disadvantaged_communities_frequently_asked_questions_508.pdf" TargetMode="External"/><Relationship Id="rId5" Type="http://schemas.openxmlformats.org/officeDocument/2006/relationships/hyperlink" Target="https://www.epa.gov/dwcapacity/wiin-grant-lead-testing-school-and-child-care-program-drinking-water" TargetMode="External"/><Relationship Id="rId4" Type="http://schemas.openxmlformats.org/officeDocument/2006/relationships/hyperlink" Target="https://www.epa.gov/newsreleases/epa-awards-22-million-grants-alaska-idaho-oregon-and-washington-test-lead-school"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npr.org/sections/thetwo-way/2016/04/20/465545378/lead-laced-water-in-flint-a-step-by-step-look-at-the-makings-of-a-crisi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theguardian.com/us-news/2019/aug/25/newark-lead-water-crisis-flint"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nytimes.com/2019"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fgate.com/news/article/Three-San-Francisco-public-schools-show-high-12306785.php"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www.mv-voice.com/news/2018/02/09/elevated-lead-levels-found-in-theuerkauf-water" TargetMode="External"/><Relationship Id="rId3" Type="http://schemas.openxmlformats.org/officeDocument/2006/relationships/hyperlink" Target="https://www.sfgate.com/news/article/Three-San-Francisco-public-schools-show-high-12306785.php" TargetMode="External"/><Relationship Id="rId7" Type="http://schemas.openxmlformats.org/officeDocument/2006/relationships/hyperlink" Target="https://nmhealth.org/publication/view/help/289/"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nytimes.com/2019" TargetMode="External"/><Relationship Id="rId5" Type="http://schemas.openxmlformats.org/officeDocument/2006/relationships/hyperlink" Target="https://www.usatoday.com/story/news/2016/03/11/nearly-2000-water-systems-fail-lead-tests/81220466/" TargetMode="External"/><Relationship Id="rId4" Type="http://schemas.openxmlformats.org/officeDocument/2006/relationships/hyperlink" Target="https://www.abqjournal.com/754724/20-nm-water-systems-exceed-federal-lead-standard.html" TargetMode="External"/><Relationship Id="rId9" Type="http://schemas.openxmlformats.org/officeDocument/2006/relationships/hyperlink" Target="http://www.latimes.com/local/lanow/la-me-sd-water-lead-20170324-story.html"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scmp.com/news/hong-kong/health-environment/article/1840021/hong-kongs-lead-drinking-water-crisis-everything"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www.hongkongfp.com/2018/07/19/tests-show-excessive-lead-water-new-kwai-fong-housing-estate-safety-scandal-reappears/" TargetMode="External"/><Relationship Id="rId4" Type="http://schemas.openxmlformats.org/officeDocument/2006/relationships/hyperlink" Target="http://www.scmp.com/news/hong-kong/health-environmen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stripes.com/news/lead-detected-in-water-at-navy-elementary-school-in-japan-1.472132"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nippon.com/en/views/b06301/drinking-from-the-tap-tokyo%E2%80%99s-high-quality-water-supply.html" TargetMode="External"/><Relationship Id="rId5" Type="http://schemas.openxmlformats.org/officeDocument/2006/relationships/hyperlink" Target="https://www.niph.go.jp/soshiki/suido/pdf/h19JPUS/abstract/r01.pdf" TargetMode="External"/><Relationship Id="rId4" Type="http://schemas.openxmlformats.org/officeDocument/2006/relationships/hyperlink" Target="http://www.japantimes.co.jp/news/2018/12/17/reference/water-privatization-japan-crossroads-battling-aging-pipes/#.XZz3US2ZOHp"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newsecuritybeat.org/2019/01/toxic-water-toxic-crops-indias-public-health-time-bomb/"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www.deccanchronicle"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newsecuritybeat.org/2019/01/toxic-water-toxic-crops-indias-public-health-time-bomb/"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www.deccanchronicle"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dw.com/en/germany-aims-to-rid-drinking-water-of-lead/a-17265851"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prlog.org/12616657-point-of-entry-water-treatment-system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skillingsandsons.com/blog/all-about-water-treatment-systems-point-of-entry-filtration"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www.jkawelldrillin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usinessinsider.com/cities-worst-tap-wate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done</a:t>
            </a:r>
            <a:endParaRPr/>
          </a:p>
        </p:txBody>
      </p:sp>
    </p:spTree>
    <p:extLst>
      <p:ext uri="{BB962C8B-B14F-4D97-AF65-F5344CB8AC3E}">
        <p14:creationId xmlns:p14="http://schemas.microsoft.com/office/powerpoint/2010/main" val="397582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rgbClr val="333333"/>
                </a:solidFill>
                <a:latin typeface="Karla"/>
                <a:ea typeface="Karla"/>
                <a:cs typeface="Karla"/>
                <a:sym typeface="Karla"/>
              </a:rPr>
              <a:t>[3] “Health Effects of Lead Exposure.” </a:t>
            </a:r>
            <a:r>
              <a:rPr lang="en" sz="900" i="1">
                <a:solidFill>
                  <a:srgbClr val="333333"/>
                </a:solidFill>
                <a:latin typeface="Karla"/>
                <a:ea typeface="Karla"/>
                <a:cs typeface="Karla"/>
                <a:sym typeface="Karla"/>
              </a:rPr>
              <a:t>Oregon.gov</a:t>
            </a:r>
            <a:r>
              <a:rPr lang="en" sz="900">
                <a:solidFill>
                  <a:srgbClr val="333333"/>
                </a:solidFill>
                <a:latin typeface="Karla"/>
                <a:ea typeface="Karla"/>
                <a:cs typeface="Karla"/>
                <a:sym typeface="Karla"/>
              </a:rPr>
              <a:t>, Oregon Department of Human Sciences, www.oregon.gov/oha/ph/HealthyEnvironments/HealthyNeighborhoods/LeadPoisoning/MedicalProvidersLaboratories/Documents/introhealtheffectsmedicalprovider.pdf.</a:t>
            </a: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latin typeface="Karla"/>
                <a:ea typeface="Karla"/>
                <a:cs typeface="Karla"/>
                <a:sym typeface="Karla"/>
              </a:rPr>
              <a:t>[4] Brown, Mary Jean, and Stephen Margolis. “Lead in Drinking Water and Human Blood Lead Levels in the United States.” </a:t>
            </a:r>
            <a:r>
              <a:rPr lang="en" sz="900" i="1">
                <a:solidFill>
                  <a:srgbClr val="333333"/>
                </a:solidFill>
                <a:latin typeface="Karla"/>
                <a:ea typeface="Karla"/>
                <a:cs typeface="Karla"/>
                <a:sym typeface="Karla"/>
              </a:rPr>
              <a:t>Morbidity and Mortality Weekly Report (MMWR)</a:t>
            </a:r>
            <a:r>
              <a:rPr lang="en" sz="900">
                <a:solidFill>
                  <a:srgbClr val="333333"/>
                </a:solidFill>
                <a:latin typeface="Karla"/>
                <a:ea typeface="Karla"/>
                <a:cs typeface="Karla"/>
                <a:sym typeface="Karla"/>
              </a:rPr>
              <a:t>, Centers for Disease Control and Prevention, 9 Aug. 2012, www.cdc.gov/mmwr/preview/mmwrhtml/su6104a1.htm.</a:t>
            </a: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latin typeface="Karla"/>
                <a:ea typeface="Karla"/>
                <a:cs typeface="Karla"/>
                <a:sym typeface="Karla"/>
              </a:rPr>
              <a:t>[5] “GBD Compare.” </a:t>
            </a:r>
            <a:r>
              <a:rPr lang="en" sz="900" i="1">
                <a:solidFill>
                  <a:srgbClr val="333333"/>
                </a:solidFill>
                <a:latin typeface="Karla"/>
                <a:ea typeface="Karla"/>
                <a:cs typeface="Karla"/>
                <a:sym typeface="Karla"/>
              </a:rPr>
              <a:t>Data Visualizations</a:t>
            </a:r>
            <a:r>
              <a:rPr lang="en" sz="900">
                <a:solidFill>
                  <a:srgbClr val="333333"/>
                </a:solidFill>
                <a:latin typeface="Karla"/>
                <a:ea typeface="Karla"/>
                <a:cs typeface="Karla"/>
                <a:sym typeface="Karla"/>
              </a:rPr>
              <a:t>, vizhub.healthdata.org/gbd-compare/.</a:t>
            </a: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latin typeface="Karla"/>
                <a:ea typeface="Karla"/>
                <a:cs typeface="Karla"/>
                <a:sym typeface="Karla"/>
              </a:rPr>
              <a:t>[6] “Lead Poisoning and Health.” </a:t>
            </a:r>
            <a:r>
              <a:rPr lang="en" sz="900" i="1">
                <a:solidFill>
                  <a:srgbClr val="333333"/>
                </a:solidFill>
                <a:latin typeface="Karla"/>
                <a:ea typeface="Karla"/>
                <a:cs typeface="Karla"/>
                <a:sym typeface="Karla"/>
              </a:rPr>
              <a:t>World Health Organization</a:t>
            </a:r>
            <a:r>
              <a:rPr lang="en" sz="900">
                <a:solidFill>
                  <a:srgbClr val="333333"/>
                </a:solidFill>
                <a:latin typeface="Karla"/>
                <a:ea typeface="Karla"/>
                <a:cs typeface="Karla"/>
                <a:sym typeface="Karla"/>
              </a:rPr>
              <a:t>, World Health Organization, 23 Aug. 2018, </a:t>
            </a:r>
            <a:r>
              <a:rPr lang="en" sz="900">
                <a:solidFill>
                  <a:srgbClr val="333333"/>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www.who.int/news-room/fact-sheets/detail/lead-poisoning-and-health</a:t>
            </a:r>
            <a:r>
              <a:rPr lang="en" sz="900">
                <a:solidFill>
                  <a:srgbClr val="333333"/>
                </a:solidFill>
                <a:latin typeface="Karla"/>
                <a:ea typeface="Karla"/>
                <a:cs typeface="Karla"/>
                <a:sym typeface="Karla"/>
              </a:rPr>
              <a:t>.</a:t>
            </a: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SzPts val="1100"/>
              <a:buNone/>
            </a:pPr>
            <a:r>
              <a:rPr lang="en" sz="800">
                <a:solidFill>
                  <a:srgbClr val="3C4245"/>
                </a:solidFill>
                <a:latin typeface="Karla"/>
                <a:ea typeface="Karla"/>
                <a:cs typeface="Karla"/>
                <a:sym typeface="Karla"/>
              </a:rPr>
              <a:t>[7]  “Effects of Lead.” </a:t>
            </a:r>
            <a:r>
              <a:rPr lang="en" sz="800" i="1">
                <a:solidFill>
                  <a:srgbClr val="3C4245"/>
                </a:solidFill>
                <a:latin typeface="Karla"/>
                <a:ea typeface="Karla"/>
                <a:cs typeface="Karla"/>
                <a:sym typeface="Karla"/>
              </a:rPr>
              <a:t>LeadSmart</a:t>
            </a:r>
            <a:r>
              <a:rPr lang="en" sz="800">
                <a:solidFill>
                  <a:srgbClr val="3C4245"/>
                </a:solidFill>
                <a:latin typeface="Karla"/>
                <a:ea typeface="Karla"/>
                <a:cs typeface="Karla"/>
                <a:sym typeface="Karla"/>
              </a:rPr>
              <a:t>, </a:t>
            </a:r>
            <a:r>
              <a:rPr lang="en" sz="800">
                <a:solidFill>
                  <a:srgbClr val="3C4245"/>
                </a:solidFill>
                <a:uFill>
                  <a:noFill/>
                </a:uFill>
                <a:latin typeface="Karla"/>
                <a:ea typeface="Karla"/>
                <a:cs typeface="Karla"/>
                <a:sym typeface="Karla"/>
                <a:hlinkClick r:id="rId4">
                  <a:extLst>
                    <a:ext uri="{A12FA001-AC4F-418D-AE19-62706E023703}">
                      <ahyp:hlinkClr xmlns:ahyp="http://schemas.microsoft.com/office/drawing/2018/hyperlinkcolor" val="tx"/>
                    </a:ext>
                  </a:extLst>
                </a:hlinkClick>
              </a:rPr>
              <a:t>http://leadsmart.nsw.gov.au</a:t>
            </a:r>
            <a:r>
              <a:rPr lang="en" sz="800">
                <a:solidFill>
                  <a:srgbClr val="3C4245"/>
                </a:solidFill>
                <a:latin typeface="Karla"/>
                <a:ea typeface="Karla"/>
                <a:cs typeface="Karla"/>
                <a:sym typeface="Karla"/>
              </a:rPr>
              <a:t>/effects-of-lead/.</a:t>
            </a:r>
            <a:endParaRPr/>
          </a:p>
        </p:txBody>
      </p:sp>
    </p:spTree>
    <p:extLst>
      <p:ext uri="{BB962C8B-B14F-4D97-AF65-F5344CB8AC3E}">
        <p14:creationId xmlns:p14="http://schemas.microsoft.com/office/powerpoint/2010/main" val="730675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900">
                <a:solidFill>
                  <a:srgbClr val="333333"/>
                </a:solidFill>
                <a:latin typeface="Karla"/>
                <a:ea typeface="Karla"/>
                <a:cs typeface="Karla"/>
                <a:sym typeface="Karla"/>
              </a:rPr>
              <a:t>[3] “Health Effects of Lead Exposure.” </a:t>
            </a:r>
            <a:r>
              <a:rPr lang="en" sz="900" i="1">
                <a:solidFill>
                  <a:srgbClr val="333333"/>
                </a:solidFill>
                <a:latin typeface="Karla"/>
                <a:ea typeface="Karla"/>
                <a:cs typeface="Karla"/>
                <a:sym typeface="Karla"/>
              </a:rPr>
              <a:t>Oregon.gov</a:t>
            </a:r>
            <a:r>
              <a:rPr lang="en" sz="900">
                <a:solidFill>
                  <a:srgbClr val="333333"/>
                </a:solidFill>
                <a:latin typeface="Karla"/>
                <a:ea typeface="Karla"/>
                <a:cs typeface="Karla"/>
                <a:sym typeface="Karla"/>
              </a:rPr>
              <a:t>, Oregon Department of Human Sciences, </a:t>
            </a:r>
            <a:r>
              <a:rPr lang="en" sz="900" u="sng">
                <a:solidFill>
                  <a:schemeClr val="hlink"/>
                </a:solidFill>
                <a:latin typeface="Karla"/>
                <a:ea typeface="Karla"/>
                <a:cs typeface="Karla"/>
                <a:sym typeface="Karla"/>
                <a:hlinkClick r:id="rId3"/>
              </a:rPr>
              <a:t>www.oregon.gov/oha/ph/HealthyEnvironments/HealthyNeighborhoods/LeadPoisoning/MedicalProvidersLaboratories/Documents/introhealtheffectsmedicalprovider.pdf</a:t>
            </a:r>
            <a:r>
              <a:rPr lang="en" sz="900">
                <a:solidFill>
                  <a:srgbClr val="333333"/>
                </a:solidFill>
                <a:latin typeface="Karla"/>
                <a:ea typeface="Karla"/>
                <a:cs typeface="Karla"/>
                <a:sym typeface="Karla"/>
              </a:rPr>
              <a:t>.</a:t>
            </a: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SzPts val="1100"/>
              <a:buNone/>
            </a:pPr>
            <a:r>
              <a:rPr lang="en" sz="900">
                <a:solidFill>
                  <a:srgbClr val="333333"/>
                </a:solidFill>
                <a:latin typeface="Karla"/>
                <a:ea typeface="Karla"/>
                <a:cs typeface="Karla"/>
                <a:sym typeface="Karla"/>
              </a:rPr>
              <a:t>[6] “Lead Poisoning and Health.” </a:t>
            </a:r>
            <a:r>
              <a:rPr lang="en" sz="900" i="1">
                <a:solidFill>
                  <a:srgbClr val="333333"/>
                </a:solidFill>
                <a:latin typeface="Karla"/>
                <a:ea typeface="Karla"/>
                <a:cs typeface="Karla"/>
                <a:sym typeface="Karla"/>
              </a:rPr>
              <a:t>World Health Organization</a:t>
            </a:r>
            <a:r>
              <a:rPr lang="en" sz="900">
                <a:solidFill>
                  <a:srgbClr val="333333"/>
                </a:solidFill>
                <a:latin typeface="Karla"/>
                <a:ea typeface="Karla"/>
                <a:cs typeface="Karla"/>
                <a:sym typeface="Karla"/>
              </a:rPr>
              <a:t>, World Health Organization, 23 Aug. 2018, </a:t>
            </a:r>
            <a:r>
              <a:rPr lang="en" sz="900">
                <a:solidFill>
                  <a:srgbClr val="333333"/>
                </a:solidFill>
                <a:uFill>
                  <a:noFill/>
                </a:uFill>
                <a:latin typeface="Karla"/>
                <a:ea typeface="Karla"/>
                <a:cs typeface="Karla"/>
                <a:sym typeface="Karla"/>
                <a:hlinkClick r:id="rId4">
                  <a:extLst>
                    <a:ext uri="{A12FA001-AC4F-418D-AE19-62706E023703}">
                      <ahyp:hlinkClr xmlns:ahyp="http://schemas.microsoft.com/office/drawing/2018/hyperlinkcolor" val="tx"/>
                    </a:ext>
                  </a:extLst>
                </a:hlinkClick>
              </a:rPr>
              <a:t>www.who.int/news-room/fact-sheets/detail/lead-poisoning-and-health</a:t>
            </a:r>
            <a:r>
              <a:rPr lang="en" sz="900">
                <a:solidFill>
                  <a:srgbClr val="333333"/>
                </a:solidFill>
                <a:latin typeface="Karla"/>
                <a:ea typeface="Karla"/>
                <a:cs typeface="Karla"/>
                <a:sym typeface="Karla"/>
              </a:rPr>
              <a:t>.</a:t>
            </a: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latin typeface="Karla"/>
                <a:ea typeface="Karla"/>
                <a:cs typeface="Karla"/>
                <a:sym typeface="Karla"/>
              </a:rPr>
              <a:t>[8] Lalor, Gc, et al. “Acute Lead Poisoning Associated with Backyard Lead Smelting in Jamaica.” </a:t>
            </a:r>
            <a:r>
              <a:rPr lang="en" sz="900" i="1">
                <a:solidFill>
                  <a:srgbClr val="333333"/>
                </a:solidFill>
                <a:latin typeface="Karla"/>
                <a:ea typeface="Karla"/>
                <a:cs typeface="Karla"/>
                <a:sym typeface="Karla"/>
              </a:rPr>
              <a:t>West Indian Medical Journal</a:t>
            </a:r>
            <a:r>
              <a:rPr lang="en" sz="900">
                <a:solidFill>
                  <a:srgbClr val="333333"/>
                </a:solidFill>
                <a:latin typeface="Karla"/>
                <a:ea typeface="Karla"/>
                <a:cs typeface="Karla"/>
                <a:sym typeface="Karla"/>
              </a:rPr>
              <a:t>, vol. 55, no. 6, 2006, doi:10.1590/s0043-31442006000600005.</a:t>
            </a:r>
            <a:br>
              <a:rPr lang="en" sz="900">
                <a:solidFill>
                  <a:srgbClr val="333333"/>
                </a:solidFill>
                <a:latin typeface="Karla"/>
                <a:ea typeface="Karla"/>
                <a:cs typeface="Karla"/>
                <a:sym typeface="Karla"/>
              </a:rPr>
            </a:br>
            <a:endParaRPr sz="900">
              <a:solidFill>
                <a:srgbClr val="333333"/>
              </a:solidFill>
              <a:latin typeface="Karla"/>
              <a:ea typeface="Karla"/>
              <a:cs typeface="Karla"/>
              <a:sym typeface="Karla"/>
            </a:endParaRPr>
          </a:p>
        </p:txBody>
      </p:sp>
    </p:spTree>
    <p:extLst>
      <p:ext uri="{BB962C8B-B14F-4D97-AF65-F5344CB8AC3E}">
        <p14:creationId xmlns:p14="http://schemas.microsoft.com/office/powerpoint/2010/main" val="669718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900">
              <a:solidFill>
                <a:srgbClr val="333333"/>
              </a:solidFill>
              <a:latin typeface="Karla"/>
              <a:ea typeface="Karla"/>
              <a:cs typeface="Karla"/>
              <a:sym typeface="Karla"/>
            </a:endParaRPr>
          </a:p>
        </p:txBody>
      </p:sp>
    </p:spTree>
    <p:extLst>
      <p:ext uri="{BB962C8B-B14F-4D97-AF65-F5344CB8AC3E}">
        <p14:creationId xmlns:p14="http://schemas.microsoft.com/office/powerpoint/2010/main" val="3280528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rgbClr val="3C4245"/>
                </a:solidFill>
                <a:latin typeface="Karla"/>
                <a:ea typeface="Karla"/>
                <a:cs typeface="Karla"/>
                <a:sym typeface="Karla"/>
              </a:rPr>
              <a:t>[9] Greenkidsdoc. “Lead In My Water Supply! Now What?” </a:t>
            </a:r>
            <a:r>
              <a:rPr lang="en" sz="900" i="1">
                <a:solidFill>
                  <a:srgbClr val="3C4245"/>
                </a:solidFill>
                <a:latin typeface="Karla"/>
                <a:ea typeface="Karla"/>
                <a:cs typeface="Karla"/>
                <a:sym typeface="Karla"/>
              </a:rPr>
              <a:t>Green Kids Doc</a:t>
            </a:r>
            <a:r>
              <a:rPr lang="en" sz="900">
                <a:solidFill>
                  <a:srgbClr val="3C4245"/>
                </a:solidFill>
                <a:latin typeface="Karla"/>
                <a:ea typeface="Karla"/>
                <a:cs typeface="Karla"/>
                <a:sym typeface="Karla"/>
              </a:rPr>
              <a:t>, 20 Mar. 2015, </a:t>
            </a:r>
            <a:r>
              <a:rPr lang="en" sz="900">
                <a:solidFill>
                  <a:srgbClr val="3C4245"/>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https://greenkids</a:t>
            </a:r>
            <a:br>
              <a:rPr lang="en" sz="900">
                <a:solidFill>
                  <a:srgbClr val="3C4245"/>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br>
            <a:r>
              <a:rPr lang="en" sz="900">
                <a:solidFill>
                  <a:srgbClr val="3C4245"/>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doc.word</a:t>
            </a:r>
            <a:r>
              <a:rPr lang="en" sz="900">
                <a:solidFill>
                  <a:srgbClr val="3C4245"/>
                </a:solidFill>
                <a:latin typeface="Karla"/>
                <a:ea typeface="Karla"/>
                <a:cs typeface="Karla"/>
                <a:sym typeface="Karla"/>
              </a:rPr>
              <a:t>press.com/2015/03/20/lead-in-my-water-supply-now-what/.</a:t>
            </a:r>
            <a:endParaRPr sz="900">
              <a:solidFill>
                <a:srgbClr val="3C4245"/>
              </a:solidFill>
              <a:latin typeface="Karla"/>
              <a:ea typeface="Karla"/>
              <a:cs typeface="Karla"/>
              <a:sym typeface="Karla"/>
            </a:endParaRPr>
          </a:p>
          <a:p>
            <a:pPr marL="0" lvl="0" indent="0" algn="l" rtl="0">
              <a:lnSpc>
                <a:spcPct val="100000"/>
              </a:lnSpc>
              <a:spcBef>
                <a:spcPts val="0"/>
              </a:spcBef>
              <a:spcAft>
                <a:spcPts val="0"/>
              </a:spcAft>
              <a:buSzPts val="1100"/>
              <a:buNone/>
            </a:pPr>
            <a:endParaRPr sz="900" b="1">
              <a:solidFill>
                <a:srgbClr val="3C4245"/>
              </a:solidFill>
              <a:latin typeface="Karla"/>
              <a:ea typeface="Karla"/>
              <a:cs typeface="Karla"/>
              <a:sym typeface="Karla"/>
            </a:endParaRPr>
          </a:p>
        </p:txBody>
      </p:sp>
    </p:spTree>
    <p:extLst>
      <p:ext uri="{BB962C8B-B14F-4D97-AF65-F5344CB8AC3E}">
        <p14:creationId xmlns:p14="http://schemas.microsoft.com/office/powerpoint/2010/main" val="1962549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900">
                <a:solidFill>
                  <a:srgbClr val="333333"/>
                </a:solidFill>
                <a:latin typeface="Karla"/>
                <a:ea typeface="Karla"/>
                <a:cs typeface="Karla"/>
                <a:sym typeface="Karla"/>
              </a:rPr>
              <a:t>[10] “Basic Information about Lead in Drinking Water.” </a:t>
            </a:r>
            <a:r>
              <a:rPr lang="en" sz="900" i="1">
                <a:solidFill>
                  <a:srgbClr val="333333"/>
                </a:solidFill>
                <a:latin typeface="Karla"/>
                <a:ea typeface="Karla"/>
                <a:cs typeface="Karla"/>
                <a:sym typeface="Karla"/>
              </a:rPr>
              <a:t>EPA</a:t>
            </a:r>
            <a:r>
              <a:rPr lang="en" sz="900">
                <a:solidFill>
                  <a:srgbClr val="333333"/>
                </a:solidFill>
                <a:latin typeface="Karla"/>
                <a:ea typeface="Karla"/>
                <a:cs typeface="Karla"/>
                <a:sym typeface="Karla"/>
              </a:rPr>
              <a:t>, Environmental Protection Agency, 28 Mar. 2019, </a:t>
            </a:r>
            <a:r>
              <a:rPr lang="en" sz="900">
                <a:solidFill>
                  <a:srgbClr val="333333"/>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www.epa.gov/ground-water-and-drinking-water/basic-information-about-lead-drinking-water#getinto</a:t>
            </a:r>
            <a:r>
              <a:rPr lang="en" sz="900">
                <a:solidFill>
                  <a:srgbClr val="333333"/>
                </a:solidFill>
                <a:latin typeface="Karla"/>
                <a:ea typeface="Karla"/>
                <a:cs typeface="Karla"/>
                <a:sym typeface="Karla"/>
              </a:rPr>
              <a:t>.</a:t>
            </a:r>
            <a:br>
              <a:rPr lang="en" sz="900">
                <a:solidFill>
                  <a:srgbClr val="333333"/>
                </a:solidFill>
                <a:latin typeface="Karla"/>
                <a:ea typeface="Karla"/>
                <a:cs typeface="Karla"/>
                <a:sym typeface="Karla"/>
              </a:rPr>
            </a:br>
            <a:r>
              <a:rPr lang="en" sz="900">
                <a:solidFill>
                  <a:srgbClr val="333333"/>
                </a:solidFill>
                <a:latin typeface="Karla"/>
                <a:ea typeface="Karla"/>
                <a:cs typeface="Karla"/>
                <a:sym typeface="Karla"/>
              </a:rPr>
              <a:t>[11] Joy, Kevin. “Lead in Baby Food: How Parents Can Reduce the Risk.” </a:t>
            </a:r>
            <a:r>
              <a:rPr lang="en" sz="900" i="1">
                <a:solidFill>
                  <a:srgbClr val="333333"/>
                </a:solidFill>
                <a:latin typeface="Karla"/>
                <a:ea typeface="Karla"/>
                <a:cs typeface="Karla"/>
                <a:sym typeface="Karla"/>
              </a:rPr>
              <a:t>Health &amp; Wellness Topics, Health Tips &amp; Disease Prevention</a:t>
            </a:r>
            <a:r>
              <a:rPr lang="en" sz="900">
                <a:solidFill>
                  <a:srgbClr val="333333"/>
                </a:solidFill>
                <a:latin typeface="Karla"/>
                <a:ea typeface="Karla"/>
                <a:cs typeface="Karla"/>
                <a:sym typeface="Karla"/>
              </a:rPr>
              <a:t>, 27 July 2017, healthblog.uofm</a:t>
            </a:r>
            <a:br>
              <a:rPr lang="en" sz="900">
                <a:solidFill>
                  <a:srgbClr val="333333"/>
                </a:solidFill>
                <a:latin typeface="Karla"/>
                <a:ea typeface="Karla"/>
                <a:cs typeface="Karla"/>
                <a:sym typeface="Karla"/>
              </a:rPr>
            </a:br>
            <a:r>
              <a:rPr lang="en" sz="900">
                <a:solidFill>
                  <a:srgbClr val="333333"/>
                </a:solidFill>
                <a:latin typeface="Karla"/>
                <a:ea typeface="Karla"/>
                <a:cs typeface="Karla"/>
                <a:sym typeface="Karla"/>
              </a:rPr>
              <a:t>[6] “Lead Poisoning and Health.” </a:t>
            </a:r>
            <a:r>
              <a:rPr lang="en" sz="900" i="1">
                <a:solidFill>
                  <a:srgbClr val="333333"/>
                </a:solidFill>
                <a:latin typeface="Karla"/>
                <a:ea typeface="Karla"/>
                <a:cs typeface="Karla"/>
                <a:sym typeface="Karla"/>
              </a:rPr>
              <a:t>World Health Organization</a:t>
            </a:r>
            <a:r>
              <a:rPr lang="en" sz="900">
                <a:solidFill>
                  <a:srgbClr val="333333"/>
                </a:solidFill>
                <a:latin typeface="Karla"/>
                <a:ea typeface="Karla"/>
                <a:cs typeface="Karla"/>
                <a:sym typeface="Karla"/>
              </a:rPr>
              <a:t>, World Health Organization, 23 Aug. 2018, </a:t>
            </a:r>
            <a:r>
              <a:rPr lang="en" sz="900">
                <a:solidFill>
                  <a:srgbClr val="333333"/>
                </a:solidFill>
                <a:uFill>
                  <a:noFill/>
                </a:uFill>
                <a:latin typeface="Karla"/>
                <a:ea typeface="Karla"/>
                <a:cs typeface="Karla"/>
                <a:sym typeface="Karla"/>
                <a:hlinkClick r:id="rId4">
                  <a:extLst>
                    <a:ext uri="{A12FA001-AC4F-418D-AE19-62706E023703}">
                      <ahyp:hlinkClr xmlns:ahyp="http://schemas.microsoft.com/office/drawing/2018/hyperlinkcolor" val="tx"/>
                    </a:ext>
                  </a:extLst>
                </a:hlinkClick>
              </a:rPr>
              <a:t>www.who.int/news-room/fact-sheets/detail/lead-poisoning-and-health</a:t>
            </a:r>
            <a:r>
              <a:rPr lang="en" sz="900">
                <a:solidFill>
                  <a:srgbClr val="333333"/>
                </a:solidFill>
                <a:latin typeface="Karla"/>
                <a:ea typeface="Karla"/>
                <a:cs typeface="Karla"/>
                <a:sym typeface="Karla"/>
              </a:rPr>
              <a:t>.</a:t>
            </a:r>
            <a:br>
              <a:rPr lang="en" sz="900">
                <a:solidFill>
                  <a:srgbClr val="333333"/>
                </a:solidFill>
                <a:latin typeface="Karla"/>
                <a:ea typeface="Karla"/>
                <a:cs typeface="Karla"/>
                <a:sym typeface="Karla"/>
              </a:rPr>
            </a:br>
            <a:r>
              <a:rPr lang="en" sz="900">
                <a:solidFill>
                  <a:srgbClr val="333333"/>
                </a:solidFill>
                <a:latin typeface="Karla"/>
                <a:ea typeface="Karla"/>
                <a:cs typeface="Karla"/>
                <a:sym typeface="Karla"/>
              </a:rPr>
              <a:t>[12] “CDC - Lead - Sources of Lead Infographic.” </a:t>
            </a:r>
            <a:r>
              <a:rPr lang="en" sz="900" i="1">
                <a:solidFill>
                  <a:srgbClr val="333333"/>
                </a:solidFill>
                <a:latin typeface="Karla"/>
                <a:ea typeface="Karla"/>
                <a:cs typeface="Karla"/>
                <a:sym typeface="Karla"/>
              </a:rPr>
              <a:t>Centers for Disease Control and Prevention</a:t>
            </a:r>
            <a:r>
              <a:rPr lang="en" sz="900">
                <a:solidFill>
                  <a:srgbClr val="333333"/>
                </a:solidFill>
                <a:latin typeface="Karla"/>
                <a:ea typeface="Karla"/>
                <a:cs typeface="Karla"/>
                <a:sym typeface="Karla"/>
              </a:rPr>
              <a:t>, Centers for Disease Control and Prevention, </a:t>
            </a:r>
            <a:br>
              <a:rPr lang="en" sz="900">
                <a:solidFill>
                  <a:srgbClr val="333333"/>
                </a:solidFill>
                <a:latin typeface="Karla"/>
                <a:ea typeface="Karla"/>
                <a:cs typeface="Karla"/>
                <a:sym typeface="Karla"/>
              </a:rPr>
            </a:br>
            <a:r>
              <a:rPr lang="en" sz="900">
                <a:solidFill>
                  <a:srgbClr val="333333"/>
                </a:solidFill>
                <a:uFill>
                  <a:noFill/>
                </a:uFill>
                <a:latin typeface="Karla"/>
                <a:ea typeface="Karla"/>
                <a:cs typeface="Karla"/>
                <a:sym typeface="Karla"/>
                <a:hlinkClick r:id="rId5">
                  <a:extLst>
                    <a:ext uri="{A12FA001-AC4F-418D-AE19-62706E023703}">
                      <ahyp:hlinkClr xmlns:ahyp="http://schemas.microsoft.com/office/drawing/2018/hyperlinkcolor" val="tx"/>
                    </a:ext>
                  </a:extLst>
                </a:hlinkClick>
              </a:rPr>
              <a:t>https://www.cdc.gov/nceh/lead/prevention/infographic-lead-in-environment.htm</a:t>
            </a:r>
            <a:r>
              <a:rPr lang="en" sz="900">
                <a:solidFill>
                  <a:srgbClr val="333333"/>
                </a:solidFill>
                <a:latin typeface="Karla"/>
                <a:ea typeface="Karla"/>
                <a:cs typeface="Karla"/>
                <a:sym typeface="Karla"/>
              </a:rPr>
              <a:t>.</a:t>
            </a:r>
            <a:br>
              <a:rPr lang="en" sz="900">
                <a:solidFill>
                  <a:srgbClr val="333333"/>
                </a:solidFill>
                <a:latin typeface="Karla"/>
                <a:ea typeface="Karla"/>
                <a:cs typeface="Karla"/>
                <a:sym typeface="Karla"/>
              </a:rPr>
            </a:br>
            <a:r>
              <a:rPr lang="en" sz="900">
                <a:solidFill>
                  <a:srgbClr val="333333"/>
                </a:solidFill>
                <a:latin typeface="Karla"/>
                <a:ea typeface="Karla"/>
                <a:cs typeface="Karla"/>
                <a:sym typeface="Karla"/>
              </a:rPr>
              <a:t>[13] “Protect Your Family from Exposures to Lead.” </a:t>
            </a:r>
            <a:r>
              <a:rPr lang="en" sz="900" i="1">
                <a:solidFill>
                  <a:srgbClr val="333333"/>
                </a:solidFill>
                <a:latin typeface="Karla"/>
                <a:ea typeface="Karla"/>
                <a:cs typeface="Karla"/>
                <a:sym typeface="Karla"/>
              </a:rPr>
              <a:t>EPA</a:t>
            </a:r>
            <a:r>
              <a:rPr lang="en" sz="900">
                <a:solidFill>
                  <a:srgbClr val="333333"/>
                </a:solidFill>
                <a:latin typeface="Karla"/>
                <a:ea typeface="Karla"/>
                <a:cs typeface="Karla"/>
                <a:sym typeface="Karla"/>
              </a:rPr>
              <a:t>, Environmental Protection Agency, 26 Mar. 2019, </a:t>
            </a:r>
            <a:r>
              <a:rPr lang="en" sz="900">
                <a:solidFill>
                  <a:srgbClr val="333333"/>
                </a:solidFill>
                <a:uFill>
                  <a:noFill/>
                </a:uFill>
                <a:latin typeface="Karla"/>
                <a:ea typeface="Karla"/>
                <a:cs typeface="Karla"/>
                <a:sym typeface="Karla"/>
                <a:hlinkClick r:id="rId6">
                  <a:extLst>
                    <a:ext uri="{A12FA001-AC4F-418D-AE19-62706E023703}">
                      <ahyp:hlinkClr xmlns:ahyp="http://schemas.microsoft.com/office/drawing/2018/hyperlinkcolor" val="tx"/>
                    </a:ext>
                  </a:extLst>
                </a:hlinkClick>
              </a:rPr>
              <a:t>www.epa.gov/lead/protect-your-family-exposures-lead</a:t>
            </a:r>
            <a:r>
              <a:rPr lang="en" sz="900">
                <a:solidFill>
                  <a:srgbClr val="333333"/>
                </a:solidFill>
                <a:latin typeface="Karla"/>
                <a:ea typeface="Karla"/>
                <a:cs typeface="Karla"/>
                <a:sym typeface="Karla"/>
              </a:rPr>
              <a:t>.</a:t>
            </a: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Clr>
                <a:schemeClr val="dk1"/>
              </a:buClr>
              <a:buSzPts val="1100"/>
              <a:buFont typeface="Arial"/>
              <a:buNone/>
            </a:pPr>
            <a:br>
              <a:rPr lang="en" sz="900">
                <a:solidFill>
                  <a:srgbClr val="333333"/>
                </a:solidFill>
                <a:latin typeface="Karla"/>
                <a:ea typeface="Karla"/>
                <a:cs typeface="Karla"/>
                <a:sym typeface="Karla"/>
              </a:rPr>
            </a:br>
            <a:endParaRPr sz="1300">
              <a:solidFill>
                <a:srgbClr val="004C52"/>
              </a:solidFill>
              <a:latin typeface="Karla"/>
              <a:ea typeface="Karla"/>
              <a:cs typeface="Karla"/>
              <a:sym typeface="Karla"/>
            </a:endParaRPr>
          </a:p>
        </p:txBody>
      </p:sp>
    </p:spTree>
    <p:extLst>
      <p:ext uri="{BB962C8B-B14F-4D97-AF65-F5344CB8AC3E}">
        <p14:creationId xmlns:p14="http://schemas.microsoft.com/office/powerpoint/2010/main" val="70201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900">
                <a:solidFill>
                  <a:srgbClr val="333333"/>
                </a:solidFill>
                <a:latin typeface="Karla"/>
                <a:ea typeface="Karla"/>
                <a:cs typeface="Karla"/>
                <a:sym typeface="Karla"/>
              </a:rPr>
              <a:t>[14] Renner, Rebecca. “Exposure on tap: drinking water as an overlooked source of lead.” </a:t>
            </a:r>
            <a:r>
              <a:rPr lang="en" sz="900" i="1">
                <a:solidFill>
                  <a:srgbClr val="333333"/>
                </a:solidFill>
                <a:latin typeface="Karla"/>
                <a:ea typeface="Karla"/>
                <a:cs typeface="Karla"/>
                <a:sym typeface="Karla"/>
              </a:rPr>
              <a:t>Environmental health perspectives</a:t>
            </a:r>
            <a:r>
              <a:rPr lang="en" sz="900">
                <a:solidFill>
                  <a:srgbClr val="333333"/>
                </a:solidFill>
                <a:latin typeface="Karla"/>
                <a:ea typeface="Karla"/>
                <a:cs typeface="Karla"/>
                <a:sym typeface="Karla"/>
              </a:rPr>
              <a:t> vol. 118,2 (2010): A68-72. doi:10.1289/ehp.118-a68. </a:t>
            </a:r>
            <a:br>
              <a:rPr lang="en" sz="900">
                <a:solidFill>
                  <a:srgbClr val="333333"/>
                </a:solidFill>
                <a:latin typeface="Karla"/>
                <a:ea typeface="Karla"/>
                <a:cs typeface="Karla"/>
                <a:sym typeface="Karla"/>
              </a:rPr>
            </a:br>
            <a:r>
              <a:rPr lang="en" sz="900">
                <a:solidFill>
                  <a:srgbClr val="333333"/>
                </a:solidFill>
                <a:latin typeface="Karla"/>
                <a:ea typeface="Karla"/>
                <a:cs typeface="Karla"/>
                <a:sym typeface="Karla"/>
              </a:rPr>
              <a:t>[15] Wines, Michael, and John Schwartz. “Unsafe Lead Levels in Tap Water Not Limited to Flint.” </a:t>
            </a:r>
            <a:r>
              <a:rPr lang="en" sz="900" i="1">
                <a:solidFill>
                  <a:srgbClr val="333333"/>
                </a:solidFill>
                <a:latin typeface="Karla"/>
                <a:ea typeface="Karla"/>
                <a:cs typeface="Karla"/>
                <a:sym typeface="Karla"/>
              </a:rPr>
              <a:t>The New York Times</a:t>
            </a:r>
            <a:r>
              <a:rPr lang="en" sz="900">
                <a:solidFill>
                  <a:srgbClr val="333333"/>
                </a:solidFill>
                <a:latin typeface="Karla"/>
                <a:ea typeface="Karla"/>
                <a:cs typeface="Karla"/>
                <a:sym typeface="Karla"/>
              </a:rPr>
              <a:t>, The New York Times, 8 Feb. 2016, </a:t>
            </a:r>
            <a:r>
              <a:rPr lang="en" sz="900">
                <a:solidFill>
                  <a:srgbClr val="333333"/>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www.nytimes.com/2016/02/09/us/regulatory-gaps-leave-unsafe-lead-levels-in-water-nationwide.html</a:t>
            </a:r>
            <a:r>
              <a:rPr lang="en" sz="900">
                <a:solidFill>
                  <a:srgbClr val="333333"/>
                </a:solidFill>
                <a:latin typeface="Karla"/>
                <a:ea typeface="Karla"/>
                <a:cs typeface="Karla"/>
                <a:sym typeface="Karla"/>
              </a:rPr>
              <a:t>.</a:t>
            </a:r>
            <a:br>
              <a:rPr lang="en" sz="900">
                <a:latin typeface="Karla"/>
                <a:ea typeface="Karla"/>
                <a:cs typeface="Karla"/>
                <a:sym typeface="Karla"/>
              </a:rPr>
            </a:br>
            <a:r>
              <a:rPr lang="en" sz="900">
                <a:solidFill>
                  <a:srgbClr val="3C4245"/>
                </a:solidFill>
                <a:latin typeface="Karla"/>
                <a:ea typeface="Karla"/>
                <a:cs typeface="Karla"/>
                <a:sym typeface="Karla"/>
              </a:rPr>
              <a:t>[16] Wines, Michael, and John Schwartz. “Unsafe Lead Levels in Tap Water Not Limited to Flint.” </a:t>
            </a:r>
            <a:r>
              <a:rPr lang="en" sz="900" i="1">
                <a:solidFill>
                  <a:srgbClr val="3C4245"/>
                </a:solidFill>
                <a:latin typeface="Karla"/>
                <a:ea typeface="Karla"/>
                <a:cs typeface="Karla"/>
                <a:sym typeface="Karla"/>
              </a:rPr>
              <a:t>The New York Times</a:t>
            </a:r>
            <a:r>
              <a:rPr lang="en" sz="900">
                <a:solidFill>
                  <a:srgbClr val="3C4245"/>
                </a:solidFill>
                <a:latin typeface="Karla"/>
                <a:ea typeface="Karla"/>
                <a:cs typeface="Karla"/>
                <a:sym typeface="Karla"/>
              </a:rPr>
              <a:t>, The New York Times, 8 Feb. 2016, </a:t>
            </a:r>
            <a:r>
              <a:rPr lang="en" sz="900">
                <a:solidFill>
                  <a:srgbClr val="3C4245"/>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www.nytimes.</a:t>
            </a:r>
            <a:br>
              <a:rPr lang="en" sz="900">
                <a:solidFill>
                  <a:srgbClr val="3C4245"/>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br>
            <a:r>
              <a:rPr lang="en" sz="900">
                <a:solidFill>
                  <a:srgbClr val="3C4245"/>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com/2016/02/09/us/regulatory-gaps-leave-unsafe-lead-levels-in-water-nationwide.html</a:t>
            </a:r>
            <a:r>
              <a:rPr lang="en" sz="900">
                <a:solidFill>
                  <a:srgbClr val="3C4245"/>
                </a:solidFill>
                <a:latin typeface="Karla"/>
                <a:ea typeface="Karla"/>
                <a:cs typeface="Karla"/>
                <a:sym typeface="Karla"/>
              </a:rPr>
              <a:t>.</a:t>
            </a:r>
            <a:br>
              <a:rPr lang="en" sz="900">
                <a:solidFill>
                  <a:srgbClr val="3C4245"/>
                </a:solidFill>
                <a:latin typeface="Karla"/>
                <a:ea typeface="Karla"/>
                <a:cs typeface="Karla"/>
                <a:sym typeface="Karla"/>
              </a:rPr>
            </a:br>
            <a:endParaRPr>
              <a:solidFill>
                <a:srgbClr val="3C4245"/>
              </a:solidFill>
            </a:endParaRPr>
          </a:p>
          <a:p>
            <a:pPr marL="0" lvl="0" indent="0" algn="l" rtl="0">
              <a:lnSpc>
                <a:spcPct val="100000"/>
              </a:lnSpc>
              <a:spcBef>
                <a:spcPts val="0"/>
              </a:spcBef>
              <a:spcAft>
                <a:spcPts val="0"/>
              </a:spcAft>
              <a:buClr>
                <a:schemeClr val="dk1"/>
              </a:buClr>
              <a:buSzPts val="1100"/>
              <a:buFont typeface="Arial"/>
              <a:buNone/>
            </a:pPr>
            <a:endParaRPr sz="900">
              <a:latin typeface="Karla"/>
              <a:ea typeface="Karla"/>
              <a:cs typeface="Karla"/>
              <a:sym typeface="Karla"/>
            </a:endParaRPr>
          </a:p>
        </p:txBody>
      </p:sp>
    </p:spTree>
    <p:extLst>
      <p:ext uri="{BB962C8B-B14F-4D97-AF65-F5344CB8AC3E}">
        <p14:creationId xmlns:p14="http://schemas.microsoft.com/office/powerpoint/2010/main" val="2294842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900">
                <a:solidFill>
                  <a:srgbClr val="333333"/>
                </a:solidFill>
                <a:latin typeface="Karla"/>
                <a:ea typeface="Karla"/>
                <a:cs typeface="Karla"/>
                <a:sym typeface="Karla"/>
              </a:rPr>
              <a:t>[10] “Basic Information about Lead in Drinking Water.” </a:t>
            </a:r>
            <a:r>
              <a:rPr lang="en" sz="900" i="1">
                <a:solidFill>
                  <a:srgbClr val="333333"/>
                </a:solidFill>
                <a:latin typeface="Karla"/>
                <a:ea typeface="Karla"/>
                <a:cs typeface="Karla"/>
                <a:sym typeface="Karla"/>
              </a:rPr>
              <a:t>EPA</a:t>
            </a:r>
            <a:r>
              <a:rPr lang="en" sz="900">
                <a:solidFill>
                  <a:srgbClr val="333333"/>
                </a:solidFill>
                <a:latin typeface="Karla"/>
                <a:ea typeface="Karla"/>
                <a:cs typeface="Karla"/>
                <a:sym typeface="Karla"/>
              </a:rPr>
              <a:t>, Environmental Protection Agency, 28 Mar. 2019, </a:t>
            </a:r>
            <a:r>
              <a:rPr lang="en" sz="900">
                <a:solidFill>
                  <a:srgbClr val="333333"/>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www.epa.gov/ground-water-and-drinking-water/basic-information-about-lead-drinking-water#getinto</a:t>
            </a:r>
            <a:r>
              <a:rPr lang="en" sz="900">
                <a:solidFill>
                  <a:srgbClr val="333333"/>
                </a:solidFill>
                <a:latin typeface="Karla"/>
                <a:ea typeface="Karla"/>
                <a:cs typeface="Karla"/>
                <a:sym typeface="Karla"/>
              </a:rPr>
              <a:t>.</a:t>
            </a:r>
            <a:br>
              <a:rPr lang="en" sz="900">
                <a:solidFill>
                  <a:srgbClr val="333333"/>
                </a:solidFill>
                <a:latin typeface="Karla"/>
                <a:ea typeface="Karla"/>
                <a:cs typeface="Karla"/>
                <a:sym typeface="Karla"/>
              </a:rPr>
            </a:br>
            <a:r>
              <a:rPr lang="en" sz="900">
                <a:solidFill>
                  <a:srgbClr val="333333"/>
                </a:solidFill>
                <a:latin typeface="Karla"/>
                <a:ea typeface="Karla"/>
                <a:cs typeface="Karla"/>
                <a:sym typeface="Karla"/>
              </a:rPr>
              <a:t>[17] “Lead and Drinking Water from Private Wells, Wells, Private Water Systems, Drinking Water, Healthy Water, CDC.” </a:t>
            </a:r>
            <a:r>
              <a:rPr lang="en" sz="900" i="1">
                <a:solidFill>
                  <a:srgbClr val="333333"/>
                </a:solidFill>
                <a:latin typeface="Karla"/>
                <a:ea typeface="Karla"/>
                <a:cs typeface="Karla"/>
                <a:sym typeface="Karla"/>
              </a:rPr>
              <a:t>Centers for Disease Control and Prevention</a:t>
            </a:r>
            <a:r>
              <a:rPr lang="en" sz="900">
                <a:solidFill>
                  <a:srgbClr val="333333"/>
                </a:solidFill>
                <a:latin typeface="Karla"/>
                <a:ea typeface="Karla"/>
                <a:cs typeface="Karla"/>
                <a:sym typeface="Karla"/>
              </a:rPr>
              <a:t>, Centers for Disease Control and Prevention, </a:t>
            </a:r>
            <a:r>
              <a:rPr lang="en" sz="900">
                <a:solidFill>
                  <a:srgbClr val="333333"/>
                </a:solidFill>
                <a:uFill>
                  <a:noFill/>
                </a:uFill>
                <a:latin typeface="Karla"/>
                <a:ea typeface="Karla"/>
                <a:cs typeface="Karla"/>
                <a:sym typeface="Karla"/>
                <a:hlinkClick r:id="rId4">
                  <a:extLst>
                    <a:ext uri="{A12FA001-AC4F-418D-AE19-62706E023703}">
                      <ahyp:hlinkClr xmlns:ahyp="http://schemas.microsoft.com/office/drawing/2018/hyperlinkcolor" val="tx"/>
                    </a:ext>
                  </a:extLst>
                </a:hlinkClick>
              </a:rPr>
              <a:t>www.cdc.gov/healthywater/drinking/private/wells/disease/lead.html</a:t>
            </a:r>
            <a:r>
              <a:rPr lang="en" sz="900">
                <a:solidFill>
                  <a:srgbClr val="333333"/>
                </a:solidFill>
                <a:latin typeface="Karla"/>
                <a:ea typeface="Karla"/>
                <a:cs typeface="Karla"/>
                <a:sym typeface="Karla"/>
              </a:rPr>
              <a:t>.</a:t>
            </a:r>
            <a:br>
              <a:rPr lang="en" sz="900">
                <a:solidFill>
                  <a:srgbClr val="333333"/>
                </a:solidFill>
                <a:latin typeface="Karla"/>
                <a:ea typeface="Karla"/>
                <a:cs typeface="Karla"/>
                <a:sym typeface="Karla"/>
              </a:rPr>
            </a:br>
            <a:r>
              <a:rPr lang="en" sz="900">
                <a:solidFill>
                  <a:srgbClr val="333333"/>
                </a:solidFill>
                <a:latin typeface="Karla"/>
                <a:ea typeface="Karla"/>
                <a:cs typeface="Karla"/>
                <a:sym typeface="Karla"/>
              </a:rPr>
              <a:t>[12] “CDC - Lead - Sources of Lead Infographic.” </a:t>
            </a:r>
            <a:r>
              <a:rPr lang="en" sz="900" i="1">
                <a:solidFill>
                  <a:srgbClr val="333333"/>
                </a:solidFill>
                <a:latin typeface="Karla"/>
                <a:ea typeface="Karla"/>
                <a:cs typeface="Karla"/>
                <a:sym typeface="Karla"/>
              </a:rPr>
              <a:t>Centers for Disease Control and Prevention</a:t>
            </a:r>
            <a:r>
              <a:rPr lang="en" sz="900">
                <a:solidFill>
                  <a:srgbClr val="333333"/>
                </a:solidFill>
                <a:latin typeface="Karla"/>
                <a:ea typeface="Karla"/>
                <a:cs typeface="Karla"/>
                <a:sym typeface="Karla"/>
              </a:rPr>
              <a:t>, Centers for Disease Control and Prevention, </a:t>
            </a:r>
            <a:r>
              <a:rPr lang="en" sz="900">
                <a:solidFill>
                  <a:srgbClr val="333333"/>
                </a:solidFill>
                <a:uFill>
                  <a:noFill/>
                </a:uFill>
                <a:latin typeface="Karla"/>
                <a:ea typeface="Karla"/>
                <a:cs typeface="Karla"/>
                <a:sym typeface="Karla"/>
                <a:hlinkClick r:id="rId5">
                  <a:extLst>
                    <a:ext uri="{A12FA001-AC4F-418D-AE19-62706E023703}">
                      <ahyp:hlinkClr xmlns:ahyp="http://schemas.microsoft.com/office/drawing/2018/hyperlinkcolor" val="tx"/>
                    </a:ext>
                  </a:extLst>
                </a:hlinkClick>
              </a:rPr>
              <a:t>https://www.cdc.gov/nceh/lead/prevention/infographic-lead-in-environment.htm</a:t>
            </a:r>
            <a:r>
              <a:rPr lang="en" sz="900">
                <a:solidFill>
                  <a:srgbClr val="333333"/>
                </a:solidFill>
                <a:latin typeface="Karla"/>
                <a:ea typeface="Karla"/>
                <a:cs typeface="Karla"/>
                <a:sym typeface="Karla"/>
              </a:rPr>
              <a:t>.</a:t>
            </a:r>
            <a:endParaRPr sz="900">
              <a:solidFill>
                <a:srgbClr val="3C4245"/>
              </a:solidFill>
              <a:latin typeface="Karla"/>
              <a:ea typeface="Karla"/>
              <a:cs typeface="Karla"/>
              <a:sym typeface="Karla"/>
            </a:endParaRPr>
          </a:p>
          <a:p>
            <a:pPr marL="0" lvl="0" indent="0" algn="l" rtl="0">
              <a:lnSpc>
                <a:spcPct val="100000"/>
              </a:lnSpc>
              <a:spcBef>
                <a:spcPts val="0"/>
              </a:spcBef>
              <a:spcAft>
                <a:spcPts val="0"/>
              </a:spcAft>
              <a:buSzPts val="1100"/>
              <a:buNone/>
            </a:pPr>
            <a:r>
              <a:rPr lang="en" sz="900" b="1">
                <a:solidFill>
                  <a:srgbClr val="3C4245"/>
                </a:solidFill>
                <a:latin typeface="Karla"/>
                <a:ea typeface="Karla"/>
                <a:cs typeface="Karla"/>
                <a:sym typeface="Karla"/>
              </a:rPr>
              <a:t>[18] </a:t>
            </a:r>
            <a:r>
              <a:rPr lang="en" b="1">
                <a:solidFill>
                  <a:schemeClr val="dk1"/>
                </a:solidFill>
              </a:rPr>
              <a:t>Reports, Special. “Lead in the Water: A Corrosive Danger Lurks in U.S. Water Wells.” </a:t>
            </a:r>
            <a:r>
              <a:rPr lang="en" b="1" i="1">
                <a:solidFill>
                  <a:schemeClr val="dk1"/>
                </a:solidFill>
              </a:rPr>
              <a:t>Reuters</a:t>
            </a:r>
            <a:r>
              <a:rPr lang="en" b="1">
                <a:solidFill>
                  <a:schemeClr val="dk1"/>
                </a:solidFill>
              </a:rPr>
              <a:t>, Thomson Reuters, 9 Mar. 2016, www.reuters.com/investigates/special-report/usa-water-lead/.</a:t>
            </a:r>
            <a:endParaRPr b="1">
              <a:solidFill>
                <a:schemeClr val="dk1"/>
              </a:solidFill>
            </a:endParaRPr>
          </a:p>
          <a:p>
            <a:pPr marL="0" lvl="0" indent="0" algn="l" rtl="0">
              <a:lnSpc>
                <a:spcPct val="100000"/>
              </a:lnSpc>
              <a:spcBef>
                <a:spcPts val="0"/>
              </a:spcBef>
              <a:spcAft>
                <a:spcPts val="0"/>
              </a:spcAft>
              <a:buSzPts val="1100"/>
              <a:buNone/>
            </a:pPr>
            <a:endParaRPr sz="900">
              <a:solidFill>
                <a:srgbClr val="3C4245"/>
              </a:solidFill>
              <a:latin typeface="Karla"/>
              <a:ea typeface="Karla"/>
              <a:cs typeface="Karla"/>
              <a:sym typeface="Karla"/>
            </a:endParaRPr>
          </a:p>
          <a:p>
            <a:pPr marL="0" lvl="0" indent="0" algn="l" rtl="0">
              <a:lnSpc>
                <a:spcPct val="100000"/>
              </a:lnSpc>
              <a:spcBef>
                <a:spcPts val="0"/>
              </a:spcBef>
              <a:spcAft>
                <a:spcPts val="0"/>
              </a:spcAft>
              <a:buClr>
                <a:schemeClr val="dk1"/>
              </a:buClr>
              <a:buSzPts val="1100"/>
              <a:buFont typeface="Arial"/>
              <a:buNone/>
            </a:pPr>
            <a:endParaRPr sz="900">
              <a:solidFill>
                <a:srgbClr val="333333"/>
              </a:solidFill>
              <a:latin typeface="Karla"/>
              <a:ea typeface="Karla"/>
              <a:cs typeface="Karla"/>
              <a:sym typeface="Karla"/>
            </a:endParaRPr>
          </a:p>
        </p:txBody>
      </p:sp>
    </p:spTree>
    <p:extLst>
      <p:ext uri="{BB962C8B-B14F-4D97-AF65-F5344CB8AC3E}">
        <p14:creationId xmlns:p14="http://schemas.microsoft.com/office/powerpoint/2010/main" val="2045715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900">
                <a:solidFill>
                  <a:srgbClr val="333333"/>
                </a:solidFill>
                <a:latin typeface="Karla"/>
                <a:ea typeface="Karla"/>
                <a:cs typeface="Karla"/>
                <a:sym typeface="Karla"/>
              </a:rPr>
              <a:t>[14] Renner, Rebecca. “Exposure on tap: drinking water as an overlooked source of lead.” </a:t>
            </a:r>
            <a:r>
              <a:rPr lang="en" sz="900" i="1">
                <a:solidFill>
                  <a:srgbClr val="333333"/>
                </a:solidFill>
                <a:latin typeface="Karla"/>
                <a:ea typeface="Karla"/>
                <a:cs typeface="Karla"/>
                <a:sym typeface="Karla"/>
              </a:rPr>
              <a:t>Environmental health perspectives</a:t>
            </a:r>
            <a:r>
              <a:rPr lang="en" sz="900">
                <a:solidFill>
                  <a:srgbClr val="333333"/>
                </a:solidFill>
                <a:latin typeface="Karla"/>
                <a:ea typeface="Karla"/>
                <a:cs typeface="Karla"/>
                <a:sym typeface="Karla"/>
              </a:rPr>
              <a:t> vol. 118,2 (2010): A68-72. doi:10.1289/ehp.118-a68. </a:t>
            </a:r>
            <a:br>
              <a:rPr lang="en" sz="900">
                <a:solidFill>
                  <a:srgbClr val="333333"/>
                </a:solidFill>
                <a:latin typeface="Karla"/>
                <a:ea typeface="Karla"/>
                <a:cs typeface="Karla"/>
                <a:sym typeface="Karla"/>
              </a:rPr>
            </a:br>
            <a:r>
              <a:rPr lang="en" sz="900">
                <a:solidFill>
                  <a:srgbClr val="333333"/>
                </a:solidFill>
                <a:latin typeface="Karla"/>
                <a:ea typeface="Karla"/>
                <a:cs typeface="Karla"/>
                <a:sym typeface="Karla"/>
              </a:rPr>
              <a:t>[10] “Basic Information about Lead in Drinking Water.” </a:t>
            </a:r>
            <a:r>
              <a:rPr lang="en" sz="900" i="1">
                <a:solidFill>
                  <a:srgbClr val="333333"/>
                </a:solidFill>
                <a:latin typeface="Karla"/>
                <a:ea typeface="Karla"/>
                <a:cs typeface="Karla"/>
                <a:sym typeface="Karla"/>
              </a:rPr>
              <a:t>EPA</a:t>
            </a:r>
            <a:r>
              <a:rPr lang="en" sz="900">
                <a:solidFill>
                  <a:srgbClr val="333333"/>
                </a:solidFill>
                <a:latin typeface="Karla"/>
                <a:ea typeface="Karla"/>
                <a:cs typeface="Karla"/>
                <a:sym typeface="Karla"/>
              </a:rPr>
              <a:t>, Environmental Protection Agency, 28 Mar. 2019, </a:t>
            </a:r>
            <a:r>
              <a:rPr lang="en" sz="900">
                <a:solidFill>
                  <a:srgbClr val="333333"/>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www.epa.gov/ground-water-and-drinking-water/basic-information-about-lead-drinking-water#getinto</a:t>
            </a:r>
            <a:r>
              <a:rPr lang="en" sz="900">
                <a:solidFill>
                  <a:srgbClr val="333333"/>
                </a:solidFill>
                <a:latin typeface="Karla"/>
                <a:ea typeface="Karla"/>
                <a:cs typeface="Karla"/>
                <a:sym typeface="Karla"/>
              </a:rPr>
              <a:t>.</a:t>
            </a:r>
            <a:br>
              <a:rPr lang="en" sz="900">
                <a:solidFill>
                  <a:srgbClr val="333333"/>
                </a:solidFill>
                <a:latin typeface="Karla"/>
                <a:ea typeface="Karla"/>
                <a:cs typeface="Karla"/>
                <a:sym typeface="Karla"/>
              </a:rPr>
            </a:br>
            <a:r>
              <a:rPr lang="en" sz="900">
                <a:solidFill>
                  <a:srgbClr val="333333"/>
                </a:solidFill>
                <a:latin typeface="Karla"/>
                <a:ea typeface="Karla"/>
                <a:cs typeface="Karla"/>
                <a:sym typeface="Karla"/>
              </a:rPr>
              <a:t>[19]  WUSTLnews. “Partial Lead Pipe Replacement Model.” </a:t>
            </a:r>
            <a:r>
              <a:rPr lang="en" sz="900" i="1">
                <a:solidFill>
                  <a:srgbClr val="333333"/>
                </a:solidFill>
                <a:latin typeface="Karla"/>
                <a:ea typeface="Karla"/>
                <a:cs typeface="Karla"/>
                <a:sym typeface="Karla"/>
              </a:rPr>
              <a:t>EurekAlert!</a:t>
            </a:r>
            <a:r>
              <a:rPr lang="en" sz="900">
                <a:solidFill>
                  <a:srgbClr val="333333"/>
                </a:solidFill>
                <a:latin typeface="Karla"/>
                <a:ea typeface="Karla"/>
                <a:cs typeface="Karla"/>
                <a:sym typeface="Karla"/>
              </a:rPr>
              <a:t>, 16 Mar. 2017, </a:t>
            </a:r>
            <a:r>
              <a:rPr lang="en" sz="900">
                <a:solidFill>
                  <a:srgbClr val="333333"/>
                </a:solidFill>
                <a:uFill>
                  <a:noFill/>
                </a:uFill>
                <a:latin typeface="Karla"/>
                <a:ea typeface="Karla"/>
                <a:cs typeface="Karla"/>
                <a:sym typeface="Karla"/>
                <a:hlinkClick r:id="rId4">
                  <a:extLst>
                    <a:ext uri="{A12FA001-AC4F-418D-AE19-62706E023703}">
                      <ahyp:hlinkClr xmlns:ahyp="http://schemas.microsoft.com/office/drawing/2018/hyperlinkcolor" val="tx"/>
                    </a:ext>
                  </a:extLst>
                </a:hlinkClick>
              </a:rPr>
              <a:t>https://www.eurekalert.org/multimedia</a:t>
            </a:r>
            <a:r>
              <a:rPr lang="en" sz="900">
                <a:solidFill>
                  <a:srgbClr val="333333"/>
                </a:solidFill>
                <a:latin typeface="Karla"/>
                <a:ea typeface="Karla"/>
                <a:cs typeface="Karla"/>
                <a:sym typeface="Karla"/>
              </a:rPr>
              <a:t>/pub/135794.php.</a:t>
            </a: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SzPts val="1100"/>
              <a:buNone/>
            </a:pPr>
            <a:endParaRPr sz="900">
              <a:solidFill>
                <a:srgbClr val="3C4245"/>
              </a:solidFill>
              <a:latin typeface="Karla"/>
              <a:ea typeface="Karla"/>
              <a:cs typeface="Karla"/>
              <a:sym typeface="Karla"/>
            </a:endParaRPr>
          </a:p>
          <a:p>
            <a:pPr marL="0" lvl="0" indent="0" algn="l" rtl="0">
              <a:lnSpc>
                <a:spcPct val="100000"/>
              </a:lnSpc>
              <a:spcBef>
                <a:spcPts val="0"/>
              </a:spcBef>
              <a:spcAft>
                <a:spcPts val="0"/>
              </a:spcAft>
              <a:buClr>
                <a:schemeClr val="dk1"/>
              </a:buClr>
              <a:buSzPts val="1100"/>
              <a:buFont typeface="Arial"/>
              <a:buNone/>
            </a:pPr>
            <a:endParaRPr sz="900">
              <a:solidFill>
                <a:srgbClr val="333333"/>
              </a:solidFill>
              <a:latin typeface="Karla"/>
              <a:ea typeface="Karla"/>
              <a:cs typeface="Karla"/>
              <a:sym typeface="Karla"/>
            </a:endParaRPr>
          </a:p>
        </p:txBody>
      </p:sp>
    </p:spTree>
    <p:extLst>
      <p:ext uri="{BB962C8B-B14F-4D97-AF65-F5344CB8AC3E}">
        <p14:creationId xmlns:p14="http://schemas.microsoft.com/office/powerpoint/2010/main" val="499200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rgbClr val="333333"/>
                </a:solidFill>
                <a:latin typeface="Karla"/>
                <a:ea typeface="Karla"/>
                <a:cs typeface="Karla"/>
                <a:sym typeface="Karla"/>
              </a:rPr>
              <a:t>[6] “Lead Poisoning and Health.” </a:t>
            </a:r>
            <a:r>
              <a:rPr lang="en" sz="900" i="1">
                <a:solidFill>
                  <a:srgbClr val="333333"/>
                </a:solidFill>
                <a:latin typeface="Karla"/>
                <a:ea typeface="Karla"/>
                <a:cs typeface="Karla"/>
                <a:sym typeface="Karla"/>
              </a:rPr>
              <a:t>World Health Organization</a:t>
            </a:r>
            <a:r>
              <a:rPr lang="en" sz="900">
                <a:solidFill>
                  <a:srgbClr val="333333"/>
                </a:solidFill>
                <a:latin typeface="Karla"/>
                <a:ea typeface="Karla"/>
                <a:cs typeface="Karla"/>
                <a:sym typeface="Karla"/>
              </a:rPr>
              <a:t>, World Health Organization, 23 Aug. 2018, </a:t>
            </a:r>
            <a:r>
              <a:rPr lang="en" sz="900">
                <a:solidFill>
                  <a:srgbClr val="333333"/>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www.who.int/news-room/fact-sheets/detail/lead-poisoning-and-health</a:t>
            </a:r>
            <a:r>
              <a:rPr lang="en" sz="900">
                <a:solidFill>
                  <a:srgbClr val="333333"/>
                </a:solidFill>
                <a:latin typeface="Karla"/>
                <a:ea typeface="Karla"/>
                <a:cs typeface="Karla"/>
                <a:sym typeface="Karla"/>
              </a:rPr>
              <a:t>.</a:t>
            </a: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SzPts val="1100"/>
              <a:buNone/>
            </a:pPr>
            <a:r>
              <a:rPr lang="en" sz="900" b="1">
                <a:solidFill>
                  <a:srgbClr val="3C4245"/>
                </a:solidFill>
                <a:latin typeface="Karla"/>
                <a:ea typeface="Karla"/>
                <a:cs typeface="Karla"/>
                <a:sym typeface="Karla"/>
              </a:rPr>
              <a:t>[20] </a:t>
            </a:r>
            <a:r>
              <a:rPr lang="en" b="1">
                <a:solidFill>
                  <a:schemeClr val="dk1"/>
                </a:solidFill>
              </a:rPr>
              <a:t>“Lead Paint - Infographics.” </a:t>
            </a:r>
            <a:r>
              <a:rPr lang="en" b="1" i="1">
                <a:solidFill>
                  <a:schemeClr val="dk1"/>
                </a:solidFill>
              </a:rPr>
              <a:t>World Health Organization</a:t>
            </a:r>
            <a:r>
              <a:rPr lang="en" b="1">
                <a:solidFill>
                  <a:schemeClr val="dk1"/>
                </a:solidFill>
              </a:rPr>
              <a:t>, World Health Organization, 25 Sept. 2019, www.who.int/phe/infographics/lead/en/.</a:t>
            </a:r>
            <a:endParaRPr b="1">
              <a:solidFill>
                <a:schemeClr val="dk1"/>
              </a:solidFill>
            </a:endParaRPr>
          </a:p>
          <a:p>
            <a:pPr marL="0" lvl="0" indent="0" algn="l" rtl="0">
              <a:lnSpc>
                <a:spcPct val="100000"/>
              </a:lnSpc>
              <a:spcBef>
                <a:spcPts val="0"/>
              </a:spcBef>
              <a:spcAft>
                <a:spcPts val="0"/>
              </a:spcAft>
              <a:buSzPts val="1100"/>
              <a:buNone/>
            </a:pPr>
            <a:endParaRPr sz="900">
              <a:solidFill>
                <a:srgbClr val="3C4245"/>
              </a:solidFill>
              <a:latin typeface="Karla"/>
              <a:ea typeface="Karla"/>
              <a:cs typeface="Karla"/>
              <a:sym typeface="Karla"/>
            </a:endParaRPr>
          </a:p>
        </p:txBody>
      </p:sp>
    </p:spTree>
    <p:extLst>
      <p:ext uri="{BB962C8B-B14F-4D97-AF65-F5344CB8AC3E}">
        <p14:creationId xmlns:p14="http://schemas.microsoft.com/office/powerpoint/2010/main" val="2292210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900" b="1">
                <a:solidFill>
                  <a:srgbClr val="333333"/>
                </a:solidFill>
                <a:latin typeface="Karla"/>
                <a:ea typeface="Karla"/>
                <a:cs typeface="Karla"/>
                <a:sym typeface="Karla"/>
              </a:rPr>
              <a:t>[21] </a:t>
            </a:r>
            <a:r>
              <a:rPr lang="en" b="1">
                <a:solidFill>
                  <a:schemeClr val="dk1"/>
                </a:solidFill>
              </a:rPr>
              <a:t>“Find Your Local CCR.” </a:t>
            </a:r>
            <a:r>
              <a:rPr lang="en" b="1" i="1">
                <a:solidFill>
                  <a:schemeClr val="dk1"/>
                </a:solidFill>
              </a:rPr>
              <a:t>EPA</a:t>
            </a:r>
            <a:r>
              <a:rPr lang="en" b="1">
                <a:solidFill>
                  <a:schemeClr val="dk1"/>
                </a:solidFill>
              </a:rPr>
              <a:t>, Environmental Protection Agency, ofmpub.epa.gov/apex/safewater/f?p=ccr_wyl%3A102.</a:t>
            </a:r>
            <a:br>
              <a:rPr lang="en" b="1">
                <a:solidFill>
                  <a:schemeClr val="dk1"/>
                </a:solidFill>
              </a:rPr>
            </a:br>
            <a:r>
              <a:rPr lang="en" b="1">
                <a:solidFill>
                  <a:schemeClr val="dk1"/>
                </a:solidFill>
              </a:rPr>
              <a:t>[53] </a:t>
            </a:r>
            <a:r>
              <a:rPr lang="en">
                <a:solidFill>
                  <a:schemeClr val="dk1"/>
                </a:solidFill>
              </a:rPr>
              <a:t>“Drinking Water Testing.” </a:t>
            </a:r>
            <a:r>
              <a:rPr lang="en" i="1">
                <a:solidFill>
                  <a:schemeClr val="dk1"/>
                </a:solidFill>
              </a:rPr>
              <a:t>Suburban Laboratories, Inc.</a:t>
            </a:r>
            <a:r>
              <a:rPr lang="en">
                <a:solidFill>
                  <a:schemeClr val="dk1"/>
                </a:solidFill>
              </a:rPr>
              <a:t>, 8 Jan. 2019, suburbanlabs.com/drinkingwater/.</a:t>
            </a:r>
            <a:endParaRPr>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endParaRPr sz="900">
              <a:solidFill>
                <a:srgbClr val="3C4245"/>
              </a:solidFill>
              <a:latin typeface="Karla"/>
              <a:ea typeface="Karla"/>
              <a:cs typeface="Karla"/>
              <a:sym typeface="Karla"/>
            </a:endParaRPr>
          </a:p>
          <a:p>
            <a:pPr marL="0" lvl="0" indent="0" algn="l" rtl="0">
              <a:lnSpc>
                <a:spcPct val="100000"/>
              </a:lnSpc>
              <a:spcBef>
                <a:spcPts val="0"/>
              </a:spcBef>
              <a:spcAft>
                <a:spcPts val="0"/>
              </a:spcAft>
              <a:buClr>
                <a:schemeClr val="dk1"/>
              </a:buClr>
              <a:buSzPts val="1100"/>
              <a:buFont typeface="Arial"/>
              <a:buNone/>
            </a:pPr>
            <a:endParaRPr sz="900">
              <a:solidFill>
                <a:srgbClr val="333333"/>
              </a:solidFill>
              <a:latin typeface="Karla"/>
              <a:ea typeface="Karla"/>
              <a:cs typeface="Karla"/>
              <a:sym typeface="Karla"/>
            </a:endParaRPr>
          </a:p>
        </p:txBody>
      </p:sp>
    </p:spTree>
    <p:extLst>
      <p:ext uri="{BB962C8B-B14F-4D97-AF65-F5344CB8AC3E}">
        <p14:creationId xmlns:p14="http://schemas.microsoft.com/office/powerpoint/2010/main" val="863863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3766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rgbClr val="333333"/>
                </a:solidFill>
                <a:latin typeface="Karla"/>
                <a:ea typeface="Karla"/>
                <a:cs typeface="Karla"/>
                <a:sym typeface="Karla"/>
              </a:rPr>
              <a:t>[10] “Basic Information about Lead in Drinking Water.” </a:t>
            </a:r>
            <a:r>
              <a:rPr lang="en" sz="900" i="1">
                <a:solidFill>
                  <a:srgbClr val="333333"/>
                </a:solidFill>
                <a:latin typeface="Karla"/>
                <a:ea typeface="Karla"/>
                <a:cs typeface="Karla"/>
                <a:sym typeface="Karla"/>
              </a:rPr>
              <a:t>EPA</a:t>
            </a:r>
            <a:r>
              <a:rPr lang="en" sz="900">
                <a:solidFill>
                  <a:srgbClr val="333333"/>
                </a:solidFill>
                <a:latin typeface="Karla"/>
                <a:ea typeface="Karla"/>
                <a:cs typeface="Karla"/>
                <a:sym typeface="Karla"/>
              </a:rPr>
              <a:t>, Environmental Protection Agency, 28 Mar. 2019, </a:t>
            </a:r>
            <a:r>
              <a:rPr lang="en" sz="900">
                <a:solidFill>
                  <a:srgbClr val="333333"/>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www.epa.gov/ground-water-and-drinking-water/basic-information-about-lead-drinking-water#getinto</a:t>
            </a:r>
            <a:r>
              <a:rPr lang="en" sz="900">
                <a:solidFill>
                  <a:srgbClr val="333333"/>
                </a:solidFill>
                <a:latin typeface="Karla"/>
                <a:ea typeface="Karla"/>
                <a:cs typeface="Karla"/>
                <a:sym typeface="Karla"/>
              </a:rPr>
              <a:t>.</a:t>
            </a:r>
            <a:endParaRPr/>
          </a:p>
          <a:p>
            <a:pPr marL="0" lvl="0" indent="0" algn="l" rtl="0">
              <a:lnSpc>
                <a:spcPct val="100000"/>
              </a:lnSpc>
              <a:spcBef>
                <a:spcPts val="0"/>
              </a:spcBef>
              <a:spcAft>
                <a:spcPts val="0"/>
              </a:spcAft>
              <a:buClr>
                <a:schemeClr val="dk1"/>
              </a:buClr>
              <a:buSzPts val="1100"/>
              <a:buFont typeface="Arial"/>
              <a:buNone/>
            </a:pPr>
            <a:r>
              <a:rPr lang="en"/>
              <a:t>[61] </a:t>
            </a:r>
            <a:r>
              <a:rPr lang="en" sz="900" u="sng">
                <a:solidFill>
                  <a:schemeClr val="hlink"/>
                </a:solidFill>
                <a:latin typeface="Karla"/>
                <a:ea typeface="Karla"/>
                <a:cs typeface="Karla"/>
                <a:sym typeface="Karla"/>
                <a:hlinkClick r:id="rId4"/>
              </a:rPr>
              <a:t>https://www.epa.gov/newsreleases/epa-awards-22-million-grants-alaska-idaho-oregon-and-washington-test-lead-school</a:t>
            </a: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latin typeface="Karla"/>
                <a:ea typeface="Karla"/>
                <a:cs typeface="Karla"/>
                <a:sym typeface="Karla"/>
              </a:rPr>
              <a:t>[62] </a:t>
            </a:r>
            <a:r>
              <a:rPr lang="en" sz="900" u="sng">
                <a:solidFill>
                  <a:schemeClr val="hlink"/>
                </a:solidFill>
                <a:latin typeface="Karla"/>
                <a:ea typeface="Karla"/>
                <a:cs typeface="Karla"/>
                <a:sym typeface="Karla"/>
                <a:hlinkClick r:id="rId5"/>
              </a:rPr>
              <a:t>https://www.epa.gov/dwcapacity/wiin-grant-lead-testing-school-and-child-care-program-drinking-water</a:t>
            </a:r>
            <a:br>
              <a:rPr lang="en" sz="900">
                <a:solidFill>
                  <a:srgbClr val="333333"/>
                </a:solidFill>
                <a:latin typeface="Karla"/>
                <a:ea typeface="Karla"/>
                <a:cs typeface="Karla"/>
                <a:sym typeface="Karla"/>
              </a:rPr>
            </a:br>
            <a:r>
              <a:rPr lang="en" sz="900">
                <a:solidFill>
                  <a:srgbClr val="333333"/>
                </a:solidFill>
                <a:latin typeface="Karla"/>
                <a:ea typeface="Karla"/>
                <a:cs typeface="Karla"/>
                <a:sym typeface="Karla"/>
              </a:rPr>
              <a:t>[63] </a:t>
            </a:r>
            <a:r>
              <a:rPr lang="en" sz="900" u="sng">
                <a:solidFill>
                  <a:schemeClr val="hlink"/>
                </a:solidFill>
                <a:latin typeface="Karla"/>
                <a:ea typeface="Karla"/>
                <a:cs typeface="Karla"/>
                <a:sym typeface="Karla"/>
                <a:hlinkClick r:id="rId6"/>
              </a:rPr>
              <a:t>https://www.epa.gov/sites/production/files/2019-03/documents/assistance_for_small_and_disadvantaged_communities_frequently_asked_questions_508.pdf</a:t>
            </a: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Clr>
                <a:schemeClr val="dk1"/>
              </a:buClr>
              <a:buSzPts val="1100"/>
              <a:buFont typeface="Arial"/>
              <a:buNone/>
            </a:pP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Clr>
                <a:schemeClr val="dk1"/>
              </a:buClr>
              <a:buSzPts val="1100"/>
              <a:buFont typeface="Arial"/>
              <a:buNone/>
            </a:pPr>
            <a:endParaRPr sz="900">
              <a:solidFill>
                <a:srgbClr val="333333"/>
              </a:solidFill>
              <a:latin typeface="Karla"/>
              <a:ea typeface="Karla"/>
              <a:cs typeface="Karla"/>
              <a:sym typeface="Karla"/>
            </a:endParaRPr>
          </a:p>
        </p:txBody>
      </p:sp>
    </p:spTree>
    <p:extLst>
      <p:ext uri="{BB962C8B-B14F-4D97-AF65-F5344CB8AC3E}">
        <p14:creationId xmlns:p14="http://schemas.microsoft.com/office/powerpoint/2010/main" val="879058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rgbClr val="333333"/>
                </a:solidFill>
                <a:latin typeface="Karla"/>
                <a:ea typeface="Karla"/>
                <a:cs typeface="Karla"/>
                <a:sym typeface="Karla"/>
              </a:rPr>
              <a:t>[22] Masten, Susan J., et al. “Flint Water Crisis: What Happened and Why?” </a:t>
            </a:r>
            <a:r>
              <a:rPr lang="en" sz="900" i="1">
                <a:solidFill>
                  <a:srgbClr val="333333"/>
                </a:solidFill>
                <a:latin typeface="Karla"/>
                <a:ea typeface="Karla"/>
                <a:cs typeface="Karla"/>
                <a:sym typeface="Karla"/>
              </a:rPr>
              <a:t>Journal - American Water Works Association</a:t>
            </a:r>
            <a:r>
              <a:rPr lang="en" sz="900">
                <a:solidFill>
                  <a:srgbClr val="333333"/>
                </a:solidFill>
                <a:latin typeface="Karla"/>
                <a:ea typeface="Karla"/>
                <a:cs typeface="Karla"/>
                <a:sym typeface="Karla"/>
              </a:rPr>
              <a:t>, vol. 108, Jan. 2016, pp. 22–34., doi:10.5942/jawwa.2016.108.0195.</a:t>
            </a:r>
            <a:br>
              <a:rPr lang="en" sz="900">
                <a:solidFill>
                  <a:srgbClr val="333333"/>
                </a:solidFill>
                <a:latin typeface="Karla"/>
                <a:ea typeface="Karla"/>
                <a:cs typeface="Karla"/>
                <a:sym typeface="Karla"/>
              </a:rPr>
            </a:br>
            <a:r>
              <a:rPr lang="en" sz="900">
                <a:solidFill>
                  <a:srgbClr val="333333"/>
                </a:solidFill>
                <a:latin typeface="Karla"/>
                <a:ea typeface="Karla"/>
                <a:cs typeface="Karla"/>
                <a:sym typeface="Karla"/>
              </a:rPr>
              <a:t>[23] Winowiecki, Emma. “Does Flint Have Clean Water? Yes, but It's Complicated.” </a:t>
            </a:r>
            <a:r>
              <a:rPr lang="en" sz="900" i="1">
                <a:solidFill>
                  <a:srgbClr val="333333"/>
                </a:solidFill>
                <a:latin typeface="Karla"/>
                <a:ea typeface="Karla"/>
                <a:cs typeface="Karla"/>
                <a:sym typeface="Karla"/>
              </a:rPr>
              <a:t>Michigan Radio</a:t>
            </a:r>
            <a:r>
              <a:rPr lang="en" sz="900">
                <a:solidFill>
                  <a:srgbClr val="333333"/>
                </a:solidFill>
                <a:latin typeface="Karla"/>
                <a:ea typeface="Karla"/>
                <a:cs typeface="Karla"/>
                <a:sym typeface="Karla"/>
              </a:rPr>
              <a:t>, 21 Aug. 2019, www.michiganradio.org/post/does-flint-have-clean-water-yes-it-s-complicated.</a:t>
            </a:r>
            <a:br>
              <a:rPr lang="en" sz="900">
                <a:solidFill>
                  <a:srgbClr val="333333"/>
                </a:solidFill>
                <a:latin typeface="Karla"/>
                <a:ea typeface="Karla"/>
                <a:cs typeface="Karla"/>
                <a:sym typeface="Karla"/>
              </a:rPr>
            </a:br>
            <a:r>
              <a:rPr lang="en" sz="900">
                <a:solidFill>
                  <a:srgbClr val="333333"/>
                </a:solidFill>
                <a:latin typeface="Karla"/>
                <a:ea typeface="Karla"/>
                <a:cs typeface="Karla"/>
                <a:sym typeface="Karla"/>
              </a:rPr>
              <a:t>[24] Kennedy, Merrit. “Lead-Laced Water In Flint: A Step-By-Step Look At The Makings Of A Crisis.” </a:t>
            </a:r>
            <a:r>
              <a:rPr lang="en" sz="900" i="1">
                <a:solidFill>
                  <a:srgbClr val="333333"/>
                </a:solidFill>
                <a:latin typeface="Karla"/>
                <a:ea typeface="Karla"/>
                <a:cs typeface="Karla"/>
                <a:sym typeface="Karla"/>
              </a:rPr>
              <a:t>NPR</a:t>
            </a:r>
            <a:r>
              <a:rPr lang="en" sz="900">
                <a:solidFill>
                  <a:srgbClr val="333333"/>
                </a:solidFill>
                <a:latin typeface="Karla"/>
                <a:ea typeface="Karla"/>
                <a:cs typeface="Karla"/>
                <a:sym typeface="Karla"/>
              </a:rPr>
              <a:t>, NPR, 20 Apr. 2016, </a:t>
            </a:r>
            <a:r>
              <a:rPr lang="en" sz="900">
                <a:solidFill>
                  <a:srgbClr val="333333"/>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https://www.npr.org/sections/thetwo-way/2016/04/20/465545378/lead-laced-water-in-flint-a-step-by-step-look-at-the-makings-of-a-crisis</a:t>
            </a:r>
            <a:r>
              <a:rPr lang="en" sz="900">
                <a:solidFill>
                  <a:srgbClr val="333333"/>
                </a:solidFill>
                <a:latin typeface="Karla"/>
                <a:ea typeface="Karla"/>
                <a:cs typeface="Karla"/>
                <a:sym typeface="Karla"/>
              </a:rPr>
              <a:t>.</a:t>
            </a:r>
            <a:br>
              <a:rPr lang="en" sz="900">
                <a:solidFill>
                  <a:srgbClr val="333333"/>
                </a:solidFill>
                <a:latin typeface="Karla"/>
                <a:ea typeface="Karla"/>
                <a:cs typeface="Karla"/>
                <a:sym typeface="Karla"/>
              </a:rPr>
            </a:br>
            <a:r>
              <a:rPr lang="en" sz="900">
                <a:solidFill>
                  <a:srgbClr val="333333"/>
                </a:solidFill>
                <a:latin typeface="Karla"/>
                <a:ea typeface="Karla"/>
                <a:cs typeface="Karla"/>
                <a:sym typeface="Karla"/>
              </a:rPr>
              <a:t>[25] Pieper, Kelsey J., et al. “Flint Water Crisis Caused By Interrupted Corrosion Control: Investigating ‘Ground Zero’ Home.” </a:t>
            </a:r>
            <a:r>
              <a:rPr lang="en" sz="900" i="1">
                <a:solidFill>
                  <a:srgbClr val="333333"/>
                </a:solidFill>
                <a:latin typeface="Karla"/>
                <a:ea typeface="Karla"/>
                <a:cs typeface="Karla"/>
                <a:sym typeface="Karla"/>
              </a:rPr>
              <a:t>Environmental Science &amp; Technology</a:t>
            </a:r>
            <a:r>
              <a:rPr lang="en" sz="900">
                <a:solidFill>
                  <a:srgbClr val="333333"/>
                </a:solidFill>
                <a:latin typeface="Karla"/>
                <a:ea typeface="Karla"/>
                <a:cs typeface="Karla"/>
                <a:sym typeface="Karla"/>
              </a:rPr>
              <a:t>, vol. 51, no. 4, 2017, pp. 2007–2014., doi:10.1021/acs.est.6b04034.</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32979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[26] Cite: michigan engineering handout</a:t>
            </a:r>
            <a:endParaRPr/>
          </a:p>
          <a:p>
            <a:pPr marL="0" lvl="0" indent="0" algn="l" rtl="0">
              <a:lnSpc>
                <a:spcPct val="100000"/>
              </a:lnSpc>
              <a:spcBef>
                <a:spcPts val="0"/>
              </a:spcBef>
              <a:spcAft>
                <a:spcPts val="0"/>
              </a:spcAft>
              <a:buSzPts val="1100"/>
              <a:buNone/>
            </a:pPr>
            <a:r>
              <a:rPr lang="en" b="1"/>
              <a:t>[27] </a:t>
            </a:r>
            <a:r>
              <a:rPr lang="en" sz="1350" b="1">
                <a:solidFill>
                  <a:srgbClr val="333333"/>
                </a:solidFill>
              </a:rPr>
              <a:t>Michigan Engineering. Flint water filter warning“.” </a:t>
            </a:r>
            <a:r>
              <a:rPr lang="en" sz="1350" b="1" i="1">
                <a:solidFill>
                  <a:srgbClr val="333333"/>
                </a:solidFill>
              </a:rPr>
              <a:t>YouTube</a:t>
            </a:r>
            <a:r>
              <a:rPr lang="en" sz="1350" b="1">
                <a:solidFill>
                  <a:srgbClr val="333333"/>
                </a:solidFill>
              </a:rPr>
              <a:t>, 25 Jan. 2016, https://www.youtube.com/watch?v=uVSUkmwwDPE.</a:t>
            </a:r>
            <a:endParaRPr b="1"/>
          </a:p>
        </p:txBody>
      </p:sp>
    </p:spTree>
    <p:extLst>
      <p:ext uri="{BB962C8B-B14F-4D97-AF65-F5344CB8AC3E}">
        <p14:creationId xmlns:p14="http://schemas.microsoft.com/office/powerpoint/2010/main" val="74060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rgbClr val="333333"/>
                </a:solidFill>
                <a:latin typeface="Karla"/>
                <a:ea typeface="Karla"/>
                <a:cs typeface="Karla"/>
                <a:sym typeface="Karla"/>
              </a:rPr>
              <a:t>[28]“What Changed with Michigan's 2018 Lead and Cooper Rule?” </a:t>
            </a:r>
            <a:r>
              <a:rPr lang="en" sz="900" i="1">
                <a:solidFill>
                  <a:srgbClr val="333333"/>
                </a:solidFill>
                <a:latin typeface="Karla"/>
                <a:ea typeface="Karla"/>
                <a:cs typeface="Karla"/>
                <a:sym typeface="Karla"/>
              </a:rPr>
              <a:t>Graham.umich.edu</a:t>
            </a:r>
            <a:r>
              <a:rPr lang="en" sz="900">
                <a:solidFill>
                  <a:srgbClr val="333333"/>
                </a:solidFill>
                <a:latin typeface="Karla"/>
                <a:ea typeface="Karla"/>
                <a:cs typeface="Karla"/>
                <a:sym typeface="Karla"/>
              </a:rPr>
              <a:t>, University of Michigan, graham.umich.edu/media/files/Lead-and-Copper-Rule-Info-Brochure-LTR-042319.pdf.</a:t>
            </a: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Clr>
                <a:schemeClr val="dk1"/>
              </a:buClr>
              <a:buSzPts val="1100"/>
              <a:buFont typeface="Arial"/>
              <a:buNone/>
            </a:pPr>
            <a:endParaRPr sz="900">
              <a:solidFill>
                <a:srgbClr val="333333"/>
              </a:solidFill>
              <a:latin typeface="Karla"/>
              <a:ea typeface="Karla"/>
              <a:cs typeface="Karla"/>
              <a:sym typeface="Karla"/>
            </a:endParaRPr>
          </a:p>
        </p:txBody>
      </p:sp>
    </p:spTree>
    <p:extLst>
      <p:ext uri="{BB962C8B-B14F-4D97-AF65-F5344CB8AC3E}">
        <p14:creationId xmlns:p14="http://schemas.microsoft.com/office/powerpoint/2010/main" val="1601300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rgbClr val="333333"/>
                </a:solidFill>
                <a:latin typeface="Karla"/>
                <a:ea typeface="Karla"/>
                <a:cs typeface="Karla"/>
                <a:sym typeface="Karla"/>
              </a:rPr>
              <a:t>[23] Winowiecki, Emma. “Does Flint Have Clean Water? Yes, but It's Complicated.” </a:t>
            </a:r>
            <a:r>
              <a:rPr lang="en" sz="900" i="1">
                <a:solidFill>
                  <a:srgbClr val="333333"/>
                </a:solidFill>
                <a:latin typeface="Karla"/>
                <a:ea typeface="Karla"/>
                <a:cs typeface="Karla"/>
                <a:sym typeface="Karla"/>
              </a:rPr>
              <a:t>Michigan Radio</a:t>
            </a:r>
            <a:r>
              <a:rPr lang="en" sz="900">
                <a:solidFill>
                  <a:srgbClr val="333333"/>
                </a:solidFill>
                <a:latin typeface="Karla"/>
                <a:ea typeface="Karla"/>
                <a:cs typeface="Karla"/>
                <a:sym typeface="Karla"/>
              </a:rPr>
              <a:t>, 21 Aug. 2019, www.michiganradio.org/post/does-flint-have-clean-water-yes-it-s-complicated.</a:t>
            </a:r>
            <a:br>
              <a:rPr lang="en" sz="900">
                <a:solidFill>
                  <a:srgbClr val="333333"/>
                </a:solidFill>
                <a:latin typeface="Karla"/>
                <a:ea typeface="Karla"/>
                <a:cs typeface="Karla"/>
                <a:sym typeface="Karla"/>
              </a:rPr>
            </a:br>
            <a:endParaRPr sz="1300">
              <a:solidFill>
                <a:srgbClr val="333333"/>
              </a:solidFill>
              <a:latin typeface="Karla"/>
              <a:ea typeface="Karla"/>
              <a:cs typeface="Karla"/>
              <a:sym typeface="Karla"/>
            </a:endParaRPr>
          </a:p>
        </p:txBody>
      </p:sp>
    </p:spTree>
    <p:extLst>
      <p:ext uri="{BB962C8B-B14F-4D97-AF65-F5344CB8AC3E}">
        <p14:creationId xmlns:p14="http://schemas.microsoft.com/office/powerpoint/2010/main" val="1152325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rgbClr val="333333"/>
                </a:solidFill>
                <a:latin typeface="Karla"/>
                <a:ea typeface="Karla"/>
                <a:cs typeface="Karla"/>
                <a:sym typeface="Karla"/>
              </a:rPr>
              <a:t>[29] Aratani, Lauren. “'Damage Has Been Done': Newark Water Crisis Echoes Flint.” </a:t>
            </a:r>
            <a:r>
              <a:rPr lang="en" sz="900" i="1">
                <a:solidFill>
                  <a:srgbClr val="333333"/>
                </a:solidFill>
                <a:latin typeface="Karla"/>
                <a:ea typeface="Karla"/>
                <a:cs typeface="Karla"/>
                <a:sym typeface="Karla"/>
              </a:rPr>
              <a:t>The Guardian</a:t>
            </a:r>
            <a:r>
              <a:rPr lang="en" sz="900">
                <a:solidFill>
                  <a:srgbClr val="333333"/>
                </a:solidFill>
                <a:latin typeface="Karla"/>
                <a:ea typeface="Karla"/>
                <a:cs typeface="Karla"/>
                <a:sym typeface="Karla"/>
              </a:rPr>
              <a:t>, Guardian News and Media, 25 Aug. 2019, </a:t>
            </a:r>
            <a:r>
              <a:rPr lang="en" sz="900">
                <a:solidFill>
                  <a:srgbClr val="333333"/>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www.theguardian.com/us-news/2019/aug/25/newark-lead-water-crisis-flint</a:t>
            </a:r>
            <a:r>
              <a:rPr lang="en" sz="900">
                <a:solidFill>
                  <a:srgbClr val="333333"/>
                </a:solidFill>
                <a:latin typeface="Karla"/>
                <a:ea typeface="Karla"/>
                <a:cs typeface="Karla"/>
                <a:sym typeface="Karla"/>
              </a:rPr>
              <a:t>.</a:t>
            </a: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Clr>
                <a:schemeClr val="dk1"/>
              </a:buClr>
              <a:buSzPts val="1100"/>
              <a:buFont typeface="Arial"/>
              <a:buNone/>
            </a:pPr>
            <a:r>
              <a:rPr lang="en" sz="900">
                <a:solidFill>
                  <a:srgbClr val="3D3D3D"/>
                </a:solidFill>
                <a:latin typeface="Karla"/>
                <a:ea typeface="Karla"/>
                <a:cs typeface="Karla"/>
                <a:sym typeface="Karla"/>
              </a:rPr>
              <a:t>[30] Corasaniti, Nick, et al. “Lead Crisis in Newark Grows, as Bottled Water Distribution Is Bungled.” </a:t>
            </a:r>
            <a:r>
              <a:rPr lang="en" sz="900" i="1">
                <a:solidFill>
                  <a:srgbClr val="3D3D3D"/>
                </a:solidFill>
                <a:latin typeface="Karla"/>
                <a:ea typeface="Karla"/>
                <a:cs typeface="Karla"/>
                <a:sym typeface="Karla"/>
              </a:rPr>
              <a:t>The New York Times</a:t>
            </a:r>
            <a:r>
              <a:rPr lang="en" sz="900">
                <a:solidFill>
                  <a:srgbClr val="3D3D3D"/>
                </a:solidFill>
                <a:latin typeface="Karla"/>
                <a:ea typeface="Karla"/>
                <a:cs typeface="Karla"/>
                <a:sym typeface="Karla"/>
              </a:rPr>
              <a:t>, The New York Times, 14 Aug. 2019, </a:t>
            </a:r>
            <a:r>
              <a:rPr lang="en" sz="900">
                <a:solidFill>
                  <a:srgbClr val="3D3D3D"/>
                </a:solidFill>
                <a:uFill>
                  <a:noFill/>
                </a:uFill>
                <a:latin typeface="Karla"/>
                <a:ea typeface="Karla"/>
                <a:cs typeface="Karla"/>
                <a:sym typeface="Karla"/>
                <a:hlinkClick r:id="rId4">
                  <a:extLst>
                    <a:ext uri="{A12FA001-AC4F-418D-AE19-62706E023703}">
                      <ahyp:hlinkClr xmlns:ahyp="http://schemas.microsoft.com/office/drawing/2018/hyperlinkcolor" val="tx"/>
                    </a:ext>
                  </a:extLst>
                </a:hlinkClick>
              </a:rPr>
              <a:t>https://www.nytimes.com/2019</a:t>
            </a:r>
            <a:r>
              <a:rPr lang="en" sz="900">
                <a:solidFill>
                  <a:srgbClr val="3D3D3D"/>
                </a:solidFill>
                <a:latin typeface="Karla"/>
                <a:ea typeface="Karla"/>
                <a:cs typeface="Karla"/>
                <a:sym typeface="Karla"/>
              </a:rPr>
              <a:t>/08/14/nyregion/newark-water-lead.html.</a:t>
            </a:r>
            <a:endParaRPr sz="900">
              <a:solidFill>
                <a:srgbClr val="3D3D3D"/>
              </a:solidFill>
              <a:latin typeface="Karla"/>
              <a:ea typeface="Karla"/>
              <a:cs typeface="Karla"/>
              <a:sym typeface="Karla"/>
            </a:endParaRPr>
          </a:p>
          <a:p>
            <a:pPr marL="0" lvl="0" indent="0" algn="l" rtl="0">
              <a:lnSpc>
                <a:spcPct val="100000"/>
              </a:lnSpc>
              <a:spcBef>
                <a:spcPts val="0"/>
              </a:spcBef>
              <a:spcAft>
                <a:spcPts val="0"/>
              </a:spcAft>
              <a:buSzPts val="1100"/>
              <a:buNone/>
            </a:pPr>
            <a:endParaRPr sz="900">
              <a:solidFill>
                <a:srgbClr val="333333"/>
              </a:solidFill>
              <a:latin typeface="Karla"/>
              <a:ea typeface="Karla"/>
              <a:cs typeface="Karla"/>
              <a:sym typeface="Karla"/>
            </a:endParaRPr>
          </a:p>
        </p:txBody>
      </p:sp>
    </p:spTree>
    <p:extLst>
      <p:ext uri="{BB962C8B-B14F-4D97-AF65-F5344CB8AC3E}">
        <p14:creationId xmlns:p14="http://schemas.microsoft.com/office/powerpoint/2010/main" val="2880594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rgbClr val="333333"/>
                </a:solidFill>
                <a:latin typeface="Karla"/>
                <a:ea typeface="Karla"/>
                <a:cs typeface="Karla"/>
                <a:sym typeface="Karla"/>
              </a:rPr>
              <a:t>[31] Tucker, Jill. “3 San Francisco Public Schools Show High Levels of Lead in Water.” </a:t>
            </a:r>
            <a:r>
              <a:rPr lang="en" sz="900" i="1">
                <a:solidFill>
                  <a:srgbClr val="333333"/>
                </a:solidFill>
                <a:latin typeface="Karla"/>
                <a:ea typeface="Karla"/>
                <a:cs typeface="Karla"/>
                <a:sym typeface="Karla"/>
              </a:rPr>
              <a:t>SFGate</a:t>
            </a:r>
            <a:r>
              <a:rPr lang="en" sz="900">
                <a:solidFill>
                  <a:srgbClr val="333333"/>
                </a:solidFill>
                <a:latin typeface="Karla"/>
                <a:ea typeface="Karla"/>
                <a:cs typeface="Karla"/>
                <a:sym typeface="Karla"/>
              </a:rPr>
              <a:t>, San Francisco Chronicle, 27 Oct. 2017, </a:t>
            </a:r>
            <a:r>
              <a:rPr lang="en" sz="900">
                <a:solidFill>
                  <a:srgbClr val="333333"/>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https://www.sfgate.com/news/article/Three-San-Francisco-public-schools-show-high-12306785.php</a:t>
            </a:r>
            <a:r>
              <a:rPr lang="en" sz="900">
                <a:solidFill>
                  <a:srgbClr val="333333"/>
                </a:solidFill>
                <a:latin typeface="Karla"/>
                <a:ea typeface="Karla"/>
                <a:cs typeface="Karla"/>
                <a:sym typeface="Karla"/>
              </a:rPr>
              <a:t>.</a:t>
            </a:r>
            <a:br>
              <a:rPr lang="en" sz="900">
                <a:solidFill>
                  <a:srgbClr val="333333"/>
                </a:solidFill>
                <a:latin typeface="Karla"/>
                <a:ea typeface="Karla"/>
                <a:cs typeface="Karla"/>
                <a:sym typeface="Karla"/>
              </a:rPr>
            </a:br>
            <a:endParaRPr/>
          </a:p>
        </p:txBody>
      </p:sp>
    </p:spTree>
    <p:extLst>
      <p:ext uri="{BB962C8B-B14F-4D97-AF65-F5344CB8AC3E}">
        <p14:creationId xmlns:p14="http://schemas.microsoft.com/office/powerpoint/2010/main" val="4113373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07580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rgbClr val="333333"/>
                </a:solidFill>
                <a:latin typeface="Karla"/>
                <a:ea typeface="Karla"/>
                <a:cs typeface="Karla"/>
                <a:sym typeface="Karla"/>
              </a:rPr>
              <a:t>[31] Tucker, Jill. “3 San Francisco Public Schools Show High Levels of Lead in Water.” </a:t>
            </a:r>
            <a:r>
              <a:rPr lang="en" sz="900" i="1">
                <a:solidFill>
                  <a:srgbClr val="333333"/>
                </a:solidFill>
                <a:latin typeface="Karla"/>
                <a:ea typeface="Karla"/>
                <a:cs typeface="Karla"/>
                <a:sym typeface="Karla"/>
              </a:rPr>
              <a:t>SFGate</a:t>
            </a:r>
            <a:r>
              <a:rPr lang="en" sz="900">
                <a:solidFill>
                  <a:srgbClr val="333333"/>
                </a:solidFill>
                <a:latin typeface="Karla"/>
                <a:ea typeface="Karla"/>
                <a:cs typeface="Karla"/>
                <a:sym typeface="Karla"/>
              </a:rPr>
              <a:t>, San Francisco Chronicle, 27 Oct. 2017, </a:t>
            </a:r>
            <a:r>
              <a:rPr lang="en" sz="900">
                <a:solidFill>
                  <a:srgbClr val="333333"/>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https://www.sfgate.com/news/article/Three-San-Francisco-public-schools-show-high-12306785.php</a:t>
            </a:r>
            <a:r>
              <a:rPr lang="en" sz="900">
                <a:solidFill>
                  <a:srgbClr val="333333"/>
                </a:solidFill>
                <a:latin typeface="Karla"/>
                <a:ea typeface="Karla"/>
                <a:cs typeface="Karla"/>
                <a:sym typeface="Karla"/>
              </a:rPr>
              <a:t>.</a:t>
            </a:r>
            <a:br>
              <a:rPr lang="en" sz="900">
                <a:solidFill>
                  <a:srgbClr val="333333"/>
                </a:solidFill>
                <a:latin typeface="Karla"/>
                <a:ea typeface="Karla"/>
                <a:cs typeface="Karla"/>
                <a:sym typeface="Karla"/>
              </a:rPr>
            </a:br>
            <a:r>
              <a:rPr lang="en" sz="900">
                <a:solidFill>
                  <a:srgbClr val="333333"/>
                </a:solidFill>
                <a:latin typeface="Karla"/>
                <a:ea typeface="Karla"/>
                <a:cs typeface="Karla"/>
                <a:sym typeface="Karla"/>
              </a:rPr>
              <a:t>[32] Bryan, Susan Montoya. “20 New Mexico Water Systems Exceed Federal Lead Standard.” </a:t>
            </a:r>
            <a:r>
              <a:rPr lang="en" sz="900" i="1">
                <a:solidFill>
                  <a:srgbClr val="333333"/>
                </a:solidFill>
                <a:latin typeface="Karla"/>
                <a:ea typeface="Karla"/>
                <a:cs typeface="Karla"/>
                <a:sym typeface="Karla"/>
              </a:rPr>
              <a:t>Albuquerque Journal</a:t>
            </a:r>
            <a:r>
              <a:rPr lang="en" sz="900">
                <a:solidFill>
                  <a:srgbClr val="333333"/>
                </a:solidFill>
                <a:latin typeface="Karla"/>
                <a:ea typeface="Karla"/>
                <a:cs typeface="Karla"/>
                <a:sym typeface="Karla"/>
              </a:rPr>
              <a:t>, </a:t>
            </a:r>
            <a:r>
              <a:rPr lang="en" sz="900">
                <a:solidFill>
                  <a:srgbClr val="333333"/>
                </a:solidFill>
                <a:uFill>
                  <a:noFill/>
                </a:uFill>
                <a:latin typeface="Karla"/>
                <a:ea typeface="Karla"/>
                <a:cs typeface="Karla"/>
                <a:sym typeface="Karla"/>
                <a:hlinkClick r:id="rId4">
                  <a:extLst>
                    <a:ext uri="{A12FA001-AC4F-418D-AE19-62706E023703}">
                      <ahyp:hlinkClr xmlns:ahyp="http://schemas.microsoft.com/office/drawing/2018/hyperlinkcolor" val="tx"/>
                    </a:ext>
                  </a:extLst>
                </a:hlinkClick>
              </a:rPr>
              <a:t>https://www.abqjournal.com/754724/20-nm-water-systems-exceed-federal-lead-standard.html</a:t>
            </a:r>
            <a:r>
              <a:rPr lang="en" sz="900">
                <a:solidFill>
                  <a:srgbClr val="333333"/>
                </a:solidFill>
                <a:latin typeface="Karla"/>
                <a:ea typeface="Karla"/>
                <a:cs typeface="Karla"/>
                <a:sym typeface="Karla"/>
              </a:rPr>
              <a:t>.</a:t>
            </a:r>
            <a:br>
              <a:rPr lang="en" sz="900">
                <a:solidFill>
                  <a:srgbClr val="333333"/>
                </a:solidFill>
                <a:latin typeface="Karla"/>
                <a:ea typeface="Karla"/>
                <a:cs typeface="Karla"/>
                <a:sym typeface="Karla"/>
              </a:rPr>
            </a:br>
            <a:r>
              <a:rPr lang="en" sz="900">
                <a:solidFill>
                  <a:srgbClr val="333333"/>
                </a:solidFill>
                <a:latin typeface="Karla"/>
                <a:ea typeface="Karla"/>
                <a:cs typeface="Karla"/>
                <a:sym typeface="Karla"/>
              </a:rPr>
              <a:t>[33] Young, Alison, and Mark Nichols. “Beyond Flint: Excessive Lead Levels Found in Almost 2,000 Water Systems across All 50 States.” </a:t>
            </a:r>
            <a:r>
              <a:rPr lang="en" sz="900" i="1">
                <a:solidFill>
                  <a:srgbClr val="333333"/>
                </a:solidFill>
                <a:latin typeface="Karla"/>
                <a:ea typeface="Karla"/>
                <a:cs typeface="Karla"/>
                <a:sym typeface="Karla"/>
              </a:rPr>
              <a:t>USA Today</a:t>
            </a:r>
            <a:r>
              <a:rPr lang="en" sz="900">
                <a:solidFill>
                  <a:srgbClr val="333333"/>
                </a:solidFill>
                <a:latin typeface="Karla"/>
                <a:ea typeface="Karla"/>
                <a:cs typeface="Karla"/>
                <a:sym typeface="Karla"/>
              </a:rPr>
              <a:t>, Gannett Satellite Information Network, 27 Mar. 2017, </a:t>
            </a:r>
            <a:r>
              <a:rPr lang="en" sz="900">
                <a:solidFill>
                  <a:srgbClr val="333333"/>
                </a:solidFill>
                <a:uFill>
                  <a:noFill/>
                </a:uFill>
                <a:latin typeface="Karla"/>
                <a:ea typeface="Karla"/>
                <a:cs typeface="Karla"/>
                <a:sym typeface="Karla"/>
                <a:hlinkClick r:id="rId5">
                  <a:extLst>
                    <a:ext uri="{A12FA001-AC4F-418D-AE19-62706E023703}">
                      <ahyp:hlinkClr xmlns:ahyp="http://schemas.microsoft.com/office/drawing/2018/hyperlinkcolor" val="tx"/>
                    </a:ext>
                  </a:extLst>
                </a:hlinkClick>
              </a:rPr>
              <a:t>https://www.usatoday.com/story/news/2016/03/11/nearly-2000-water-systems-fail-lead-tests/81220466/</a:t>
            </a:r>
            <a:r>
              <a:rPr lang="en" sz="900">
                <a:solidFill>
                  <a:srgbClr val="333333"/>
                </a:solidFill>
                <a:latin typeface="Karla"/>
                <a:ea typeface="Karla"/>
                <a:cs typeface="Karla"/>
                <a:sym typeface="Karla"/>
              </a:rPr>
              <a:t>.</a:t>
            </a: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Clr>
                <a:schemeClr val="dk1"/>
              </a:buClr>
              <a:buSzPts val="1100"/>
              <a:buFont typeface="Arial"/>
              <a:buNone/>
            </a:pPr>
            <a:r>
              <a:rPr lang="en" sz="900">
                <a:solidFill>
                  <a:srgbClr val="3D3D3D"/>
                </a:solidFill>
                <a:latin typeface="Karla"/>
                <a:ea typeface="Karla"/>
                <a:cs typeface="Karla"/>
                <a:sym typeface="Karla"/>
              </a:rPr>
              <a:t>[34] Corasaniti, Nick, et al. “Lead Crisis in Newark Grows, as Bottled Water Distribution Is Bungled.” </a:t>
            </a:r>
            <a:r>
              <a:rPr lang="en" sz="900" i="1">
                <a:solidFill>
                  <a:srgbClr val="3D3D3D"/>
                </a:solidFill>
                <a:latin typeface="Karla"/>
                <a:ea typeface="Karla"/>
                <a:cs typeface="Karla"/>
                <a:sym typeface="Karla"/>
              </a:rPr>
              <a:t>The New York Times</a:t>
            </a:r>
            <a:r>
              <a:rPr lang="en" sz="900">
                <a:solidFill>
                  <a:srgbClr val="3D3D3D"/>
                </a:solidFill>
                <a:latin typeface="Karla"/>
                <a:ea typeface="Karla"/>
                <a:cs typeface="Karla"/>
                <a:sym typeface="Karla"/>
              </a:rPr>
              <a:t>, The New York Times, 14 Aug. 2019, </a:t>
            </a:r>
            <a:r>
              <a:rPr lang="en" sz="900">
                <a:solidFill>
                  <a:srgbClr val="3D3D3D"/>
                </a:solidFill>
                <a:uFill>
                  <a:noFill/>
                </a:uFill>
                <a:latin typeface="Karla"/>
                <a:ea typeface="Karla"/>
                <a:cs typeface="Karla"/>
                <a:sym typeface="Karla"/>
                <a:hlinkClick r:id="rId6">
                  <a:extLst>
                    <a:ext uri="{A12FA001-AC4F-418D-AE19-62706E023703}">
                      <ahyp:hlinkClr xmlns:ahyp="http://schemas.microsoft.com/office/drawing/2018/hyperlinkcolor" val="tx"/>
                    </a:ext>
                  </a:extLst>
                </a:hlinkClick>
              </a:rPr>
              <a:t>https://www.nytimes.com/2019</a:t>
            </a:r>
            <a:r>
              <a:rPr lang="en" sz="900">
                <a:solidFill>
                  <a:srgbClr val="3D3D3D"/>
                </a:solidFill>
                <a:latin typeface="Karla"/>
                <a:ea typeface="Karla"/>
                <a:cs typeface="Karla"/>
                <a:sym typeface="Karla"/>
              </a:rPr>
              <a:t>/08/14/</a:t>
            </a:r>
            <a:br>
              <a:rPr lang="en" sz="900">
                <a:solidFill>
                  <a:srgbClr val="3D3D3D"/>
                </a:solidFill>
                <a:latin typeface="Karla"/>
                <a:ea typeface="Karla"/>
                <a:cs typeface="Karla"/>
                <a:sym typeface="Karla"/>
              </a:rPr>
            </a:br>
            <a:r>
              <a:rPr lang="en" sz="900">
                <a:solidFill>
                  <a:srgbClr val="3D3D3D"/>
                </a:solidFill>
                <a:latin typeface="Karla"/>
                <a:ea typeface="Karla"/>
                <a:cs typeface="Karla"/>
                <a:sym typeface="Karla"/>
              </a:rPr>
              <a:t>nyregion/newark-water-lead.html.</a:t>
            </a:r>
            <a:endParaRPr sz="900">
              <a:solidFill>
                <a:srgbClr val="3D3D3D"/>
              </a:solidFill>
              <a:latin typeface="Karla"/>
              <a:ea typeface="Karla"/>
              <a:cs typeface="Karla"/>
              <a:sym typeface="Karla"/>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[55] Young, Alison, and Mark Nichols. “Beyond Flint: Excessive Lead Levels Found in Maine Water Systems.” </a:t>
            </a:r>
            <a:r>
              <a:rPr lang="en" i="1">
                <a:solidFill>
                  <a:schemeClr val="dk1"/>
                </a:solidFill>
              </a:rPr>
              <a:t>WCSH</a:t>
            </a:r>
            <a:r>
              <a:rPr lang="en">
                <a:solidFill>
                  <a:schemeClr val="dk1"/>
                </a:solidFill>
              </a:rPr>
              <a:t>, 17 Mar. 2016, www.newscentermaine.com/article/mobile/news/health/beyond-flint-excessive-lead-levels-found-in-maine-water-systems/86451908.</a:t>
            </a:r>
            <a:br>
              <a:rPr lang="en" sz="900">
                <a:solidFill>
                  <a:srgbClr val="333333"/>
                </a:solidFill>
                <a:latin typeface="Karla"/>
                <a:ea typeface="Karla"/>
                <a:cs typeface="Karla"/>
                <a:sym typeface="Karla"/>
              </a:rPr>
            </a:br>
            <a:br>
              <a:rPr lang="en" sz="900">
                <a:solidFill>
                  <a:srgbClr val="333333"/>
                </a:solidFill>
                <a:latin typeface="Karla"/>
                <a:ea typeface="Karla"/>
                <a:cs typeface="Karla"/>
                <a:sym typeface="Karla"/>
              </a:rPr>
            </a:br>
            <a:r>
              <a:rPr lang="en" sz="1200" u="sng">
                <a:solidFill>
                  <a:schemeClr val="hlink"/>
                </a:solidFill>
                <a:latin typeface="Lato"/>
                <a:ea typeface="Lato"/>
                <a:cs typeface="Lato"/>
                <a:sym typeface="Lato"/>
                <a:hlinkClick r:id="rId7"/>
              </a:rPr>
              <a:t>https://nmhealth.org/publication/view/help/289/</a:t>
            </a:r>
            <a:r>
              <a:rPr lang="en" sz="1200">
                <a:solidFill>
                  <a:schemeClr val="dk2"/>
                </a:solidFill>
                <a:latin typeface="Lato"/>
                <a:ea typeface="Lato"/>
                <a:cs typeface="Lato"/>
                <a:sym typeface="Lato"/>
              </a:rPr>
              <a:t> </a:t>
            </a:r>
            <a:br>
              <a:rPr lang="en" sz="1200">
                <a:solidFill>
                  <a:schemeClr val="dk2"/>
                </a:solidFill>
                <a:latin typeface="Lato"/>
                <a:ea typeface="Lato"/>
                <a:cs typeface="Lato"/>
                <a:sym typeface="Lato"/>
              </a:rPr>
            </a:br>
            <a:r>
              <a:rPr lang="en" sz="1200" u="sng">
                <a:solidFill>
                  <a:schemeClr val="hlink"/>
                </a:solidFill>
                <a:latin typeface="Lato"/>
                <a:ea typeface="Lato"/>
                <a:cs typeface="Lato"/>
                <a:sym typeface="Lato"/>
                <a:hlinkClick r:id="rId8"/>
              </a:rPr>
              <a:t>https://www.mv-voice.com/news/2018/02/09/elevated-lead-levels-found-in-theuerkauf-water</a:t>
            </a:r>
            <a:r>
              <a:rPr lang="en" sz="1200">
                <a:solidFill>
                  <a:schemeClr val="dk2"/>
                </a:solidFill>
                <a:latin typeface="Lato"/>
                <a:ea typeface="Lato"/>
                <a:cs typeface="Lato"/>
                <a:sym typeface="Lato"/>
              </a:rPr>
              <a:t> </a:t>
            </a:r>
            <a:r>
              <a:rPr lang="en" sz="1200" u="sng">
                <a:solidFill>
                  <a:schemeClr val="hlink"/>
                </a:solidFill>
                <a:latin typeface="Lato"/>
                <a:ea typeface="Lato"/>
                <a:cs typeface="Lato"/>
                <a:sym typeface="Lato"/>
                <a:hlinkClick r:id="rId9"/>
              </a:rPr>
              <a:t>http://www.latimes.com/local/lanow/la-me-sd-water-lead-20170324-story.html</a:t>
            </a:r>
            <a:r>
              <a:rPr lang="en" sz="1200">
                <a:solidFill>
                  <a:schemeClr val="dk2"/>
                </a:solidFill>
                <a:latin typeface="Lato"/>
                <a:ea typeface="Lato"/>
                <a:cs typeface="Lato"/>
                <a:sym typeface="Lato"/>
              </a:rPr>
              <a:t> </a:t>
            </a:r>
            <a:br>
              <a:rPr lang="en" sz="1200">
                <a:solidFill>
                  <a:schemeClr val="dk2"/>
                </a:solidFill>
                <a:latin typeface="Lato"/>
                <a:ea typeface="Lato"/>
                <a:cs typeface="Lato"/>
                <a:sym typeface="Lato"/>
              </a:rPr>
            </a:br>
            <a:endParaRPr sz="1200">
              <a:solidFill>
                <a:schemeClr val="dk2"/>
              </a:solidFill>
              <a:latin typeface="Lato"/>
              <a:ea typeface="Lato"/>
              <a:cs typeface="Lato"/>
              <a:sym typeface="Lato"/>
            </a:endParaRPr>
          </a:p>
          <a:p>
            <a:pPr marL="0" lvl="0" indent="0" algn="l" rtl="0">
              <a:lnSpc>
                <a:spcPct val="100000"/>
              </a:lnSpc>
              <a:spcBef>
                <a:spcPts val="1600"/>
              </a:spcBef>
              <a:spcAft>
                <a:spcPts val="0"/>
              </a:spcAft>
              <a:buClr>
                <a:schemeClr val="dk2"/>
              </a:buClr>
              <a:buSzPts val="1100"/>
              <a:buFont typeface="Arial"/>
              <a:buNone/>
            </a:pPr>
            <a:endParaRPr sz="1200">
              <a:solidFill>
                <a:schemeClr val="dk2"/>
              </a:solidFill>
              <a:latin typeface="Lato"/>
              <a:ea typeface="Lato"/>
              <a:cs typeface="Lato"/>
              <a:sym typeface="Lato"/>
            </a:endParaRPr>
          </a:p>
          <a:p>
            <a:pPr marL="0" lvl="0" indent="0" algn="l" rtl="0">
              <a:lnSpc>
                <a:spcPct val="100000"/>
              </a:lnSpc>
              <a:spcBef>
                <a:spcPts val="1600"/>
              </a:spcBef>
              <a:spcAft>
                <a:spcPts val="0"/>
              </a:spcAft>
              <a:buClr>
                <a:schemeClr val="dk2"/>
              </a:buClr>
              <a:buSzPts val="1100"/>
              <a:buFont typeface="Arial"/>
              <a:buNone/>
            </a:pPr>
            <a:endParaRPr sz="1200">
              <a:solidFill>
                <a:schemeClr val="dk2"/>
              </a:solidFill>
              <a:latin typeface="Lato"/>
              <a:ea typeface="Lato"/>
              <a:cs typeface="Lato"/>
              <a:sym typeface="Lato"/>
            </a:endParaRPr>
          </a:p>
          <a:p>
            <a:pPr marL="0" lvl="0" indent="0" algn="l" rtl="0">
              <a:lnSpc>
                <a:spcPct val="100000"/>
              </a:lnSpc>
              <a:spcBef>
                <a:spcPts val="1600"/>
              </a:spcBef>
              <a:spcAft>
                <a:spcPts val="0"/>
              </a:spcAft>
              <a:buClr>
                <a:schemeClr val="dk2"/>
              </a:buClr>
              <a:buSzPts val="1100"/>
              <a:buFont typeface="Arial"/>
              <a:buNone/>
            </a:pPr>
            <a:endParaRPr sz="1200">
              <a:solidFill>
                <a:schemeClr val="dk2"/>
              </a:solidFill>
              <a:latin typeface="Lato"/>
              <a:ea typeface="Lato"/>
              <a:cs typeface="Lato"/>
              <a:sym typeface="Lato"/>
            </a:endParaRPr>
          </a:p>
          <a:p>
            <a:pPr marL="0" lvl="0" indent="0" algn="l" rtl="0">
              <a:lnSpc>
                <a:spcPct val="100000"/>
              </a:lnSpc>
              <a:spcBef>
                <a:spcPts val="1600"/>
              </a:spcBef>
              <a:spcAft>
                <a:spcPts val="0"/>
              </a:spcAft>
              <a:buSzPts val="1100"/>
              <a:buNone/>
            </a:pPr>
            <a:endParaRPr sz="1200"/>
          </a:p>
        </p:txBody>
      </p:sp>
    </p:spTree>
    <p:extLst>
      <p:ext uri="{BB962C8B-B14F-4D97-AF65-F5344CB8AC3E}">
        <p14:creationId xmlns:p14="http://schemas.microsoft.com/office/powerpoint/2010/main" val="3402074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900">
                <a:solidFill>
                  <a:srgbClr val="333333"/>
                </a:solidFill>
                <a:latin typeface="Karla"/>
                <a:ea typeface="Karla"/>
                <a:cs typeface="Karla"/>
                <a:sym typeface="Karla"/>
              </a:rPr>
              <a:t>[35] Wescott, Ben, and Samuel Chan. “Hong Kong's Lead-in-Drinking-Water Crisis: Everything You Need to Know.” </a:t>
            </a:r>
            <a:r>
              <a:rPr lang="en" sz="900" i="1">
                <a:solidFill>
                  <a:srgbClr val="333333"/>
                </a:solidFill>
                <a:latin typeface="Karla"/>
                <a:ea typeface="Karla"/>
                <a:cs typeface="Karla"/>
                <a:sym typeface="Karla"/>
              </a:rPr>
              <a:t>South China Morning Post</a:t>
            </a:r>
            <a:r>
              <a:rPr lang="en" sz="900">
                <a:solidFill>
                  <a:srgbClr val="333333"/>
                </a:solidFill>
                <a:latin typeface="Karla"/>
                <a:ea typeface="Karla"/>
                <a:cs typeface="Karla"/>
                <a:sym typeface="Karla"/>
              </a:rPr>
              <a:t>, 14 June 2018, </a:t>
            </a:r>
            <a:r>
              <a:rPr lang="en" sz="900">
                <a:solidFill>
                  <a:srgbClr val="333333"/>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www.scmp.com/news/hong-kong/health-environment/article/1840021/hong-kongs-lead-drinking-water-crisis-everything</a:t>
            </a:r>
            <a:r>
              <a:rPr lang="en" sz="900">
                <a:solidFill>
                  <a:srgbClr val="333333"/>
                </a:solidFill>
                <a:latin typeface="Karla"/>
                <a:ea typeface="Karla"/>
                <a:cs typeface="Karla"/>
                <a:sym typeface="Karla"/>
              </a:rPr>
              <a:t>.</a:t>
            </a:r>
            <a:br>
              <a:rPr lang="en" sz="900">
                <a:solidFill>
                  <a:srgbClr val="333333"/>
                </a:solidFill>
                <a:latin typeface="Karla"/>
                <a:ea typeface="Karla"/>
                <a:cs typeface="Karla"/>
                <a:sym typeface="Karla"/>
              </a:rPr>
            </a:br>
            <a:r>
              <a:rPr lang="en" sz="900">
                <a:solidFill>
                  <a:srgbClr val="3D3D3D"/>
                </a:solidFill>
                <a:latin typeface="Karla"/>
                <a:ea typeface="Karla"/>
                <a:cs typeface="Karla"/>
                <a:sym typeface="Karla"/>
              </a:rPr>
              <a:t>[36] Kao, Ernest. “'Beware of Salesmen in Hong Kong Selling Dubious Water Purifiers'.” </a:t>
            </a:r>
            <a:r>
              <a:rPr lang="en" sz="900" i="1">
                <a:solidFill>
                  <a:srgbClr val="3D3D3D"/>
                </a:solidFill>
                <a:latin typeface="Karla"/>
                <a:ea typeface="Karla"/>
                <a:cs typeface="Karla"/>
                <a:sym typeface="Karla"/>
              </a:rPr>
              <a:t>South China Morning Post</a:t>
            </a:r>
            <a:r>
              <a:rPr lang="en" sz="900">
                <a:solidFill>
                  <a:srgbClr val="3D3D3D"/>
                </a:solidFill>
                <a:latin typeface="Karla"/>
                <a:ea typeface="Karla"/>
                <a:cs typeface="Karla"/>
                <a:sym typeface="Karla"/>
              </a:rPr>
              <a:t>, 16 Oct. 2018, </a:t>
            </a:r>
            <a:r>
              <a:rPr lang="en" sz="900">
                <a:solidFill>
                  <a:srgbClr val="3D3D3D"/>
                </a:solidFill>
                <a:uFill>
                  <a:noFill/>
                </a:uFill>
                <a:latin typeface="Karla"/>
                <a:ea typeface="Karla"/>
                <a:cs typeface="Karla"/>
                <a:sym typeface="Karla"/>
                <a:hlinkClick r:id="rId4">
                  <a:extLst>
                    <a:ext uri="{A12FA001-AC4F-418D-AE19-62706E023703}">
                      <ahyp:hlinkClr xmlns:ahyp="http://schemas.microsoft.com/office/drawing/2018/hyperlinkcolor" val="tx"/>
                    </a:ext>
                  </a:extLst>
                </a:hlinkClick>
              </a:rPr>
              <a:t>www.scmp.com/news/hong-kong/health-environment</a:t>
            </a:r>
            <a:r>
              <a:rPr lang="en" sz="900">
                <a:solidFill>
                  <a:srgbClr val="3D3D3D"/>
                </a:solidFill>
                <a:latin typeface="Karla"/>
                <a:ea typeface="Karla"/>
                <a:cs typeface="Karla"/>
                <a:sym typeface="Karla"/>
              </a:rPr>
              <a:t>/article/2168683/beware-door-door-salesmen-hong-kong-selling.</a:t>
            </a:r>
            <a:br>
              <a:rPr lang="en" sz="900">
                <a:solidFill>
                  <a:srgbClr val="3D3D3D"/>
                </a:solidFill>
                <a:latin typeface="Karla"/>
                <a:ea typeface="Karla"/>
                <a:cs typeface="Karla"/>
                <a:sym typeface="Karla"/>
              </a:rPr>
            </a:br>
            <a:r>
              <a:rPr lang="en" sz="900">
                <a:solidFill>
                  <a:srgbClr val="3D3D3D"/>
                </a:solidFill>
                <a:latin typeface="Karla"/>
                <a:ea typeface="Karla"/>
                <a:cs typeface="Karla"/>
                <a:sym typeface="Karla"/>
              </a:rPr>
              <a:t>[37] </a:t>
            </a:r>
            <a:r>
              <a:rPr lang="en" sz="900">
                <a:solidFill>
                  <a:srgbClr val="333333"/>
                </a:solidFill>
                <a:latin typeface="Karla"/>
                <a:ea typeface="Karla"/>
                <a:cs typeface="Karla"/>
                <a:sym typeface="Karla"/>
              </a:rPr>
              <a:t>Chan, Holmes. “Tests Show Excessive Lead in Water at New Kwai Fong Housing Estate, as Safety Scandal Reappears.” </a:t>
            </a:r>
            <a:r>
              <a:rPr lang="en" sz="900" i="1">
                <a:solidFill>
                  <a:srgbClr val="333333"/>
                </a:solidFill>
                <a:latin typeface="Karla"/>
                <a:ea typeface="Karla"/>
                <a:cs typeface="Karla"/>
                <a:sym typeface="Karla"/>
              </a:rPr>
              <a:t>Hong Kong Free Press HKFP</a:t>
            </a:r>
            <a:r>
              <a:rPr lang="en" sz="900">
                <a:solidFill>
                  <a:srgbClr val="333333"/>
                </a:solidFill>
                <a:latin typeface="Karla"/>
                <a:ea typeface="Karla"/>
                <a:cs typeface="Karla"/>
                <a:sym typeface="Karla"/>
              </a:rPr>
              <a:t>, 19 July 2018, </a:t>
            </a:r>
            <a:r>
              <a:rPr lang="en" sz="900" u="sng">
                <a:solidFill>
                  <a:schemeClr val="hlink"/>
                </a:solidFill>
                <a:latin typeface="Karla"/>
                <a:ea typeface="Karla"/>
                <a:cs typeface="Karla"/>
                <a:sym typeface="Karla"/>
                <a:hlinkClick r:id="rId5"/>
              </a:rPr>
              <a:t>www.hongkongfp.com/2018/07/19/tests-show-excessive-lead-water-new-kwai-fong-housing-estate-safety-scandal-reappears/</a:t>
            </a:r>
            <a:r>
              <a:rPr lang="en" sz="900">
                <a:solidFill>
                  <a:srgbClr val="333333"/>
                </a:solidFill>
                <a:latin typeface="Karla"/>
                <a:ea typeface="Karla"/>
                <a:cs typeface="Karla"/>
                <a:sym typeface="Karla"/>
              </a:rPr>
              <a:t>.</a:t>
            </a:r>
            <a:br>
              <a:rPr lang="en" sz="900">
                <a:solidFill>
                  <a:srgbClr val="333333"/>
                </a:solidFill>
                <a:latin typeface="Karla"/>
                <a:ea typeface="Karla"/>
                <a:cs typeface="Karla"/>
                <a:sym typeface="Karla"/>
              </a:rPr>
            </a:br>
            <a:r>
              <a:rPr lang="en" sz="900">
                <a:solidFill>
                  <a:srgbClr val="333333"/>
                </a:solidFill>
                <a:latin typeface="Karla"/>
                <a:ea typeface="Karla"/>
                <a:cs typeface="Karla"/>
                <a:sym typeface="Karla"/>
              </a:rPr>
              <a:t>[54] </a:t>
            </a:r>
            <a:r>
              <a:rPr lang="en">
                <a:solidFill>
                  <a:schemeClr val="dk1"/>
                </a:solidFill>
              </a:rPr>
              <a:t>Mok, Danny. “Another Lead Scare in Drinking Water at Hong Kong Housing Estate.” </a:t>
            </a:r>
            <a:r>
              <a:rPr lang="en" i="1">
                <a:solidFill>
                  <a:schemeClr val="dk1"/>
                </a:solidFill>
              </a:rPr>
              <a:t>South China Morning Post</a:t>
            </a:r>
            <a:r>
              <a:rPr lang="en">
                <a:solidFill>
                  <a:schemeClr val="dk1"/>
                </a:solidFill>
              </a:rPr>
              <a:t>, 19 July 2018, www.scmp.com/news/hong-kong/health-environment/article/2155910/excessive-lead-levels-found-tap-water-new-hong.</a:t>
            </a:r>
            <a:endParaRPr>
              <a:solidFill>
                <a:schemeClr val="dk1"/>
              </a:solidFill>
            </a:endParaRPr>
          </a:p>
          <a:p>
            <a:pPr marL="0" lvl="0" indent="0" algn="l" rtl="0">
              <a:lnSpc>
                <a:spcPct val="100000"/>
              </a:lnSpc>
              <a:spcBef>
                <a:spcPts val="1600"/>
              </a:spcBef>
              <a:spcAft>
                <a:spcPts val="0"/>
              </a:spcAft>
              <a:buSzPts val="1100"/>
              <a:buNone/>
            </a:pPr>
            <a:endParaRPr sz="900">
              <a:solidFill>
                <a:srgbClr val="333333"/>
              </a:solidFill>
              <a:latin typeface="Karla"/>
              <a:ea typeface="Karla"/>
              <a:cs typeface="Karla"/>
              <a:sym typeface="Karla"/>
            </a:endParaRPr>
          </a:p>
          <a:p>
            <a:pPr marL="0" lvl="0" indent="0" algn="l" rtl="0">
              <a:lnSpc>
                <a:spcPct val="100000"/>
              </a:lnSpc>
              <a:spcBef>
                <a:spcPts val="1600"/>
              </a:spcBef>
              <a:spcAft>
                <a:spcPts val="0"/>
              </a:spcAft>
              <a:buClr>
                <a:schemeClr val="dk1"/>
              </a:buClr>
              <a:buSzPts val="1100"/>
              <a:buFont typeface="Arial"/>
              <a:buNone/>
            </a:pPr>
            <a:endParaRPr sz="900">
              <a:solidFill>
                <a:srgbClr val="3D3D3D"/>
              </a:solidFill>
              <a:latin typeface="Karla"/>
              <a:ea typeface="Karla"/>
              <a:cs typeface="Karla"/>
              <a:sym typeface="Karla"/>
            </a:endParaRPr>
          </a:p>
          <a:p>
            <a:pPr marL="0" lvl="0" indent="0" algn="l" rtl="0">
              <a:lnSpc>
                <a:spcPct val="100000"/>
              </a:lnSpc>
              <a:spcBef>
                <a:spcPts val="1600"/>
              </a:spcBef>
              <a:spcAft>
                <a:spcPts val="0"/>
              </a:spcAft>
              <a:buSzPts val="1100"/>
              <a:buNone/>
            </a:pPr>
            <a:endParaRPr sz="900">
              <a:solidFill>
                <a:srgbClr val="333333"/>
              </a:solidFill>
              <a:latin typeface="Karla"/>
              <a:ea typeface="Karla"/>
              <a:cs typeface="Karla"/>
              <a:sym typeface="Karla"/>
            </a:endParaRPr>
          </a:p>
        </p:txBody>
      </p:sp>
    </p:spTree>
    <p:extLst>
      <p:ext uri="{BB962C8B-B14F-4D97-AF65-F5344CB8AC3E}">
        <p14:creationId xmlns:p14="http://schemas.microsoft.com/office/powerpoint/2010/main" val="526190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done</a:t>
            </a:r>
            <a:endParaRPr/>
          </a:p>
        </p:txBody>
      </p:sp>
    </p:spTree>
    <p:extLst>
      <p:ext uri="{BB962C8B-B14F-4D97-AF65-F5344CB8AC3E}">
        <p14:creationId xmlns:p14="http://schemas.microsoft.com/office/powerpoint/2010/main" val="2485233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rgbClr val="3D3D3D"/>
                </a:solidFill>
                <a:latin typeface="Karla"/>
                <a:ea typeface="Karla"/>
                <a:cs typeface="Karla"/>
                <a:sym typeface="Karla"/>
              </a:rPr>
              <a:t>[38] Slavin, Erik. “Lead Detected in Water at Navy Elementary School in Japan.” </a:t>
            </a:r>
            <a:r>
              <a:rPr lang="en" sz="900" i="1">
                <a:solidFill>
                  <a:srgbClr val="3D3D3D"/>
                </a:solidFill>
                <a:latin typeface="Karla"/>
                <a:ea typeface="Karla"/>
                <a:cs typeface="Karla"/>
                <a:sym typeface="Karla"/>
              </a:rPr>
              <a:t>Stars and Stripes</a:t>
            </a:r>
            <a:r>
              <a:rPr lang="en" sz="900">
                <a:solidFill>
                  <a:srgbClr val="3D3D3D"/>
                </a:solidFill>
                <a:latin typeface="Karla"/>
                <a:ea typeface="Karla"/>
                <a:cs typeface="Karla"/>
                <a:sym typeface="Karla"/>
              </a:rPr>
              <a:t>, 6 June 2017, </a:t>
            </a:r>
            <a:r>
              <a:rPr lang="en" sz="900">
                <a:solidFill>
                  <a:srgbClr val="3D3D3D"/>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www.stripes.com/news/lead-detected-in-water-at-navy-elementary-school-in-japan-1.472132</a:t>
            </a:r>
            <a:r>
              <a:rPr lang="en" sz="900">
                <a:solidFill>
                  <a:srgbClr val="3D3D3D"/>
                </a:solidFill>
                <a:latin typeface="Karla"/>
                <a:ea typeface="Karla"/>
                <a:cs typeface="Karla"/>
                <a:sym typeface="Karla"/>
              </a:rPr>
              <a:t>.</a:t>
            </a:r>
            <a:br>
              <a:rPr lang="en" sz="900">
                <a:solidFill>
                  <a:srgbClr val="3D3D3D"/>
                </a:solidFill>
                <a:latin typeface="Karla"/>
                <a:ea typeface="Karla"/>
                <a:cs typeface="Karla"/>
                <a:sym typeface="Karla"/>
              </a:rPr>
            </a:br>
            <a:r>
              <a:rPr lang="en" sz="900">
                <a:solidFill>
                  <a:srgbClr val="3D3D3D"/>
                </a:solidFill>
                <a:latin typeface="Karla"/>
                <a:ea typeface="Karla"/>
                <a:cs typeface="Karla"/>
                <a:sym typeface="Karla"/>
              </a:rPr>
              <a:t>[39] Osaki, Tomohiro. “With Water Privatization, Japan Faces Crossroads in Battling Its Aging Pipes.” </a:t>
            </a:r>
            <a:r>
              <a:rPr lang="en" sz="900" i="1">
                <a:solidFill>
                  <a:srgbClr val="3D3D3D"/>
                </a:solidFill>
                <a:latin typeface="Karla"/>
                <a:ea typeface="Karla"/>
                <a:cs typeface="Karla"/>
                <a:sym typeface="Karla"/>
              </a:rPr>
              <a:t>The Japan Times</a:t>
            </a:r>
            <a:r>
              <a:rPr lang="en" sz="900">
                <a:solidFill>
                  <a:srgbClr val="3D3D3D"/>
                </a:solidFill>
                <a:latin typeface="Karla"/>
                <a:ea typeface="Karla"/>
                <a:cs typeface="Karla"/>
                <a:sym typeface="Karla"/>
              </a:rPr>
              <a:t>, 17 Dec. 2018, </a:t>
            </a:r>
            <a:r>
              <a:rPr lang="en" sz="900">
                <a:solidFill>
                  <a:srgbClr val="3D3D3D"/>
                </a:solidFill>
                <a:uFill>
                  <a:noFill/>
                </a:uFill>
                <a:latin typeface="Karla"/>
                <a:ea typeface="Karla"/>
                <a:cs typeface="Karla"/>
                <a:sym typeface="Karla"/>
                <a:hlinkClick r:id="rId4">
                  <a:extLst>
                    <a:ext uri="{A12FA001-AC4F-418D-AE19-62706E023703}">
                      <ahyp:hlinkClr xmlns:ahyp="http://schemas.microsoft.com/office/drawing/2018/hyperlinkcolor" val="tx"/>
                    </a:ext>
                  </a:extLst>
                </a:hlinkClick>
              </a:rPr>
              <a:t>www.japantimes.co.jp/news/2018/12/17/reference/water-privatization-japan-crossroads-battling-aging-pipes/#.XZz3US2ZOHp</a:t>
            </a:r>
            <a:r>
              <a:rPr lang="en" sz="900">
                <a:solidFill>
                  <a:srgbClr val="3D3D3D"/>
                </a:solidFill>
                <a:latin typeface="Karla"/>
                <a:ea typeface="Karla"/>
                <a:cs typeface="Karla"/>
                <a:sym typeface="Karla"/>
              </a:rPr>
              <a:t>.</a:t>
            </a:r>
            <a:br>
              <a:rPr lang="en" sz="900">
                <a:solidFill>
                  <a:srgbClr val="3D3D3D"/>
                </a:solidFill>
                <a:latin typeface="Karla"/>
                <a:ea typeface="Karla"/>
                <a:cs typeface="Karla"/>
                <a:sym typeface="Karla"/>
              </a:rPr>
            </a:br>
            <a:endParaRPr/>
          </a:p>
          <a:p>
            <a:pPr marL="0" lvl="0" indent="0" algn="l" rtl="0">
              <a:lnSpc>
                <a:spcPct val="115000"/>
              </a:lnSpc>
              <a:spcBef>
                <a:spcPts val="1600"/>
              </a:spcBef>
              <a:spcAft>
                <a:spcPts val="0"/>
              </a:spcAft>
              <a:buClr>
                <a:schemeClr val="dk2"/>
              </a:buClr>
              <a:buSzPts val="1100"/>
              <a:buFont typeface="Arial"/>
              <a:buNone/>
            </a:pPr>
            <a:r>
              <a:rPr lang="en"/>
              <a:t>Other readings: </a:t>
            </a:r>
            <a:br>
              <a:rPr lang="en"/>
            </a:br>
            <a:r>
              <a:rPr lang="en" sz="1200" u="sng">
                <a:solidFill>
                  <a:schemeClr val="hlink"/>
                </a:solidFill>
                <a:hlinkClick r:id="rId5"/>
              </a:rPr>
              <a:t>https://www.niph.go.jp/soshiki/suido/pdf/h19JPUS/abstract/r01.pdf</a:t>
            </a:r>
            <a:br>
              <a:rPr lang="en"/>
            </a:br>
            <a:r>
              <a:rPr lang="en" sz="1200" u="sng">
                <a:solidFill>
                  <a:schemeClr val="hlink"/>
                </a:solidFill>
                <a:hlinkClick r:id="rId6"/>
              </a:rPr>
              <a:t>https://www.nippon.com/en/views/b06301/drinking-from-the-tap-tokyo’s-high-quality-water-supply.html</a:t>
            </a:r>
            <a:br>
              <a:rPr lang="en" sz="1200"/>
            </a:br>
            <a:endParaRPr sz="1200"/>
          </a:p>
          <a:p>
            <a:pPr marL="0" lvl="0" indent="0" algn="l" rtl="0">
              <a:lnSpc>
                <a:spcPct val="115000"/>
              </a:lnSpc>
              <a:spcBef>
                <a:spcPts val="1600"/>
              </a:spcBef>
              <a:spcAft>
                <a:spcPts val="1600"/>
              </a:spcAft>
              <a:buClr>
                <a:schemeClr val="dk2"/>
              </a:buClr>
              <a:buSzPts val="1100"/>
              <a:buFont typeface="Arial"/>
              <a:buNone/>
            </a:pPr>
            <a:endParaRPr sz="1200"/>
          </a:p>
        </p:txBody>
      </p:sp>
    </p:spTree>
    <p:extLst>
      <p:ext uri="{BB962C8B-B14F-4D97-AF65-F5344CB8AC3E}">
        <p14:creationId xmlns:p14="http://schemas.microsoft.com/office/powerpoint/2010/main" val="13049682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600"/>
              </a:spcAft>
              <a:buClr>
                <a:schemeClr val="dk1"/>
              </a:buClr>
              <a:buSzPts val="1100"/>
              <a:buFont typeface="Arial"/>
              <a:buNone/>
            </a:pPr>
            <a:r>
              <a:rPr lang="en" sz="900">
                <a:solidFill>
                  <a:srgbClr val="3D3D3D"/>
                </a:solidFill>
                <a:latin typeface="Karla"/>
                <a:ea typeface="Karla"/>
                <a:cs typeface="Karla"/>
                <a:sym typeface="Karla"/>
              </a:rPr>
              <a:t>[40] Möller-Gulland, Jennifer, et al. “Toxic Water, Toxic Crops: India's Public Health Time Bomb.” </a:t>
            </a:r>
            <a:r>
              <a:rPr lang="en" sz="900" i="1">
                <a:solidFill>
                  <a:srgbClr val="3D3D3D"/>
                </a:solidFill>
                <a:latin typeface="Karla"/>
                <a:ea typeface="Karla"/>
                <a:cs typeface="Karla"/>
                <a:sym typeface="Karla"/>
              </a:rPr>
              <a:t>New Security Beat</a:t>
            </a:r>
            <a:r>
              <a:rPr lang="en" sz="900">
                <a:solidFill>
                  <a:srgbClr val="3D3D3D"/>
                </a:solidFill>
                <a:latin typeface="Karla"/>
                <a:ea typeface="Karla"/>
                <a:cs typeface="Karla"/>
                <a:sym typeface="Karla"/>
              </a:rPr>
              <a:t>, 3 Jan. 2019, </a:t>
            </a:r>
            <a:r>
              <a:rPr lang="en" sz="900">
                <a:solidFill>
                  <a:srgbClr val="3D3D3D"/>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www.newsecuritybeat.org/2019/01/toxic-water-toxic-crops-indias-public-health-time-bomb/</a:t>
            </a:r>
            <a:r>
              <a:rPr lang="en" sz="900">
                <a:solidFill>
                  <a:srgbClr val="3D3D3D"/>
                </a:solidFill>
                <a:latin typeface="Karla"/>
                <a:ea typeface="Karla"/>
                <a:cs typeface="Karla"/>
                <a:sym typeface="Karla"/>
              </a:rPr>
              <a:t>.</a:t>
            </a:r>
            <a:br>
              <a:rPr lang="en" sz="900">
                <a:solidFill>
                  <a:srgbClr val="3D3D3D"/>
                </a:solidFill>
                <a:latin typeface="Karla"/>
                <a:ea typeface="Karla"/>
                <a:cs typeface="Karla"/>
                <a:sym typeface="Karla"/>
              </a:rPr>
            </a:br>
            <a:r>
              <a:rPr lang="en" sz="900">
                <a:solidFill>
                  <a:srgbClr val="3D3D3D"/>
                </a:solidFill>
                <a:latin typeface="Karla"/>
                <a:ea typeface="Karla"/>
                <a:cs typeface="Karla"/>
                <a:sym typeface="Karla"/>
              </a:rPr>
              <a:t>[41] “Lead: Poisoning India's Food and Water Supply Chain .” </a:t>
            </a:r>
            <a:r>
              <a:rPr lang="en" sz="900" i="1">
                <a:solidFill>
                  <a:srgbClr val="3D3D3D"/>
                </a:solidFill>
                <a:latin typeface="Karla"/>
                <a:ea typeface="Karla"/>
                <a:cs typeface="Karla"/>
                <a:sym typeface="Karla"/>
              </a:rPr>
              <a:t>Viskaecotech.com</a:t>
            </a:r>
            <a:r>
              <a:rPr lang="en" sz="900">
                <a:solidFill>
                  <a:srgbClr val="3D3D3D"/>
                </a:solidFill>
                <a:latin typeface="Karla"/>
                <a:ea typeface="Karla"/>
                <a:cs typeface="Karla"/>
                <a:sym typeface="Karla"/>
              </a:rPr>
              <a:t>, Vikas Scotch LTD , vikasecotech.com/whitepapers/Vikas_Ecotech_whitepaper_01.pdf.”</a:t>
            </a:r>
            <a:br>
              <a:rPr lang="en" sz="900">
                <a:solidFill>
                  <a:srgbClr val="3D3D3D"/>
                </a:solidFill>
                <a:latin typeface="Karla"/>
                <a:ea typeface="Karla"/>
                <a:cs typeface="Karla"/>
                <a:sym typeface="Karla"/>
              </a:rPr>
            </a:br>
            <a:r>
              <a:rPr lang="en" sz="900">
                <a:solidFill>
                  <a:srgbClr val="3D3D3D"/>
                </a:solidFill>
                <a:latin typeface="Karla"/>
                <a:ea typeface="Karla"/>
                <a:cs typeface="Karla"/>
                <a:sym typeface="Karla"/>
              </a:rPr>
              <a:t>[42] “Heavy Metal Contamination of Vegetables in Delhi.” </a:t>
            </a:r>
            <a:r>
              <a:rPr lang="en" sz="900" i="1">
                <a:solidFill>
                  <a:srgbClr val="3D3D3D"/>
                </a:solidFill>
                <a:latin typeface="Karla"/>
                <a:ea typeface="Karla"/>
                <a:cs typeface="Karla"/>
                <a:sym typeface="Karla"/>
              </a:rPr>
              <a:t>Toxicslink</a:t>
            </a:r>
            <a:r>
              <a:rPr lang="en" sz="900">
                <a:solidFill>
                  <a:srgbClr val="3D3D3D"/>
                </a:solidFill>
                <a:latin typeface="Karla"/>
                <a:ea typeface="Karla"/>
                <a:cs typeface="Karla"/>
                <a:sym typeface="Karla"/>
              </a:rPr>
              <a:t>, Mar. 2003, toxicslink.org/docs/06102_Finding_</a:t>
            </a:r>
            <a:br>
              <a:rPr lang="en" sz="900">
                <a:solidFill>
                  <a:srgbClr val="3D3D3D"/>
                </a:solidFill>
                <a:latin typeface="Karla"/>
                <a:ea typeface="Karla"/>
                <a:cs typeface="Karla"/>
                <a:sym typeface="Karla"/>
              </a:rPr>
            </a:br>
            <a:r>
              <a:rPr lang="en" sz="900">
                <a:solidFill>
                  <a:srgbClr val="3D3D3D"/>
                </a:solidFill>
                <a:latin typeface="Karla"/>
                <a:ea typeface="Karla"/>
                <a:cs typeface="Karla"/>
                <a:sym typeface="Karla"/>
              </a:rPr>
              <a:t>of_Heavy_Metal_Contamination_of_Vegetables.pdf.</a:t>
            </a:r>
            <a:br>
              <a:rPr lang="en" sz="900">
                <a:solidFill>
                  <a:srgbClr val="3D3D3D"/>
                </a:solidFill>
                <a:latin typeface="Karla"/>
                <a:ea typeface="Karla"/>
                <a:cs typeface="Karla"/>
                <a:sym typeface="Karla"/>
              </a:rPr>
            </a:br>
            <a:r>
              <a:rPr lang="en" sz="900">
                <a:solidFill>
                  <a:srgbClr val="3D3D3D"/>
                </a:solidFill>
                <a:latin typeface="Karla"/>
                <a:ea typeface="Karla"/>
                <a:cs typeface="Karla"/>
                <a:sym typeface="Karla"/>
              </a:rPr>
              <a:t>[43] Ani. “Indians at Risk for Ignoring Lead Seeping in Tap Water.” </a:t>
            </a:r>
            <a:r>
              <a:rPr lang="en" sz="900" i="1">
                <a:solidFill>
                  <a:srgbClr val="3D3D3D"/>
                </a:solidFill>
                <a:latin typeface="Karla"/>
                <a:ea typeface="Karla"/>
                <a:cs typeface="Karla"/>
                <a:sym typeface="Karla"/>
              </a:rPr>
              <a:t>Deccan Chronicle</a:t>
            </a:r>
            <a:r>
              <a:rPr lang="en" sz="900">
                <a:solidFill>
                  <a:srgbClr val="3D3D3D"/>
                </a:solidFill>
                <a:latin typeface="Karla"/>
                <a:ea typeface="Karla"/>
                <a:cs typeface="Karla"/>
                <a:sym typeface="Karla"/>
              </a:rPr>
              <a:t>, 17 June 2016, </a:t>
            </a:r>
            <a:r>
              <a:rPr lang="en" sz="900">
                <a:solidFill>
                  <a:srgbClr val="3D3D3D"/>
                </a:solidFill>
                <a:uFill>
                  <a:noFill/>
                </a:uFill>
                <a:latin typeface="Karla"/>
                <a:ea typeface="Karla"/>
                <a:cs typeface="Karla"/>
                <a:sym typeface="Karla"/>
                <a:hlinkClick r:id="rId4">
                  <a:extLst>
                    <a:ext uri="{A12FA001-AC4F-418D-AE19-62706E023703}">
                      <ahyp:hlinkClr xmlns:ahyp="http://schemas.microsoft.com/office/drawing/2018/hyperlinkcolor" val="tx"/>
                    </a:ext>
                  </a:extLst>
                </a:hlinkClick>
              </a:rPr>
              <a:t>www.deccanchronicle</a:t>
            </a:r>
            <a:r>
              <a:rPr lang="en" sz="900">
                <a:solidFill>
                  <a:srgbClr val="3D3D3D"/>
                </a:solidFill>
                <a:latin typeface="Karla"/>
                <a:ea typeface="Karla"/>
                <a:cs typeface="Karla"/>
                <a:sym typeface="Karla"/>
              </a:rPr>
              <a:t>.</a:t>
            </a:r>
            <a:br>
              <a:rPr lang="en" sz="900">
                <a:solidFill>
                  <a:srgbClr val="3D3D3D"/>
                </a:solidFill>
                <a:latin typeface="Karla"/>
                <a:ea typeface="Karla"/>
                <a:cs typeface="Karla"/>
                <a:sym typeface="Karla"/>
              </a:rPr>
            </a:br>
            <a:r>
              <a:rPr lang="en" sz="900">
                <a:solidFill>
                  <a:srgbClr val="3D3D3D"/>
                </a:solidFill>
                <a:latin typeface="Karla"/>
                <a:ea typeface="Karla"/>
                <a:cs typeface="Karla"/>
                <a:sym typeface="Karla"/>
              </a:rPr>
              <a:t>com/lifestyle/health-and-wellbeing/170616/indians-at-risk-for-ignoring-lead-seeping-in-tap-water.html.</a:t>
            </a:r>
            <a:endParaRPr sz="900">
              <a:latin typeface="Karla"/>
              <a:ea typeface="Karla"/>
              <a:cs typeface="Karla"/>
              <a:sym typeface="Karla"/>
            </a:endParaRPr>
          </a:p>
        </p:txBody>
      </p:sp>
    </p:spTree>
    <p:extLst>
      <p:ext uri="{BB962C8B-B14F-4D97-AF65-F5344CB8AC3E}">
        <p14:creationId xmlns:p14="http://schemas.microsoft.com/office/powerpoint/2010/main" val="40433820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600"/>
              </a:spcAft>
              <a:buClr>
                <a:schemeClr val="dk1"/>
              </a:buClr>
              <a:buSzPts val="1100"/>
              <a:buFont typeface="Arial"/>
              <a:buNone/>
            </a:pPr>
            <a:r>
              <a:rPr lang="en" sz="900">
                <a:solidFill>
                  <a:srgbClr val="3D3D3D"/>
                </a:solidFill>
                <a:latin typeface="Karla"/>
                <a:ea typeface="Karla"/>
                <a:cs typeface="Karla"/>
                <a:sym typeface="Karla"/>
              </a:rPr>
              <a:t>[40] Möller-Gulland, Jennifer, et al. “Toxic Water, Toxic Crops: India's Public Health Time Bomb.” </a:t>
            </a:r>
            <a:r>
              <a:rPr lang="en" sz="900" i="1">
                <a:solidFill>
                  <a:srgbClr val="3D3D3D"/>
                </a:solidFill>
                <a:latin typeface="Karla"/>
                <a:ea typeface="Karla"/>
                <a:cs typeface="Karla"/>
                <a:sym typeface="Karla"/>
              </a:rPr>
              <a:t>New Security Beat</a:t>
            </a:r>
            <a:r>
              <a:rPr lang="en" sz="900">
                <a:solidFill>
                  <a:srgbClr val="3D3D3D"/>
                </a:solidFill>
                <a:latin typeface="Karla"/>
                <a:ea typeface="Karla"/>
                <a:cs typeface="Karla"/>
                <a:sym typeface="Karla"/>
              </a:rPr>
              <a:t>, 3 Jan. 2019, </a:t>
            </a:r>
            <a:r>
              <a:rPr lang="en" sz="900">
                <a:solidFill>
                  <a:srgbClr val="3D3D3D"/>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www.newsecuritybeat.org/2019/01/toxic-water-toxic-crops-indias-public-health-time-bomb/</a:t>
            </a:r>
            <a:r>
              <a:rPr lang="en" sz="900">
                <a:solidFill>
                  <a:srgbClr val="3D3D3D"/>
                </a:solidFill>
                <a:latin typeface="Karla"/>
                <a:ea typeface="Karla"/>
                <a:cs typeface="Karla"/>
                <a:sym typeface="Karla"/>
              </a:rPr>
              <a:t>.</a:t>
            </a:r>
            <a:br>
              <a:rPr lang="en" sz="900">
                <a:solidFill>
                  <a:srgbClr val="3D3D3D"/>
                </a:solidFill>
                <a:latin typeface="Karla"/>
                <a:ea typeface="Karla"/>
                <a:cs typeface="Karla"/>
                <a:sym typeface="Karla"/>
              </a:rPr>
            </a:br>
            <a:r>
              <a:rPr lang="en" sz="900">
                <a:solidFill>
                  <a:srgbClr val="3D3D3D"/>
                </a:solidFill>
                <a:latin typeface="Karla"/>
                <a:ea typeface="Karla"/>
                <a:cs typeface="Karla"/>
                <a:sym typeface="Karla"/>
              </a:rPr>
              <a:t>[41] “Lead: Poisoning India's Food and Water Supply Chain .” </a:t>
            </a:r>
            <a:r>
              <a:rPr lang="en" sz="900" i="1">
                <a:solidFill>
                  <a:srgbClr val="3D3D3D"/>
                </a:solidFill>
                <a:latin typeface="Karla"/>
                <a:ea typeface="Karla"/>
                <a:cs typeface="Karla"/>
                <a:sym typeface="Karla"/>
              </a:rPr>
              <a:t>Viskaecotech.com</a:t>
            </a:r>
            <a:r>
              <a:rPr lang="en" sz="900">
                <a:solidFill>
                  <a:srgbClr val="3D3D3D"/>
                </a:solidFill>
                <a:latin typeface="Karla"/>
                <a:ea typeface="Karla"/>
                <a:cs typeface="Karla"/>
                <a:sym typeface="Karla"/>
              </a:rPr>
              <a:t>, Vikas Scotch LTD , vikasecotech.com/whitepapers/Vikas_Ecotech_whitepaper_01.pdf.”</a:t>
            </a:r>
            <a:br>
              <a:rPr lang="en" sz="900">
                <a:solidFill>
                  <a:srgbClr val="3D3D3D"/>
                </a:solidFill>
                <a:latin typeface="Karla"/>
                <a:ea typeface="Karla"/>
                <a:cs typeface="Karla"/>
                <a:sym typeface="Karla"/>
              </a:rPr>
            </a:br>
            <a:r>
              <a:rPr lang="en" sz="900">
                <a:solidFill>
                  <a:srgbClr val="3D3D3D"/>
                </a:solidFill>
                <a:latin typeface="Karla"/>
                <a:ea typeface="Karla"/>
                <a:cs typeface="Karla"/>
                <a:sym typeface="Karla"/>
              </a:rPr>
              <a:t>[42] “Heavy Metal Contamination of Vegetables in Delhi.” </a:t>
            </a:r>
            <a:r>
              <a:rPr lang="en" sz="900" i="1">
                <a:solidFill>
                  <a:srgbClr val="3D3D3D"/>
                </a:solidFill>
                <a:latin typeface="Karla"/>
                <a:ea typeface="Karla"/>
                <a:cs typeface="Karla"/>
                <a:sym typeface="Karla"/>
              </a:rPr>
              <a:t>Toxicslink</a:t>
            </a:r>
            <a:r>
              <a:rPr lang="en" sz="900">
                <a:solidFill>
                  <a:srgbClr val="3D3D3D"/>
                </a:solidFill>
                <a:latin typeface="Karla"/>
                <a:ea typeface="Karla"/>
                <a:cs typeface="Karla"/>
                <a:sym typeface="Karla"/>
              </a:rPr>
              <a:t>, Mar. 2003, toxicslink.org/docs/06102_Finding_</a:t>
            </a:r>
            <a:br>
              <a:rPr lang="en" sz="900">
                <a:solidFill>
                  <a:srgbClr val="3D3D3D"/>
                </a:solidFill>
                <a:latin typeface="Karla"/>
                <a:ea typeface="Karla"/>
                <a:cs typeface="Karla"/>
                <a:sym typeface="Karla"/>
              </a:rPr>
            </a:br>
            <a:r>
              <a:rPr lang="en" sz="900">
                <a:solidFill>
                  <a:srgbClr val="3D3D3D"/>
                </a:solidFill>
                <a:latin typeface="Karla"/>
                <a:ea typeface="Karla"/>
                <a:cs typeface="Karla"/>
                <a:sym typeface="Karla"/>
              </a:rPr>
              <a:t>of_Heavy_Metal_Contamination_of_Vegetables.pdf.</a:t>
            </a:r>
            <a:br>
              <a:rPr lang="en" sz="900">
                <a:solidFill>
                  <a:srgbClr val="3D3D3D"/>
                </a:solidFill>
                <a:latin typeface="Karla"/>
                <a:ea typeface="Karla"/>
                <a:cs typeface="Karla"/>
                <a:sym typeface="Karla"/>
              </a:rPr>
            </a:br>
            <a:r>
              <a:rPr lang="en" sz="900">
                <a:solidFill>
                  <a:srgbClr val="3D3D3D"/>
                </a:solidFill>
                <a:latin typeface="Karla"/>
                <a:ea typeface="Karla"/>
                <a:cs typeface="Karla"/>
                <a:sym typeface="Karla"/>
              </a:rPr>
              <a:t>[43] Ani. “Indians at Risk for Ignoring Lead Seeping in Tap Water.” </a:t>
            </a:r>
            <a:r>
              <a:rPr lang="en" sz="900" i="1">
                <a:solidFill>
                  <a:srgbClr val="3D3D3D"/>
                </a:solidFill>
                <a:latin typeface="Karla"/>
                <a:ea typeface="Karla"/>
                <a:cs typeface="Karla"/>
                <a:sym typeface="Karla"/>
              </a:rPr>
              <a:t>Deccan Chronicle</a:t>
            </a:r>
            <a:r>
              <a:rPr lang="en" sz="900">
                <a:solidFill>
                  <a:srgbClr val="3D3D3D"/>
                </a:solidFill>
                <a:latin typeface="Karla"/>
                <a:ea typeface="Karla"/>
                <a:cs typeface="Karla"/>
                <a:sym typeface="Karla"/>
              </a:rPr>
              <a:t>, 17 June 2016, </a:t>
            </a:r>
            <a:r>
              <a:rPr lang="en" sz="900">
                <a:solidFill>
                  <a:srgbClr val="3D3D3D"/>
                </a:solidFill>
                <a:uFill>
                  <a:noFill/>
                </a:uFill>
                <a:latin typeface="Karla"/>
                <a:ea typeface="Karla"/>
                <a:cs typeface="Karla"/>
                <a:sym typeface="Karla"/>
                <a:hlinkClick r:id="rId4">
                  <a:extLst>
                    <a:ext uri="{A12FA001-AC4F-418D-AE19-62706E023703}">
                      <ahyp:hlinkClr xmlns:ahyp="http://schemas.microsoft.com/office/drawing/2018/hyperlinkcolor" val="tx"/>
                    </a:ext>
                  </a:extLst>
                </a:hlinkClick>
              </a:rPr>
              <a:t>www.deccanchronicle</a:t>
            </a:r>
            <a:r>
              <a:rPr lang="en" sz="900">
                <a:solidFill>
                  <a:srgbClr val="3D3D3D"/>
                </a:solidFill>
                <a:latin typeface="Karla"/>
                <a:ea typeface="Karla"/>
                <a:cs typeface="Karla"/>
                <a:sym typeface="Karla"/>
              </a:rPr>
              <a:t>.</a:t>
            </a:r>
            <a:br>
              <a:rPr lang="en" sz="900">
                <a:solidFill>
                  <a:srgbClr val="3D3D3D"/>
                </a:solidFill>
                <a:latin typeface="Karla"/>
                <a:ea typeface="Karla"/>
                <a:cs typeface="Karla"/>
                <a:sym typeface="Karla"/>
              </a:rPr>
            </a:br>
            <a:r>
              <a:rPr lang="en" sz="900">
                <a:solidFill>
                  <a:srgbClr val="3D3D3D"/>
                </a:solidFill>
                <a:latin typeface="Karla"/>
                <a:ea typeface="Karla"/>
                <a:cs typeface="Karla"/>
                <a:sym typeface="Karla"/>
              </a:rPr>
              <a:t>com/lifestyle/health-and-wellbeing/170616/indians-at-risk-for-ignoring-lead-seeping-in-tap-water.html.</a:t>
            </a:r>
            <a:endParaRPr sz="900">
              <a:latin typeface="Karla"/>
              <a:ea typeface="Karla"/>
              <a:cs typeface="Karla"/>
              <a:sym typeface="Karla"/>
            </a:endParaRPr>
          </a:p>
        </p:txBody>
      </p:sp>
    </p:spTree>
    <p:extLst>
      <p:ext uri="{BB962C8B-B14F-4D97-AF65-F5344CB8AC3E}">
        <p14:creationId xmlns:p14="http://schemas.microsoft.com/office/powerpoint/2010/main" val="6658497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600"/>
              </a:spcAft>
              <a:buClr>
                <a:schemeClr val="dk1"/>
              </a:buClr>
              <a:buSzPts val="1100"/>
              <a:buFont typeface="Arial"/>
              <a:buNone/>
            </a:pPr>
            <a:r>
              <a:rPr lang="en" sz="900">
                <a:solidFill>
                  <a:srgbClr val="3D3D3D"/>
                </a:solidFill>
                <a:latin typeface="Karla"/>
                <a:ea typeface="Karla"/>
                <a:cs typeface="Karla"/>
                <a:sym typeface="Karla"/>
              </a:rPr>
              <a:t>[44] Deutsche Welle. “Germany Aims to Rid Drinking Water of Lead: DW: 03.12.2013.” </a:t>
            </a:r>
            <a:r>
              <a:rPr lang="en" sz="900" i="1">
                <a:solidFill>
                  <a:srgbClr val="3D3D3D"/>
                </a:solidFill>
                <a:latin typeface="Karla"/>
                <a:ea typeface="Karla"/>
                <a:cs typeface="Karla"/>
                <a:sym typeface="Karla"/>
              </a:rPr>
              <a:t>DW.COM</a:t>
            </a:r>
            <a:r>
              <a:rPr lang="en" sz="900">
                <a:solidFill>
                  <a:srgbClr val="3D3D3D"/>
                </a:solidFill>
                <a:latin typeface="Karla"/>
                <a:ea typeface="Karla"/>
                <a:cs typeface="Karla"/>
                <a:sym typeface="Karla"/>
              </a:rPr>
              <a:t>, </a:t>
            </a:r>
            <a:r>
              <a:rPr lang="en" sz="900">
                <a:solidFill>
                  <a:srgbClr val="3D3D3D"/>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www.dw.com/en/germany-aims-to-rid-drinking-water-of-lead/a-17265851</a:t>
            </a:r>
            <a:r>
              <a:rPr lang="en" sz="900">
                <a:solidFill>
                  <a:srgbClr val="3D3D3D"/>
                </a:solidFill>
                <a:latin typeface="Karla"/>
                <a:ea typeface="Karla"/>
                <a:cs typeface="Karla"/>
                <a:sym typeface="Karla"/>
              </a:rPr>
              <a:t>.</a:t>
            </a:r>
            <a:br>
              <a:rPr lang="en" sz="900">
                <a:solidFill>
                  <a:srgbClr val="3D3D3D"/>
                </a:solidFill>
                <a:latin typeface="Karla"/>
                <a:ea typeface="Karla"/>
                <a:cs typeface="Karla"/>
                <a:sym typeface="Karla"/>
              </a:rPr>
            </a:br>
            <a:r>
              <a:rPr lang="en" sz="900">
                <a:solidFill>
                  <a:srgbClr val="3D3D3D"/>
                </a:solidFill>
                <a:latin typeface="Karla"/>
                <a:ea typeface="Karla"/>
                <a:cs typeface="Karla"/>
                <a:sym typeface="Karla"/>
              </a:rPr>
              <a:t>[45] “EnHealth Guidance Statement Lead in Drinking Water from Some Plumbing Products.” </a:t>
            </a:r>
            <a:r>
              <a:rPr lang="en" sz="900" i="1">
                <a:solidFill>
                  <a:srgbClr val="3D3D3D"/>
                </a:solidFill>
                <a:latin typeface="Karla"/>
                <a:ea typeface="Karla"/>
                <a:cs typeface="Karla"/>
                <a:sym typeface="Karla"/>
              </a:rPr>
              <a:t>Health.gov.au</a:t>
            </a:r>
            <a:r>
              <a:rPr lang="en" sz="900">
                <a:solidFill>
                  <a:srgbClr val="3D3D3D"/>
                </a:solidFill>
                <a:latin typeface="Karla"/>
                <a:ea typeface="Karla"/>
                <a:cs typeface="Karla"/>
                <a:sym typeface="Karla"/>
              </a:rPr>
              <a:t>, Environmental Health Standing Committee (EnHealth) of the Australian Health Protection Principal Committee, www1.health.gov.au/internet/main/publishing.nsf</a:t>
            </a:r>
            <a:br>
              <a:rPr lang="en" sz="900">
                <a:solidFill>
                  <a:srgbClr val="3D3D3D"/>
                </a:solidFill>
                <a:latin typeface="Karla"/>
                <a:ea typeface="Karla"/>
                <a:cs typeface="Karla"/>
                <a:sym typeface="Karla"/>
              </a:rPr>
            </a:br>
            <a:r>
              <a:rPr lang="en" sz="900">
                <a:solidFill>
                  <a:srgbClr val="3D3D3D"/>
                </a:solidFill>
                <a:latin typeface="Karla"/>
                <a:ea typeface="Karla"/>
                <a:cs typeface="Karla"/>
                <a:sym typeface="Karla"/>
              </a:rPr>
              <a:t>/content/A12B57E41EC9F326CA257BF0001F9E7D/$File/Lead-plumbing-products-Guidance-Statement-July2018.pdf.</a:t>
            </a:r>
            <a:br>
              <a:rPr lang="en" sz="900">
                <a:solidFill>
                  <a:srgbClr val="3D3D3D"/>
                </a:solidFill>
                <a:latin typeface="Karla"/>
                <a:ea typeface="Karla"/>
                <a:cs typeface="Karla"/>
                <a:sym typeface="Karla"/>
              </a:rPr>
            </a:br>
            <a:endParaRPr sz="900">
              <a:latin typeface="Karla"/>
              <a:ea typeface="Karla"/>
              <a:cs typeface="Karla"/>
              <a:sym typeface="Karla"/>
            </a:endParaRPr>
          </a:p>
        </p:txBody>
      </p:sp>
    </p:spTree>
    <p:extLst>
      <p:ext uri="{BB962C8B-B14F-4D97-AF65-F5344CB8AC3E}">
        <p14:creationId xmlns:p14="http://schemas.microsoft.com/office/powerpoint/2010/main" val="2006788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 name="Google Shape;407;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900">
                <a:solidFill>
                  <a:srgbClr val="3D3D3D"/>
                </a:solidFill>
                <a:latin typeface="Karla"/>
                <a:ea typeface="Karla"/>
                <a:cs typeface="Karla"/>
                <a:sym typeface="Karla"/>
              </a:rPr>
              <a:t>[46] SILVERSTEIN, I. Investigation of the Capability of Point-Of-Use/Point-Of- Entry Treatment Devices as a Means of Providing Water Security. U.S. Environmental Protection Agency, Washington, DC, EPA/600/R-06/012 (NTIS PB2006-107461), 2005.</a:t>
            </a:r>
            <a:br>
              <a:rPr lang="en" sz="900">
                <a:solidFill>
                  <a:srgbClr val="3D3D3D"/>
                </a:solidFill>
                <a:latin typeface="Karla"/>
                <a:ea typeface="Karla"/>
                <a:cs typeface="Karla"/>
                <a:sym typeface="Karla"/>
              </a:rPr>
            </a:br>
            <a:r>
              <a:rPr lang="en" sz="900">
                <a:solidFill>
                  <a:srgbClr val="3D3D3D"/>
                </a:solidFill>
                <a:latin typeface="Karla"/>
                <a:ea typeface="Karla"/>
                <a:cs typeface="Karla"/>
                <a:sym typeface="Karla"/>
              </a:rPr>
              <a:t>[47]</a:t>
            </a:r>
            <a:r>
              <a:rPr lang="en" sz="900">
                <a:solidFill>
                  <a:srgbClr val="333333"/>
                </a:solidFill>
                <a:latin typeface="Karla"/>
                <a:ea typeface="Karla"/>
                <a:cs typeface="Karla"/>
                <a:sym typeface="Karla"/>
              </a:rPr>
              <a:t> Research, Allied Market. “Point-of-Entry Water Treatment Systems Market Is Expected to Reach $6.6 Billion, Globally, by 2022.” </a:t>
            </a:r>
            <a:r>
              <a:rPr lang="en" sz="900" i="1">
                <a:solidFill>
                  <a:srgbClr val="333333"/>
                </a:solidFill>
                <a:latin typeface="Karla"/>
                <a:ea typeface="Karla"/>
                <a:cs typeface="Karla"/>
                <a:sym typeface="Karla"/>
              </a:rPr>
              <a:t>PRLog</a:t>
            </a:r>
            <a:r>
              <a:rPr lang="en" sz="900">
                <a:solidFill>
                  <a:srgbClr val="333333"/>
                </a:solidFill>
                <a:latin typeface="Karla"/>
                <a:ea typeface="Karla"/>
                <a:cs typeface="Karla"/>
                <a:sym typeface="Karla"/>
              </a:rPr>
              <a:t>, 31 Jan. 2017,  </a:t>
            </a:r>
            <a:r>
              <a:rPr lang="en" sz="900">
                <a:solidFill>
                  <a:srgbClr val="333333"/>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www.prlog.org/12616657-point-of-entry-water-</a:t>
            </a:r>
            <a:br>
              <a:rPr lang="en" sz="900">
                <a:solidFill>
                  <a:srgbClr val="333333"/>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br>
            <a:r>
              <a:rPr lang="en" sz="900">
                <a:solidFill>
                  <a:srgbClr val="333333"/>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treatment-systems</a:t>
            </a:r>
            <a:r>
              <a:rPr lang="en" sz="900">
                <a:solidFill>
                  <a:srgbClr val="333333"/>
                </a:solidFill>
                <a:latin typeface="Karla"/>
                <a:ea typeface="Karla"/>
                <a:cs typeface="Karla"/>
                <a:sym typeface="Karla"/>
              </a:rPr>
              <a:t>-market-is-expected-to-reach-6-6-billion-globally-by-2022.html.</a:t>
            </a:r>
            <a:endParaRPr sz="900">
              <a:solidFill>
                <a:srgbClr val="333333"/>
              </a:solidFill>
              <a:latin typeface="Karla"/>
              <a:ea typeface="Karla"/>
              <a:cs typeface="Karla"/>
              <a:sym typeface="Karla"/>
            </a:endParaRPr>
          </a:p>
          <a:p>
            <a:pPr marL="0" lvl="0" indent="0" algn="l" rtl="0">
              <a:lnSpc>
                <a:spcPct val="100000"/>
              </a:lnSpc>
              <a:spcBef>
                <a:spcPts val="1600"/>
              </a:spcBef>
              <a:spcAft>
                <a:spcPts val="1600"/>
              </a:spcAft>
              <a:buClr>
                <a:schemeClr val="dk1"/>
              </a:buClr>
              <a:buSzPts val="1100"/>
              <a:buFont typeface="Arial"/>
              <a:buNone/>
            </a:pPr>
            <a:endParaRPr sz="900">
              <a:solidFill>
                <a:srgbClr val="3D3D3D"/>
              </a:solidFill>
              <a:latin typeface="Karla"/>
              <a:ea typeface="Karla"/>
              <a:cs typeface="Karla"/>
              <a:sym typeface="Karla"/>
            </a:endParaRPr>
          </a:p>
        </p:txBody>
      </p:sp>
    </p:spTree>
    <p:extLst>
      <p:ext uri="{BB962C8B-B14F-4D97-AF65-F5344CB8AC3E}">
        <p14:creationId xmlns:p14="http://schemas.microsoft.com/office/powerpoint/2010/main" val="2605258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 name="Google Shape;416;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900">
                <a:solidFill>
                  <a:srgbClr val="3D3D3D"/>
                </a:solidFill>
                <a:latin typeface="Karla"/>
                <a:ea typeface="Karla"/>
                <a:cs typeface="Karla"/>
                <a:sym typeface="Karla"/>
              </a:rPr>
              <a:t>[66] </a:t>
            </a:r>
            <a:r>
              <a:rPr lang="en">
                <a:solidFill>
                  <a:schemeClr val="dk1"/>
                </a:solidFill>
              </a:rPr>
              <a:t>Office of Research and Development, and National Homeland Security Research Center. </a:t>
            </a:r>
            <a:r>
              <a:rPr lang="en" i="1">
                <a:solidFill>
                  <a:schemeClr val="dk1"/>
                </a:solidFill>
              </a:rPr>
              <a:t>Investigation of the Capability of Point-of-Use/Point-of-Entry Treatment Devices as a Means of Providing Water Security</a:t>
            </a:r>
            <a:r>
              <a:rPr lang="en">
                <a:solidFill>
                  <a:schemeClr val="dk1"/>
                </a:solidFill>
              </a:rPr>
              <a:t>. EPA, 2006, pp. ii-37, </a:t>
            </a:r>
            <a:r>
              <a:rPr lang="en" i="1">
                <a:solidFill>
                  <a:schemeClr val="dk1"/>
                </a:solidFill>
              </a:rPr>
              <a:t>Investigation of the Capability of Point-of-Use/Point-of-Entry Treatment Devices as a Means of Providing Water Security</a:t>
            </a:r>
            <a:r>
              <a:rPr lang="en">
                <a:solidFill>
                  <a:schemeClr val="dk1"/>
                </a:solidFill>
              </a:rPr>
              <a:t>.</a:t>
            </a:r>
            <a:endParaRPr>
              <a:solidFill>
                <a:schemeClr val="dk1"/>
              </a:solidFill>
            </a:endParaRPr>
          </a:p>
          <a:p>
            <a:pPr marL="0" lvl="0" indent="0" algn="l" rtl="0">
              <a:lnSpc>
                <a:spcPct val="100000"/>
              </a:lnSpc>
              <a:spcBef>
                <a:spcPts val="1600"/>
              </a:spcBef>
              <a:spcAft>
                <a:spcPts val="1600"/>
              </a:spcAft>
              <a:buSzPts val="1100"/>
              <a:buNone/>
            </a:pPr>
            <a:endParaRPr sz="900">
              <a:solidFill>
                <a:srgbClr val="3D3D3D"/>
              </a:solidFill>
              <a:latin typeface="Karla"/>
              <a:ea typeface="Karla"/>
              <a:cs typeface="Karla"/>
              <a:sym typeface="Karla"/>
            </a:endParaRPr>
          </a:p>
        </p:txBody>
      </p:sp>
    </p:spTree>
    <p:extLst>
      <p:ext uri="{BB962C8B-B14F-4D97-AF65-F5344CB8AC3E}">
        <p14:creationId xmlns:p14="http://schemas.microsoft.com/office/powerpoint/2010/main" val="13949999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900">
                <a:solidFill>
                  <a:srgbClr val="3D3D3D"/>
                </a:solidFill>
                <a:latin typeface="Karla"/>
                <a:ea typeface="Karla"/>
                <a:cs typeface="Karla"/>
                <a:sym typeface="Karla"/>
              </a:rPr>
              <a:t>[48] Sobsey, Mark D., et al. “Point of Use Household Drinking Water Filtration: A Practical, Effective Solution for Providing Sustained Access to Safe Drinking Water in the Developing World.” </a:t>
            </a:r>
            <a:r>
              <a:rPr lang="en" sz="900" i="1">
                <a:solidFill>
                  <a:srgbClr val="3D3D3D"/>
                </a:solidFill>
                <a:latin typeface="Karla"/>
                <a:ea typeface="Karla"/>
                <a:cs typeface="Karla"/>
                <a:sym typeface="Karla"/>
              </a:rPr>
              <a:t>Environmental Science &amp; Technology</a:t>
            </a:r>
            <a:r>
              <a:rPr lang="en" sz="900">
                <a:solidFill>
                  <a:srgbClr val="3D3D3D"/>
                </a:solidFill>
                <a:latin typeface="Karla"/>
                <a:ea typeface="Karla"/>
                <a:cs typeface="Karla"/>
                <a:sym typeface="Karla"/>
              </a:rPr>
              <a:t>, vol. 42, no. 12, 2008, pp. 4261–4267., doi:10.1021/es702746n.</a:t>
            </a:r>
            <a:br>
              <a:rPr lang="en" sz="900">
                <a:solidFill>
                  <a:srgbClr val="3D3D3D"/>
                </a:solidFill>
                <a:latin typeface="Karla"/>
                <a:ea typeface="Karla"/>
                <a:cs typeface="Karla"/>
                <a:sym typeface="Karla"/>
              </a:rPr>
            </a:br>
            <a:r>
              <a:rPr lang="en" sz="900">
                <a:solidFill>
                  <a:srgbClr val="333333"/>
                </a:solidFill>
                <a:latin typeface="Karla"/>
                <a:ea typeface="Karla"/>
                <a:cs typeface="Karla"/>
                <a:sym typeface="Karla"/>
              </a:rPr>
              <a:t>[49] Crook, Parker. “Armstrong Woman Leads Clean Water for Haiti.” </a:t>
            </a:r>
            <a:r>
              <a:rPr lang="en" sz="900" i="1">
                <a:solidFill>
                  <a:srgbClr val="333333"/>
                </a:solidFill>
                <a:latin typeface="Karla"/>
                <a:ea typeface="Karla"/>
                <a:cs typeface="Karla"/>
                <a:sym typeface="Karla"/>
              </a:rPr>
              <a:t>Vernon Morning Star</a:t>
            </a:r>
            <a:r>
              <a:rPr lang="en" sz="900">
                <a:solidFill>
                  <a:srgbClr val="333333"/>
                </a:solidFill>
                <a:latin typeface="Karla"/>
                <a:ea typeface="Karla"/>
                <a:cs typeface="Karla"/>
                <a:sym typeface="Karla"/>
              </a:rPr>
              <a:t>, Vernon Morning Star, 19 Nov. 2018, www.vernonmorningstar.com/community/armstrong-woman-leads-clean-water-for-haiti/.</a:t>
            </a:r>
            <a:endParaRPr sz="900">
              <a:solidFill>
                <a:srgbClr val="333333"/>
              </a:solidFill>
              <a:latin typeface="Karla"/>
              <a:ea typeface="Karla"/>
              <a:cs typeface="Karla"/>
              <a:sym typeface="Karla"/>
            </a:endParaRPr>
          </a:p>
          <a:p>
            <a:pPr marL="0" lvl="0" indent="0" algn="l" rtl="0">
              <a:lnSpc>
                <a:spcPct val="100000"/>
              </a:lnSpc>
              <a:spcBef>
                <a:spcPts val="1600"/>
              </a:spcBef>
              <a:spcAft>
                <a:spcPts val="1600"/>
              </a:spcAft>
              <a:buSzPts val="1100"/>
              <a:buNone/>
            </a:pPr>
            <a:endParaRPr sz="900">
              <a:solidFill>
                <a:srgbClr val="3D3D3D"/>
              </a:solidFill>
              <a:latin typeface="Karla"/>
              <a:ea typeface="Karla"/>
              <a:cs typeface="Karla"/>
              <a:sym typeface="Karla"/>
            </a:endParaRPr>
          </a:p>
        </p:txBody>
      </p:sp>
    </p:spTree>
    <p:extLst>
      <p:ext uri="{BB962C8B-B14F-4D97-AF65-F5344CB8AC3E}">
        <p14:creationId xmlns:p14="http://schemas.microsoft.com/office/powerpoint/2010/main" val="31600643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rgbClr val="333333"/>
                </a:solidFill>
                <a:latin typeface="Karla"/>
                <a:ea typeface="Karla"/>
                <a:cs typeface="Karla"/>
                <a:sym typeface="Karla"/>
              </a:rPr>
              <a:t>[26] michigan engineering handout</a:t>
            </a: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SzPts val="1100"/>
              <a:buNone/>
            </a:pPr>
            <a:r>
              <a:rPr lang="en" sz="900">
                <a:solidFill>
                  <a:srgbClr val="333333"/>
                </a:solidFill>
                <a:latin typeface="Karla"/>
                <a:ea typeface="Karla"/>
                <a:cs typeface="Karla"/>
                <a:sym typeface="Karla"/>
              </a:rPr>
              <a:t>[50] Ruble , Kayla, et al. “Five Years In, the Flint Water Crisis Continues Its Deadly Toll.” </a:t>
            </a:r>
            <a:r>
              <a:rPr lang="en" sz="900" i="1">
                <a:solidFill>
                  <a:srgbClr val="333333"/>
                </a:solidFill>
                <a:latin typeface="Karla"/>
                <a:ea typeface="Karla"/>
                <a:cs typeface="Karla"/>
                <a:sym typeface="Karla"/>
              </a:rPr>
              <a:t>PBS</a:t>
            </a:r>
            <a:r>
              <a:rPr lang="en" sz="900">
                <a:solidFill>
                  <a:srgbClr val="333333"/>
                </a:solidFill>
                <a:latin typeface="Karla"/>
                <a:ea typeface="Karla"/>
                <a:cs typeface="Karla"/>
                <a:sym typeface="Karla"/>
              </a:rPr>
              <a:t>, Public Broadcasting Service, 25 Apr. 2019, www.pbs.org/wgbh/frontline/article/flint-water-crisis-legionnaires-disease-deaths/.</a:t>
            </a: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SzPts val="1100"/>
              <a:buNone/>
            </a:pPr>
            <a:endParaRPr sz="900">
              <a:solidFill>
                <a:srgbClr val="333333"/>
              </a:solidFill>
              <a:latin typeface="Karla"/>
              <a:ea typeface="Karla"/>
              <a:cs typeface="Karla"/>
              <a:sym typeface="Karla"/>
            </a:endParaRPr>
          </a:p>
        </p:txBody>
      </p:sp>
    </p:spTree>
    <p:extLst>
      <p:ext uri="{BB962C8B-B14F-4D97-AF65-F5344CB8AC3E}">
        <p14:creationId xmlns:p14="http://schemas.microsoft.com/office/powerpoint/2010/main" val="37209941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 name="Google Shape;446;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55600" lvl="0" indent="0" algn="l" rtl="0">
              <a:lnSpc>
                <a:spcPct val="115000"/>
              </a:lnSpc>
              <a:spcBef>
                <a:spcPts val="1200"/>
              </a:spcBef>
              <a:spcAft>
                <a:spcPts val="0"/>
              </a:spcAft>
              <a:buSzPts val="1100"/>
              <a:buNone/>
            </a:pPr>
            <a:endParaRPr>
              <a:solidFill>
                <a:schemeClr val="dk1"/>
              </a:solidFill>
            </a:endParaRPr>
          </a:p>
          <a:p>
            <a:pPr marL="35560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1200"/>
              </a:spcBef>
              <a:spcAft>
                <a:spcPts val="0"/>
              </a:spcAft>
              <a:buSzPts val="1100"/>
              <a:buNone/>
            </a:pPr>
            <a:endParaRPr sz="1200">
              <a:solidFill>
                <a:schemeClr val="dk1"/>
              </a:solidFill>
            </a:endParaRPr>
          </a:p>
        </p:txBody>
      </p:sp>
    </p:spTree>
    <p:extLst>
      <p:ext uri="{BB962C8B-B14F-4D97-AF65-F5344CB8AC3E}">
        <p14:creationId xmlns:p14="http://schemas.microsoft.com/office/powerpoint/2010/main" val="35553595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900">
                <a:solidFill>
                  <a:srgbClr val="3D3D3D"/>
                </a:solidFill>
                <a:latin typeface="Karla"/>
                <a:ea typeface="Karla"/>
                <a:cs typeface="Karla"/>
                <a:sym typeface="Karla"/>
              </a:rPr>
              <a:t>[51] Coulter, Brandi. “All About Water Treatment Systems: Point of Entry Filtration.” </a:t>
            </a:r>
            <a:r>
              <a:rPr lang="en" sz="900" i="1">
                <a:solidFill>
                  <a:srgbClr val="3D3D3D"/>
                </a:solidFill>
                <a:latin typeface="Karla"/>
                <a:ea typeface="Karla"/>
                <a:cs typeface="Karla"/>
                <a:sym typeface="Karla"/>
              </a:rPr>
              <a:t>Skillings &amp; Sons, Inc. NH, New Hampshire, MA, Massachusetts</a:t>
            </a:r>
            <a:r>
              <a:rPr lang="en" sz="900">
                <a:solidFill>
                  <a:srgbClr val="3D3D3D"/>
                </a:solidFill>
                <a:latin typeface="Karla"/>
                <a:ea typeface="Karla"/>
                <a:cs typeface="Karla"/>
                <a:sym typeface="Karla"/>
              </a:rPr>
              <a:t>, Skillings &amp; Sons, Inc. NH, New Hampshire, MA, Massachusetts, 8 Dec. 2016, </a:t>
            </a:r>
            <a:r>
              <a:rPr lang="en" sz="900" u="sng">
                <a:solidFill>
                  <a:schemeClr val="hlink"/>
                </a:solidFill>
                <a:latin typeface="Karla"/>
                <a:ea typeface="Karla"/>
                <a:cs typeface="Karla"/>
                <a:sym typeface="Karla"/>
                <a:hlinkClick r:id="rId3"/>
              </a:rPr>
              <a:t>www.skillingsandsons.com/blog/all-about-water-treatment-systems-point-of-entry-filtration</a:t>
            </a:r>
            <a:r>
              <a:rPr lang="en" sz="900">
                <a:solidFill>
                  <a:srgbClr val="3D3D3D"/>
                </a:solidFill>
                <a:latin typeface="Karla"/>
                <a:ea typeface="Karla"/>
                <a:cs typeface="Karla"/>
                <a:sym typeface="Karla"/>
              </a:rPr>
              <a:t>.</a:t>
            </a:r>
            <a:br>
              <a:rPr lang="en" sz="900">
                <a:solidFill>
                  <a:srgbClr val="3D3D3D"/>
                </a:solidFill>
                <a:latin typeface="Karla"/>
                <a:ea typeface="Karla"/>
                <a:cs typeface="Karla"/>
                <a:sym typeface="Karla"/>
              </a:rPr>
            </a:br>
            <a:r>
              <a:rPr lang="en" sz="900">
                <a:solidFill>
                  <a:srgbClr val="333333"/>
                </a:solidFill>
                <a:latin typeface="Karla"/>
                <a:ea typeface="Karla"/>
                <a:cs typeface="Karla"/>
                <a:sym typeface="Karla"/>
              </a:rPr>
              <a:t>[52] Well Drilling Services in Washington.” </a:t>
            </a:r>
            <a:r>
              <a:rPr lang="en" sz="900" i="1">
                <a:solidFill>
                  <a:srgbClr val="333333"/>
                </a:solidFill>
                <a:latin typeface="Karla"/>
                <a:ea typeface="Karla"/>
                <a:cs typeface="Karla"/>
                <a:sym typeface="Karla"/>
              </a:rPr>
              <a:t>Washington Well Drilling Contractor Services</a:t>
            </a:r>
            <a:r>
              <a:rPr lang="en" sz="900">
                <a:solidFill>
                  <a:srgbClr val="333333"/>
                </a:solidFill>
                <a:latin typeface="Karla"/>
                <a:ea typeface="Karla"/>
                <a:cs typeface="Karla"/>
                <a:sym typeface="Karla"/>
              </a:rPr>
              <a:t>, </a:t>
            </a:r>
            <a:r>
              <a:rPr lang="en" sz="900">
                <a:solidFill>
                  <a:srgbClr val="333333"/>
                </a:solidFill>
                <a:uFill>
                  <a:noFill/>
                </a:uFill>
                <a:latin typeface="Karla"/>
                <a:ea typeface="Karla"/>
                <a:cs typeface="Karla"/>
                <a:sym typeface="Karla"/>
                <a:hlinkClick r:id="rId4">
                  <a:extLst>
                    <a:ext uri="{A12FA001-AC4F-418D-AE19-62706E023703}">
                      <ahyp:hlinkClr xmlns:ahyp="http://schemas.microsoft.com/office/drawing/2018/hyperlinkcolor" val="tx"/>
                    </a:ext>
                  </a:extLst>
                </a:hlinkClick>
              </a:rPr>
              <a:t>www.jkawelldrilling</a:t>
            </a:r>
            <a:r>
              <a:rPr lang="en" sz="900">
                <a:solidFill>
                  <a:srgbClr val="333333"/>
                </a:solidFill>
                <a:latin typeface="Karla"/>
                <a:ea typeface="Karla"/>
                <a:cs typeface="Karla"/>
                <a:sym typeface="Karla"/>
              </a:rPr>
              <a:t>.com/well-drilling.html.</a:t>
            </a:r>
            <a:endParaRPr sz="900">
              <a:solidFill>
                <a:srgbClr val="333333"/>
              </a:solidFill>
              <a:latin typeface="Karla"/>
              <a:ea typeface="Karla"/>
              <a:cs typeface="Karla"/>
              <a:sym typeface="Karla"/>
            </a:endParaRPr>
          </a:p>
          <a:p>
            <a:pPr marL="0" lvl="0" indent="0" algn="l" rtl="0">
              <a:lnSpc>
                <a:spcPct val="100000"/>
              </a:lnSpc>
              <a:spcBef>
                <a:spcPts val="1600"/>
              </a:spcBef>
              <a:spcAft>
                <a:spcPts val="0"/>
              </a:spcAft>
              <a:buSzPts val="1100"/>
              <a:buNone/>
            </a:pPr>
            <a:endParaRPr sz="900">
              <a:solidFill>
                <a:srgbClr val="333333"/>
              </a:solidFill>
              <a:latin typeface="Karla"/>
              <a:ea typeface="Karla"/>
              <a:cs typeface="Karla"/>
              <a:sym typeface="Karla"/>
            </a:endParaRPr>
          </a:p>
          <a:p>
            <a:pPr marL="0" lvl="0" indent="0" algn="l" rtl="0">
              <a:lnSpc>
                <a:spcPct val="100000"/>
              </a:lnSpc>
              <a:spcBef>
                <a:spcPts val="0"/>
              </a:spcBef>
              <a:spcAft>
                <a:spcPts val="1600"/>
              </a:spcAft>
              <a:buClr>
                <a:schemeClr val="dk1"/>
              </a:buClr>
              <a:buSzPts val="1100"/>
              <a:buFont typeface="Arial"/>
              <a:buNone/>
            </a:pPr>
            <a:endParaRPr sz="900">
              <a:solidFill>
                <a:srgbClr val="3D3D3D"/>
              </a:solidFill>
              <a:latin typeface="Karla"/>
              <a:ea typeface="Karla"/>
              <a:cs typeface="Karla"/>
              <a:sym typeface="Karla"/>
            </a:endParaRPr>
          </a:p>
        </p:txBody>
      </p:sp>
    </p:spTree>
    <p:extLst>
      <p:ext uri="{BB962C8B-B14F-4D97-AF65-F5344CB8AC3E}">
        <p14:creationId xmlns:p14="http://schemas.microsoft.com/office/powerpoint/2010/main" val="3329579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done</a:t>
            </a:r>
            <a:endParaRPr/>
          </a:p>
        </p:txBody>
      </p:sp>
    </p:spTree>
    <p:extLst>
      <p:ext uri="{BB962C8B-B14F-4D97-AF65-F5344CB8AC3E}">
        <p14:creationId xmlns:p14="http://schemas.microsoft.com/office/powerpoint/2010/main" val="18390697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900">
                <a:solidFill>
                  <a:srgbClr val="3D3D3D"/>
                </a:solidFill>
                <a:latin typeface="Karla"/>
                <a:ea typeface="Karla"/>
                <a:cs typeface="Karla"/>
                <a:sym typeface="Karla"/>
              </a:rPr>
              <a:t>[48] Sobsey, Mark D., et al. “Point of Use Household Drinking Water Filtration: A Practical, Effective Solution for Providing Sustained Access to Safe Drinking Water in the Developing World.” </a:t>
            </a:r>
            <a:r>
              <a:rPr lang="en" sz="900" i="1">
                <a:solidFill>
                  <a:srgbClr val="3D3D3D"/>
                </a:solidFill>
                <a:latin typeface="Karla"/>
                <a:ea typeface="Karla"/>
                <a:cs typeface="Karla"/>
                <a:sym typeface="Karla"/>
              </a:rPr>
              <a:t>Environmental Science &amp; Technology</a:t>
            </a:r>
            <a:r>
              <a:rPr lang="en" sz="900">
                <a:solidFill>
                  <a:srgbClr val="3D3D3D"/>
                </a:solidFill>
                <a:latin typeface="Karla"/>
                <a:ea typeface="Karla"/>
                <a:cs typeface="Karla"/>
                <a:sym typeface="Karla"/>
              </a:rPr>
              <a:t>, vol. 42, no. 12, 2008, pp. 4261–4267., doi:10.1021/es702746n.</a:t>
            </a:r>
            <a:br>
              <a:rPr lang="en" sz="900">
                <a:solidFill>
                  <a:srgbClr val="3D3D3D"/>
                </a:solidFill>
                <a:latin typeface="Karla"/>
                <a:ea typeface="Karla"/>
                <a:cs typeface="Karla"/>
                <a:sym typeface="Karla"/>
              </a:rPr>
            </a:br>
            <a:r>
              <a:rPr lang="en" sz="900">
                <a:solidFill>
                  <a:srgbClr val="333333"/>
                </a:solidFill>
                <a:latin typeface="Karla"/>
                <a:ea typeface="Karla"/>
                <a:cs typeface="Karla"/>
                <a:sym typeface="Karla"/>
              </a:rPr>
              <a:t>[49] Crook, Parker. “Armstrong Woman Leads Clean Water for Haiti.” </a:t>
            </a:r>
            <a:r>
              <a:rPr lang="en" sz="900" i="1">
                <a:solidFill>
                  <a:srgbClr val="333333"/>
                </a:solidFill>
                <a:latin typeface="Karla"/>
                <a:ea typeface="Karla"/>
                <a:cs typeface="Karla"/>
                <a:sym typeface="Karla"/>
              </a:rPr>
              <a:t>Vernon Morning Star</a:t>
            </a:r>
            <a:r>
              <a:rPr lang="en" sz="900">
                <a:solidFill>
                  <a:srgbClr val="333333"/>
                </a:solidFill>
                <a:latin typeface="Karla"/>
                <a:ea typeface="Karla"/>
                <a:cs typeface="Karla"/>
                <a:sym typeface="Karla"/>
              </a:rPr>
              <a:t>, Vernon Morning Star, 19 Nov. 2018, www.vernonmorningstar.com/community/armstrong-woman-leads-clean-water-for-haiti/.</a:t>
            </a:r>
            <a:endParaRPr sz="900">
              <a:solidFill>
                <a:srgbClr val="333333"/>
              </a:solidFill>
              <a:latin typeface="Karla"/>
              <a:ea typeface="Karla"/>
              <a:cs typeface="Karla"/>
              <a:sym typeface="Karla"/>
            </a:endParaRPr>
          </a:p>
          <a:p>
            <a:pPr marL="0" lvl="0" indent="0" algn="l" rtl="0">
              <a:lnSpc>
                <a:spcPct val="100000"/>
              </a:lnSpc>
              <a:spcBef>
                <a:spcPts val="1600"/>
              </a:spcBef>
              <a:spcAft>
                <a:spcPts val="1600"/>
              </a:spcAft>
              <a:buSzPts val="1100"/>
              <a:buNone/>
            </a:pPr>
            <a:endParaRPr sz="900">
              <a:solidFill>
                <a:srgbClr val="3D3D3D"/>
              </a:solidFill>
              <a:latin typeface="Karla"/>
              <a:ea typeface="Karla"/>
              <a:cs typeface="Karla"/>
              <a:sym typeface="Karla"/>
            </a:endParaRPr>
          </a:p>
        </p:txBody>
      </p:sp>
    </p:spTree>
    <p:extLst>
      <p:ext uri="{BB962C8B-B14F-4D97-AF65-F5344CB8AC3E}">
        <p14:creationId xmlns:p14="http://schemas.microsoft.com/office/powerpoint/2010/main" val="28854036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 name="Google Shape;472;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87509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13522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793069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2" name="Google Shape;492;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740626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9" name="Google Shape;499;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350">
                <a:solidFill>
                  <a:srgbClr val="2E2E2E"/>
                </a:solidFill>
                <a:latin typeface="Georgia"/>
                <a:ea typeface="Georgia"/>
                <a:cs typeface="Georgia"/>
                <a:sym typeface="Georgia"/>
              </a:rPr>
              <a:t>Sand was collected from local river </a:t>
            </a:r>
            <a:r>
              <a:rPr lang="en" sz="1350" i="1">
                <a:solidFill>
                  <a:srgbClr val="2E2E2E"/>
                </a:solidFill>
                <a:latin typeface="Georgia"/>
                <a:ea typeface="Georgia"/>
                <a:cs typeface="Georgia"/>
                <a:sym typeface="Georgia"/>
              </a:rPr>
              <a:t>Yamuna</a:t>
            </a:r>
            <a:r>
              <a:rPr lang="en" sz="1350">
                <a:solidFill>
                  <a:srgbClr val="2E2E2E"/>
                </a:solidFill>
                <a:latin typeface="Georgia"/>
                <a:ea typeface="Georgia"/>
                <a:cs typeface="Georgia"/>
                <a:sym typeface="Georgia"/>
              </a:rPr>
              <a:t> which was sieved to get different size grains. The sand particles of size 106–125 µm was treated with H</a:t>
            </a:r>
            <a:r>
              <a:rPr lang="en" sz="1000">
                <a:solidFill>
                  <a:srgbClr val="2E2E2E"/>
                </a:solidFill>
                <a:latin typeface="Georgia"/>
                <a:ea typeface="Georgia"/>
                <a:cs typeface="Georgia"/>
                <a:sym typeface="Georgia"/>
              </a:rPr>
              <a:t>2</a:t>
            </a:r>
            <a:r>
              <a:rPr lang="en" sz="1350">
                <a:solidFill>
                  <a:srgbClr val="2E2E2E"/>
                </a:solidFill>
                <a:latin typeface="Georgia"/>
                <a:ea typeface="Georgia"/>
                <a:cs typeface="Georgia"/>
                <a:sym typeface="Georgia"/>
              </a:rPr>
              <a:t>O</a:t>
            </a:r>
            <a:r>
              <a:rPr lang="en" sz="1000">
                <a:solidFill>
                  <a:srgbClr val="2E2E2E"/>
                </a:solidFill>
                <a:latin typeface="Georgia"/>
                <a:ea typeface="Georgia"/>
                <a:cs typeface="Georgia"/>
                <a:sym typeface="Georgia"/>
              </a:rPr>
              <a:t>2</a:t>
            </a:r>
            <a:r>
              <a:rPr lang="en" sz="1350">
                <a:solidFill>
                  <a:srgbClr val="2E2E2E"/>
                </a:solidFill>
                <a:latin typeface="Georgia"/>
                <a:ea typeface="Georgia"/>
                <a:cs typeface="Georgia"/>
                <a:sym typeface="Georgia"/>
              </a:rPr>
              <a:t> and HNO</a:t>
            </a:r>
            <a:r>
              <a:rPr lang="en" sz="1000">
                <a:solidFill>
                  <a:srgbClr val="2E2E2E"/>
                </a:solidFill>
                <a:latin typeface="Georgia"/>
                <a:ea typeface="Georgia"/>
                <a:cs typeface="Georgia"/>
                <a:sym typeface="Georgia"/>
              </a:rPr>
              <a:t>3</a:t>
            </a:r>
            <a:r>
              <a:rPr lang="en" sz="1350">
                <a:solidFill>
                  <a:srgbClr val="2E2E2E"/>
                </a:solidFill>
                <a:latin typeface="Georgia"/>
                <a:ea typeface="Georgia"/>
                <a:cs typeface="Georgia"/>
                <a:sym typeface="Georgia"/>
              </a:rPr>
              <a:t> to remove any organic material and surface deposited oxide.</a:t>
            </a:r>
            <a:endParaRPr/>
          </a:p>
        </p:txBody>
      </p:sp>
    </p:spTree>
    <p:extLst>
      <p:ext uri="{BB962C8B-B14F-4D97-AF65-F5344CB8AC3E}">
        <p14:creationId xmlns:p14="http://schemas.microsoft.com/office/powerpoint/2010/main" val="2379788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8" name="Google Shape;508;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2100" algn="l" rtl="0">
              <a:lnSpc>
                <a:spcPct val="100000"/>
              </a:lnSpc>
              <a:spcBef>
                <a:spcPts val="0"/>
              </a:spcBef>
              <a:spcAft>
                <a:spcPts val="0"/>
              </a:spcAft>
              <a:buClr>
                <a:srgbClr val="2E2E2E"/>
              </a:buClr>
              <a:buSzPts val="1000"/>
              <a:buFont typeface="Karla"/>
              <a:buAutoNum type="arabicPeriod"/>
            </a:pPr>
            <a:r>
              <a:rPr lang="en" sz="1000">
                <a:solidFill>
                  <a:srgbClr val="2E2E2E"/>
                </a:solidFill>
                <a:latin typeface="Karla"/>
                <a:ea typeface="Karla"/>
                <a:cs typeface="Karla"/>
                <a:sym typeface="Karla"/>
              </a:rPr>
              <a:t>Fifty grams of this sand was added to 250 mL of 0.05 M MnCl2 solution in a 500 mL beaker. </a:t>
            </a:r>
            <a:endParaRPr sz="1000">
              <a:solidFill>
                <a:srgbClr val="2E2E2E"/>
              </a:solidFill>
              <a:latin typeface="Karla"/>
              <a:ea typeface="Karla"/>
              <a:cs typeface="Karla"/>
              <a:sym typeface="Karla"/>
            </a:endParaRPr>
          </a:p>
          <a:p>
            <a:pPr marL="457200" lvl="0" indent="-292100" algn="l" rtl="0">
              <a:lnSpc>
                <a:spcPct val="100000"/>
              </a:lnSpc>
              <a:spcBef>
                <a:spcPts val="0"/>
              </a:spcBef>
              <a:spcAft>
                <a:spcPts val="0"/>
              </a:spcAft>
              <a:buClr>
                <a:srgbClr val="2E2E2E"/>
              </a:buClr>
              <a:buSzPts val="1000"/>
              <a:buFont typeface="Karla"/>
              <a:buAutoNum type="arabicPeriod"/>
            </a:pPr>
            <a:r>
              <a:rPr lang="en" sz="1000">
                <a:solidFill>
                  <a:srgbClr val="2E2E2E"/>
                </a:solidFill>
                <a:latin typeface="Karla"/>
                <a:ea typeface="Karla"/>
                <a:cs typeface="Karla"/>
                <a:sym typeface="Karla"/>
              </a:rPr>
              <a:t>The mixture was constantly stirred on magnetic stirrer at 60–70 °C and 0.1 N NaOH solution was added drop wise to keep pH at 9.0. </a:t>
            </a:r>
            <a:endParaRPr sz="1000">
              <a:solidFill>
                <a:srgbClr val="2E2E2E"/>
              </a:solidFill>
              <a:latin typeface="Karla"/>
              <a:ea typeface="Karla"/>
              <a:cs typeface="Karla"/>
              <a:sym typeface="Karla"/>
            </a:endParaRPr>
          </a:p>
          <a:p>
            <a:pPr marL="457200" lvl="0" indent="-292100" algn="l" rtl="0">
              <a:lnSpc>
                <a:spcPct val="100000"/>
              </a:lnSpc>
              <a:spcBef>
                <a:spcPts val="0"/>
              </a:spcBef>
              <a:spcAft>
                <a:spcPts val="0"/>
              </a:spcAft>
              <a:buClr>
                <a:srgbClr val="2E2E2E"/>
              </a:buClr>
              <a:buSzPts val="1000"/>
              <a:buFont typeface="Karla"/>
              <a:buAutoNum type="arabicPeriod"/>
            </a:pPr>
            <a:r>
              <a:rPr lang="en" sz="1000">
                <a:solidFill>
                  <a:srgbClr val="2E2E2E"/>
                </a:solidFill>
                <a:latin typeface="Karla"/>
                <a:ea typeface="Karla"/>
                <a:cs typeface="Karla"/>
                <a:sym typeface="Karla"/>
              </a:rPr>
              <a:t>Then, 200 mL of 0.05 M KMnO4 solution was added drop wise into the suspension while keeping vigorously stirred. </a:t>
            </a:r>
            <a:endParaRPr sz="1000">
              <a:solidFill>
                <a:srgbClr val="2E2E2E"/>
              </a:solidFill>
              <a:latin typeface="Karla"/>
              <a:ea typeface="Karla"/>
              <a:cs typeface="Karla"/>
              <a:sym typeface="Karla"/>
            </a:endParaRPr>
          </a:p>
          <a:p>
            <a:pPr marL="457200" lvl="0" indent="-292100" algn="l" rtl="0">
              <a:lnSpc>
                <a:spcPct val="100000"/>
              </a:lnSpc>
              <a:spcBef>
                <a:spcPts val="0"/>
              </a:spcBef>
              <a:spcAft>
                <a:spcPts val="0"/>
              </a:spcAft>
              <a:buClr>
                <a:srgbClr val="2E2E2E"/>
              </a:buClr>
              <a:buSzPts val="1000"/>
              <a:buFont typeface="Karla"/>
              <a:buAutoNum type="arabicPeriod"/>
            </a:pPr>
            <a:r>
              <a:rPr lang="en" sz="1000">
                <a:solidFill>
                  <a:srgbClr val="2E2E2E"/>
                </a:solidFill>
                <a:latin typeface="Karla"/>
                <a:ea typeface="Karla"/>
                <a:cs typeface="Karla"/>
                <a:sym typeface="Karla"/>
              </a:rPr>
              <a:t>This mixture was continued under stirring for 24 h and then aged for 10 h. </a:t>
            </a:r>
            <a:endParaRPr sz="1000">
              <a:solidFill>
                <a:srgbClr val="2E2E2E"/>
              </a:solidFill>
              <a:latin typeface="Karla"/>
              <a:ea typeface="Karla"/>
              <a:cs typeface="Karla"/>
              <a:sym typeface="Karla"/>
            </a:endParaRPr>
          </a:p>
          <a:p>
            <a:pPr marL="457200" lvl="0" indent="-292100" algn="l" rtl="0">
              <a:lnSpc>
                <a:spcPct val="100000"/>
              </a:lnSpc>
              <a:spcBef>
                <a:spcPts val="0"/>
              </a:spcBef>
              <a:spcAft>
                <a:spcPts val="0"/>
              </a:spcAft>
              <a:buClr>
                <a:srgbClr val="2E2E2E"/>
              </a:buClr>
              <a:buSzPts val="1000"/>
              <a:buFont typeface="Karla"/>
              <a:buAutoNum type="arabicPeriod"/>
            </a:pPr>
            <a:r>
              <a:rPr lang="en" sz="1000">
                <a:solidFill>
                  <a:srgbClr val="2E2E2E"/>
                </a:solidFill>
                <a:latin typeface="Karla"/>
                <a:ea typeface="Karla"/>
                <a:cs typeface="Karla"/>
                <a:sym typeface="Karla"/>
              </a:rPr>
              <a:t>The coated sand was filtered, dried at room temperature and kept at 160 °C in a furnace for 5 h. </a:t>
            </a:r>
            <a:endParaRPr sz="1000">
              <a:solidFill>
                <a:srgbClr val="2E2E2E"/>
              </a:solidFill>
              <a:latin typeface="Karla"/>
              <a:ea typeface="Karla"/>
              <a:cs typeface="Karla"/>
              <a:sym typeface="Karla"/>
            </a:endParaRPr>
          </a:p>
          <a:p>
            <a:pPr marL="457200" lvl="0" indent="-292100" algn="l" rtl="0">
              <a:lnSpc>
                <a:spcPct val="100000"/>
              </a:lnSpc>
              <a:spcBef>
                <a:spcPts val="0"/>
              </a:spcBef>
              <a:spcAft>
                <a:spcPts val="0"/>
              </a:spcAft>
              <a:buClr>
                <a:srgbClr val="2E2E2E"/>
              </a:buClr>
              <a:buSzPts val="1000"/>
              <a:buFont typeface="Karla"/>
              <a:buAutoNum type="arabicPeriod"/>
            </a:pPr>
            <a:r>
              <a:rPr lang="en" sz="1000">
                <a:solidFill>
                  <a:srgbClr val="2E2E2E"/>
                </a:solidFill>
                <a:latin typeface="Karla"/>
                <a:ea typeface="Karla"/>
                <a:cs typeface="Karla"/>
                <a:sym typeface="Karla"/>
              </a:rPr>
              <a:t>It was subsequently cooled to room temperature, washed to remove loosely attached oxide and finally dried at 105 °C. </a:t>
            </a:r>
            <a:endParaRPr sz="1000">
              <a:solidFill>
                <a:srgbClr val="2E2E2E"/>
              </a:solidFill>
              <a:latin typeface="Karla"/>
              <a:ea typeface="Karla"/>
              <a:cs typeface="Karla"/>
              <a:sym typeface="Karla"/>
            </a:endParaRPr>
          </a:p>
          <a:p>
            <a:pPr marL="457200" lvl="0" indent="-292100" algn="l" rtl="0">
              <a:lnSpc>
                <a:spcPct val="100000"/>
              </a:lnSpc>
              <a:spcBef>
                <a:spcPts val="0"/>
              </a:spcBef>
              <a:spcAft>
                <a:spcPts val="0"/>
              </a:spcAft>
              <a:buClr>
                <a:srgbClr val="2E2E2E"/>
              </a:buClr>
              <a:buSzPts val="1000"/>
              <a:buFont typeface="Karla"/>
              <a:buAutoNum type="arabicPeriod"/>
            </a:pPr>
            <a:r>
              <a:rPr lang="en" sz="1000">
                <a:solidFill>
                  <a:srgbClr val="2E2E2E"/>
                </a:solidFill>
                <a:latin typeface="Karla"/>
                <a:ea typeface="Karla"/>
                <a:cs typeface="Karla"/>
                <a:sym typeface="Karla"/>
              </a:rPr>
              <a:t>This sand was called manganese oxide-coated sand, MOCS, and was kept in polypropylene bottles and used as adsorbent.</a:t>
            </a:r>
            <a:endParaRPr sz="1000">
              <a:solidFill>
                <a:srgbClr val="2E2E2E"/>
              </a:solidFill>
              <a:latin typeface="Karla"/>
              <a:ea typeface="Karla"/>
              <a:cs typeface="Karla"/>
              <a:sym typeface="Karla"/>
            </a:endParaRPr>
          </a:p>
          <a:p>
            <a:pPr marL="0" lvl="0" indent="0" algn="l" rtl="0">
              <a:lnSpc>
                <a:spcPct val="100000"/>
              </a:lnSpc>
              <a:spcBef>
                <a:spcPts val="0"/>
              </a:spcBef>
              <a:spcAft>
                <a:spcPts val="0"/>
              </a:spcAft>
              <a:buSzPts val="1100"/>
              <a:buNone/>
            </a:pPr>
            <a:r>
              <a:rPr lang="en" sz="1000">
                <a:solidFill>
                  <a:srgbClr val="323232"/>
                </a:solidFill>
                <a:highlight>
                  <a:srgbClr val="F5F5F5"/>
                </a:highlight>
                <a:latin typeface="Karla"/>
                <a:ea typeface="Karla"/>
                <a:cs typeface="Karla"/>
                <a:sym typeface="Karla"/>
              </a:rPr>
              <a:t>S.M. Maliyekkal, A.K. Sharma, L. Philip</a:t>
            </a:r>
            <a:endParaRPr sz="1000">
              <a:solidFill>
                <a:srgbClr val="323232"/>
              </a:solidFill>
              <a:highlight>
                <a:srgbClr val="F5F5F5"/>
              </a:highlight>
              <a:latin typeface="Karla"/>
              <a:ea typeface="Karla"/>
              <a:cs typeface="Karla"/>
              <a:sym typeface="Karla"/>
            </a:endParaRPr>
          </a:p>
          <a:p>
            <a:pPr marL="0" lvl="0" indent="0" algn="l" rtl="0">
              <a:lnSpc>
                <a:spcPct val="100000"/>
              </a:lnSpc>
              <a:spcBef>
                <a:spcPts val="0"/>
              </a:spcBef>
              <a:spcAft>
                <a:spcPts val="0"/>
              </a:spcAft>
              <a:buSzPts val="1100"/>
              <a:buNone/>
            </a:pPr>
            <a:r>
              <a:rPr lang="en" sz="1000">
                <a:solidFill>
                  <a:srgbClr val="323232"/>
                </a:solidFill>
                <a:highlight>
                  <a:srgbClr val="F5F5F5"/>
                </a:highlight>
                <a:latin typeface="Karla"/>
                <a:ea typeface="Karla"/>
                <a:cs typeface="Karla"/>
                <a:sym typeface="Karla"/>
              </a:rPr>
              <a:t>Xiang S., Wang S.G., Gong W.X., Liu X.W., GaoB.Y.</a:t>
            </a:r>
            <a:endParaRPr sz="1000">
              <a:solidFill>
                <a:srgbClr val="323232"/>
              </a:solidFill>
              <a:highlight>
                <a:srgbClr val="F5F5F5"/>
              </a:highlight>
              <a:latin typeface="Karla"/>
              <a:ea typeface="Karla"/>
              <a:cs typeface="Karla"/>
              <a:sym typeface="Karla"/>
            </a:endParaRPr>
          </a:p>
        </p:txBody>
      </p:sp>
    </p:spTree>
    <p:extLst>
      <p:ext uri="{BB962C8B-B14F-4D97-AF65-F5344CB8AC3E}">
        <p14:creationId xmlns:p14="http://schemas.microsoft.com/office/powerpoint/2010/main" val="1503424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8" name="Google Shape;518;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038517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rgbClr val="004C52"/>
              </a:buClr>
              <a:buSzPts val="1200"/>
              <a:buAutoNum type="arabicPeriod"/>
            </a:pPr>
            <a:r>
              <a:rPr lang="en" sz="1200" strike="sngStrike">
                <a:solidFill>
                  <a:srgbClr val="004C52"/>
                </a:solidFill>
                <a:latin typeface="Karla"/>
                <a:ea typeface="Karla"/>
                <a:cs typeface="Karla"/>
                <a:sym typeface="Karla"/>
              </a:rPr>
              <a:t>Pour 80 ml of 2.5 M FeCI3 solution over 200 </a:t>
            </a:r>
            <a:r>
              <a:rPr lang="en" sz="1200" b="1" strike="sngStrike">
                <a:solidFill>
                  <a:srgbClr val="004C52"/>
                </a:solidFill>
                <a:latin typeface="Karla"/>
                <a:ea typeface="Karla"/>
                <a:cs typeface="Karla"/>
                <a:sym typeface="Karla"/>
              </a:rPr>
              <a:t>ml</a:t>
            </a:r>
            <a:r>
              <a:rPr lang="en" sz="1200" strike="sngStrike">
                <a:solidFill>
                  <a:srgbClr val="004C52"/>
                </a:solidFill>
                <a:latin typeface="Karla"/>
                <a:ea typeface="Karla"/>
                <a:cs typeface="Karla"/>
                <a:sym typeface="Karla"/>
              </a:rPr>
              <a:t> sand </a:t>
            </a:r>
            <a:endParaRPr sz="1200" strike="sngStrike">
              <a:solidFill>
                <a:srgbClr val="004C52"/>
              </a:solidFill>
              <a:latin typeface="Karla"/>
              <a:ea typeface="Karla"/>
              <a:cs typeface="Karla"/>
              <a:sym typeface="Karla"/>
            </a:endParaRPr>
          </a:p>
          <a:p>
            <a:pPr marL="457200" lvl="0" indent="-304800" algn="l" rtl="0">
              <a:lnSpc>
                <a:spcPct val="100000"/>
              </a:lnSpc>
              <a:spcBef>
                <a:spcPts val="0"/>
              </a:spcBef>
              <a:spcAft>
                <a:spcPts val="0"/>
              </a:spcAft>
              <a:buClr>
                <a:srgbClr val="004C52"/>
              </a:buClr>
              <a:buSzPts val="1200"/>
              <a:buFont typeface="Karla"/>
              <a:buAutoNum type="arabicPeriod"/>
            </a:pPr>
            <a:r>
              <a:rPr lang="en" sz="1200" strike="sngStrike">
                <a:solidFill>
                  <a:srgbClr val="004C52"/>
                </a:solidFill>
                <a:latin typeface="Karla"/>
                <a:ea typeface="Karla"/>
                <a:cs typeface="Karla"/>
                <a:sym typeface="Karla"/>
              </a:rPr>
              <a:t>Heat the mixture to 110°C and stir for 3 hours </a:t>
            </a:r>
            <a:endParaRPr sz="1200" strike="sngStrike">
              <a:solidFill>
                <a:srgbClr val="004C52"/>
              </a:solidFill>
              <a:latin typeface="Karla"/>
              <a:ea typeface="Karla"/>
              <a:cs typeface="Karla"/>
              <a:sym typeface="Karla"/>
            </a:endParaRPr>
          </a:p>
          <a:p>
            <a:pPr marL="457200" lvl="0" indent="-304800" algn="l" rtl="0">
              <a:lnSpc>
                <a:spcPct val="100000"/>
              </a:lnSpc>
              <a:spcBef>
                <a:spcPts val="0"/>
              </a:spcBef>
              <a:spcAft>
                <a:spcPts val="0"/>
              </a:spcAft>
              <a:buClr>
                <a:srgbClr val="004C52"/>
              </a:buClr>
              <a:buSzPts val="1200"/>
              <a:buFont typeface="Karla"/>
              <a:buAutoNum type="arabicPeriod"/>
            </a:pPr>
            <a:r>
              <a:rPr lang="en" sz="1200" strike="sngStrike">
                <a:solidFill>
                  <a:srgbClr val="004C52"/>
                </a:solidFill>
                <a:latin typeface="Karla"/>
                <a:ea typeface="Karla"/>
                <a:cs typeface="Karla"/>
                <a:sym typeface="Karla"/>
              </a:rPr>
              <a:t>Raise the temperature to 550°C for 3 hours, and then cool it at room temperature </a:t>
            </a:r>
            <a:endParaRPr sz="1200" strike="sngStrike">
              <a:solidFill>
                <a:srgbClr val="004C52"/>
              </a:solidFill>
              <a:latin typeface="Karla"/>
              <a:ea typeface="Karla"/>
              <a:cs typeface="Karla"/>
              <a:sym typeface="Karla"/>
            </a:endParaRPr>
          </a:p>
          <a:p>
            <a:pPr marL="457200" lvl="0" indent="-304800" algn="l" rtl="0">
              <a:lnSpc>
                <a:spcPct val="100000"/>
              </a:lnSpc>
              <a:spcBef>
                <a:spcPts val="0"/>
              </a:spcBef>
              <a:spcAft>
                <a:spcPts val="0"/>
              </a:spcAft>
              <a:buClr>
                <a:srgbClr val="004C52"/>
              </a:buClr>
              <a:buSzPts val="1200"/>
              <a:buFont typeface="Karla"/>
              <a:buAutoNum type="arabicPeriod"/>
            </a:pPr>
            <a:r>
              <a:rPr lang="en" sz="1200" strike="sngStrike">
                <a:solidFill>
                  <a:srgbClr val="004C52"/>
                </a:solidFill>
                <a:latin typeface="Karla"/>
                <a:ea typeface="Karla"/>
                <a:cs typeface="Karla"/>
                <a:sym typeface="Karla"/>
              </a:rPr>
              <a:t>Rinse the sand </a:t>
            </a:r>
            <a:endParaRPr sz="1200" strike="sngStrike">
              <a:solidFill>
                <a:srgbClr val="004C52"/>
              </a:solidFill>
              <a:latin typeface="Karla"/>
              <a:ea typeface="Karla"/>
              <a:cs typeface="Karla"/>
              <a:sym typeface="Karla"/>
            </a:endParaRPr>
          </a:p>
          <a:p>
            <a:pPr marL="457200" lvl="0" indent="-304800" algn="l" rtl="0">
              <a:lnSpc>
                <a:spcPct val="100000"/>
              </a:lnSpc>
              <a:spcBef>
                <a:spcPts val="0"/>
              </a:spcBef>
              <a:spcAft>
                <a:spcPts val="0"/>
              </a:spcAft>
              <a:buClr>
                <a:srgbClr val="004C52"/>
              </a:buClr>
              <a:buSzPts val="1200"/>
              <a:buFont typeface="Karla"/>
              <a:buAutoNum type="arabicPeriod"/>
            </a:pPr>
            <a:r>
              <a:rPr lang="en" sz="1200" strike="sngStrike">
                <a:solidFill>
                  <a:srgbClr val="004C52"/>
                </a:solidFill>
                <a:latin typeface="Karla"/>
                <a:ea typeface="Karla"/>
                <a:cs typeface="Karla"/>
                <a:sym typeface="Karla"/>
              </a:rPr>
              <a:t>Next, place 40 ml in a heat-resistant dish in a layer 1-3 cm deep and mix 80 ml of 2.1 M Fe(NO3) and 0.6 ml of 10 M NaOH.</a:t>
            </a:r>
            <a:endParaRPr sz="1200" strike="sngStrike">
              <a:solidFill>
                <a:srgbClr val="004C52"/>
              </a:solidFill>
              <a:latin typeface="Karla"/>
              <a:ea typeface="Karla"/>
              <a:cs typeface="Karla"/>
              <a:sym typeface="Karla"/>
            </a:endParaRPr>
          </a:p>
          <a:p>
            <a:pPr marL="457200" lvl="0" indent="-304800" algn="l" rtl="0">
              <a:lnSpc>
                <a:spcPct val="100000"/>
              </a:lnSpc>
              <a:spcBef>
                <a:spcPts val="0"/>
              </a:spcBef>
              <a:spcAft>
                <a:spcPts val="0"/>
              </a:spcAft>
              <a:buClr>
                <a:srgbClr val="004C52"/>
              </a:buClr>
              <a:buSzPts val="1200"/>
              <a:buFont typeface="Karla"/>
              <a:buAutoNum type="arabicPeriod"/>
            </a:pPr>
            <a:r>
              <a:rPr lang="en" sz="1200" strike="sngStrike">
                <a:solidFill>
                  <a:srgbClr val="004C52"/>
                </a:solidFill>
                <a:latin typeface="Karla"/>
                <a:ea typeface="Karla"/>
                <a:cs typeface="Karla"/>
                <a:sym typeface="Karla"/>
              </a:rPr>
              <a:t>Loosely cover and heat this treated sand at 110°C until it appears dry </a:t>
            </a:r>
            <a:endParaRPr sz="1200" strike="sngStrike">
              <a:solidFill>
                <a:srgbClr val="004C52"/>
              </a:solidFill>
              <a:latin typeface="Karla"/>
              <a:ea typeface="Karla"/>
              <a:cs typeface="Karla"/>
              <a:sym typeface="Karla"/>
            </a:endParaRPr>
          </a:p>
          <a:p>
            <a:pPr marL="457200" lvl="0" indent="-304800" algn="l" rtl="0">
              <a:lnSpc>
                <a:spcPct val="100000"/>
              </a:lnSpc>
              <a:spcBef>
                <a:spcPts val="0"/>
              </a:spcBef>
              <a:spcAft>
                <a:spcPts val="0"/>
              </a:spcAft>
              <a:buClr>
                <a:srgbClr val="004C52"/>
              </a:buClr>
              <a:buSzPts val="1200"/>
              <a:buFont typeface="Karla"/>
              <a:buAutoNum type="arabicPeriod"/>
            </a:pPr>
            <a:r>
              <a:rPr lang="en" sz="1200" strike="sngStrike">
                <a:solidFill>
                  <a:srgbClr val="004C52"/>
                </a:solidFill>
                <a:latin typeface="Karla"/>
                <a:ea typeface="Karla"/>
                <a:cs typeface="Karla"/>
                <a:sym typeface="Karla"/>
              </a:rPr>
              <a:t>Cool the treated sand, break it into pieces, and sieve it. Reheat at 110°C for another 3 hours. </a:t>
            </a:r>
            <a:endParaRPr sz="1200" strike="sngStrike">
              <a:solidFill>
                <a:srgbClr val="004C52"/>
              </a:solidFill>
              <a:latin typeface="Karla"/>
              <a:ea typeface="Karla"/>
              <a:cs typeface="Karla"/>
              <a:sym typeface="Karla"/>
            </a:endParaRPr>
          </a:p>
          <a:p>
            <a:pPr marL="0" lvl="0" indent="0" algn="l" rtl="0">
              <a:lnSpc>
                <a:spcPct val="100000"/>
              </a:lnSpc>
              <a:spcBef>
                <a:spcPts val="0"/>
              </a:spcBef>
              <a:spcAft>
                <a:spcPts val="0"/>
              </a:spcAft>
              <a:buSzPts val="1100"/>
              <a:buNone/>
            </a:pPr>
            <a:endParaRPr sz="1300" strike="sngStrike">
              <a:solidFill>
                <a:srgbClr val="004C52"/>
              </a:solidFill>
              <a:latin typeface="Karla"/>
              <a:ea typeface="Karla"/>
              <a:cs typeface="Karla"/>
              <a:sym typeface="Karla"/>
            </a:endParaRPr>
          </a:p>
        </p:txBody>
      </p:sp>
    </p:spTree>
    <p:extLst>
      <p:ext uri="{BB962C8B-B14F-4D97-AF65-F5344CB8AC3E}">
        <p14:creationId xmlns:p14="http://schemas.microsoft.com/office/powerpoint/2010/main" val="6759383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85375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29972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808606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 name="Google Shape;556;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96475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4" name="Google Shape;564;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149963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3" name="Google Shape;573;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020340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1" name="Google Shape;581;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127369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8" name="Google Shape;588;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334585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5" name="Google Shape;595;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082626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3" name="Google Shape;603;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577958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2" name="Google Shape;612;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522762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0" name="Google Shape;620;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b="1">
                <a:solidFill>
                  <a:schemeClr val="dk1"/>
                </a:solidFill>
              </a:rPr>
              <a:t>Figure 1: </a:t>
            </a:r>
            <a:r>
              <a:rPr lang="en" sz="1500">
                <a:solidFill>
                  <a:schemeClr val="dk1"/>
                </a:solidFill>
              </a:rPr>
              <a:t>Experimental data and Freundlich isotherm model describing the adsorption of lead by different adsorbents.</a:t>
            </a:r>
            <a:endParaRPr sz="1500">
              <a:solidFill>
                <a:schemeClr val="dk1"/>
              </a:solidFill>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67879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1150" algn="l" rtl="0">
              <a:lnSpc>
                <a:spcPct val="100000"/>
              </a:lnSpc>
              <a:spcBef>
                <a:spcPts val="0"/>
              </a:spcBef>
              <a:spcAft>
                <a:spcPts val="0"/>
              </a:spcAft>
              <a:buClr>
                <a:srgbClr val="ABE33F"/>
              </a:buClr>
              <a:buSzPts val="1300"/>
              <a:buFont typeface="Karla"/>
              <a:buChar char="◆"/>
            </a:pPr>
            <a:r>
              <a:rPr lang="en" sz="1200">
                <a:solidFill>
                  <a:srgbClr val="004C52"/>
                </a:solidFill>
                <a:latin typeface="Karla"/>
                <a:ea typeface="Karla"/>
                <a:cs typeface="Karla"/>
                <a:sym typeface="Karla"/>
              </a:rPr>
              <a:t>parts per billion (</a:t>
            </a:r>
            <a:r>
              <a:rPr lang="en" sz="1300">
                <a:solidFill>
                  <a:srgbClr val="004C52"/>
                </a:solidFill>
                <a:latin typeface="Karla"/>
                <a:ea typeface="Karla"/>
                <a:cs typeface="Karla"/>
                <a:sym typeface="Karla"/>
              </a:rPr>
              <a:t>ppb)</a:t>
            </a:r>
            <a:endParaRPr sz="1200">
              <a:solidFill>
                <a:srgbClr val="004C52"/>
              </a:solidFill>
              <a:latin typeface="Karla"/>
              <a:ea typeface="Karla"/>
              <a:cs typeface="Karla"/>
              <a:sym typeface="Karla"/>
            </a:endParaRPr>
          </a:p>
        </p:txBody>
      </p:sp>
    </p:spTree>
    <p:extLst>
      <p:ext uri="{BB962C8B-B14F-4D97-AF65-F5344CB8AC3E}">
        <p14:creationId xmlns:p14="http://schemas.microsoft.com/office/powerpoint/2010/main" val="24170572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8" name="Google Shape;628;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924063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5" name="Google Shape;635;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343345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2" name="Google Shape;642;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567073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9" name="Google Shape;649;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956923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94525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6" name="Google Shape;666;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823254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4" name="Google Shape;674;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38969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2" name="Google Shape;682;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482824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1" name="Google Shape;751;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572785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0" name="Google Shape;760;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79706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300">
                <a:solidFill>
                  <a:srgbClr val="3C4245"/>
                </a:solidFill>
                <a:latin typeface="Karla"/>
                <a:ea typeface="Karla"/>
                <a:cs typeface="Karla"/>
                <a:sym typeface="Karla"/>
              </a:rPr>
              <a:t>[1} Bendix, Aria. “11 Cities with the Worst Tap Water in the US.” </a:t>
            </a:r>
            <a:r>
              <a:rPr lang="en" sz="1300" i="1">
                <a:solidFill>
                  <a:srgbClr val="3C4245"/>
                </a:solidFill>
                <a:latin typeface="Karla"/>
                <a:ea typeface="Karla"/>
                <a:cs typeface="Karla"/>
                <a:sym typeface="Karla"/>
              </a:rPr>
              <a:t>Business Insider</a:t>
            </a:r>
            <a:r>
              <a:rPr lang="en" sz="1300">
                <a:solidFill>
                  <a:srgbClr val="3C4245"/>
                </a:solidFill>
                <a:latin typeface="Karla"/>
                <a:ea typeface="Karla"/>
                <a:cs typeface="Karla"/>
                <a:sym typeface="Karla"/>
              </a:rPr>
              <a:t>, Business Insider, 19 Mar. 2019, </a:t>
            </a:r>
            <a:r>
              <a:rPr lang="en" sz="1300">
                <a:solidFill>
                  <a:srgbClr val="3C4245"/>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www.business</a:t>
            </a:r>
            <a:br>
              <a:rPr lang="en" sz="1300">
                <a:solidFill>
                  <a:srgbClr val="3C4245"/>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br>
            <a:r>
              <a:rPr lang="en" sz="1300">
                <a:solidFill>
                  <a:srgbClr val="3C4245"/>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insider.com/cities-worst-tap-water</a:t>
            </a:r>
            <a:r>
              <a:rPr lang="en" sz="1300">
                <a:solidFill>
                  <a:srgbClr val="3C4245"/>
                </a:solidFill>
                <a:latin typeface="Karla"/>
                <a:ea typeface="Karla"/>
                <a:cs typeface="Karla"/>
                <a:sym typeface="Karla"/>
              </a:rPr>
              <a:t>-us-2019-3.</a:t>
            </a:r>
            <a:endParaRPr sz="1300">
              <a:solidFill>
                <a:srgbClr val="3C4245"/>
              </a:solidFill>
              <a:latin typeface="Karla"/>
              <a:ea typeface="Karla"/>
              <a:cs typeface="Karla"/>
              <a:sym typeface="Karla"/>
            </a:endParaRPr>
          </a:p>
          <a:p>
            <a:pPr marL="0" lvl="0" indent="0" algn="l" rtl="0">
              <a:lnSpc>
                <a:spcPct val="100000"/>
              </a:lnSpc>
              <a:spcBef>
                <a:spcPts val="0"/>
              </a:spcBef>
              <a:spcAft>
                <a:spcPts val="0"/>
              </a:spcAft>
              <a:buSzPts val="1100"/>
              <a:buNone/>
            </a:pPr>
            <a:endParaRPr sz="1300"/>
          </a:p>
        </p:txBody>
      </p:sp>
    </p:spTree>
    <p:extLst>
      <p:ext uri="{BB962C8B-B14F-4D97-AF65-F5344CB8AC3E}">
        <p14:creationId xmlns:p14="http://schemas.microsoft.com/office/powerpoint/2010/main" val="10948898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7" name="Google Shape;767;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900"/>
          </a:p>
        </p:txBody>
      </p:sp>
    </p:spTree>
    <p:extLst>
      <p:ext uri="{BB962C8B-B14F-4D97-AF65-F5344CB8AC3E}">
        <p14:creationId xmlns:p14="http://schemas.microsoft.com/office/powerpoint/2010/main" val="41756828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4" name="Google Shape;774;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900"/>
          </a:p>
        </p:txBody>
      </p:sp>
    </p:spTree>
    <p:extLst>
      <p:ext uri="{BB962C8B-B14F-4D97-AF65-F5344CB8AC3E}">
        <p14:creationId xmlns:p14="http://schemas.microsoft.com/office/powerpoint/2010/main" val="9375827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1" name="Google Shape;781;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900"/>
          </a:p>
        </p:txBody>
      </p:sp>
    </p:spTree>
    <p:extLst>
      <p:ext uri="{BB962C8B-B14F-4D97-AF65-F5344CB8AC3E}">
        <p14:creationId xmlns:p14="http://schemas.microsoft.com/office/powerpoint/2010/main" val="34377589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8" name="Google Shape;788;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900"/>
          </a:p>
        </p:txBody>
      </p:sp>
    </p:spTree>
    <p:extLst>
      <p:ext uri="{BB962C8B-B14F-4D97-AF65-F5344CB8AC3E}">
        <p14:creationId xmlns:p14="http://schemas.microsoft.com/office/powerpoint/2010/main" val="7775262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5" name="Google Shape;795;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46379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900">
                <a:solidFill>
                  <a:srgbClr val="333333"/>
                </a:solidFill>
                <a:latin typeface="Karla"/>
                <a:ea typeface="Karla"/>
                <a:cs typeface="Karla"/>
                <a:sym typeface="Karla"/>
              </a:rPr>
              <a:t>[2] Arakha, Manoranjan, et al. “Antimicrobial Activity of Iron Oxide Nanoparticle upon Modulation of Nanoparticle-Bacteria Interface.” </a:t>
            </a:r>
            <a:r>
              <a:rPr lang="en" sz="900" i="1">
                <a:solidFill>
                  <a:srgbClr val="333333"/>
                </a:solidFill>
                <a:latin typeface="Karla"/>
                <a:ea typeface="Karla"/>
                <a:cs typeface="Karla"/>
                <a:sym typeface="Karla"/>
              </a:rPr>
              <a:t>Scientific Reports</a:t>
            </a:r>
            <a:r>
              <a:rPr lang="en" sz="900">
                <a:solidFill>
                  <a:srgbClr val="333333"/>
                </a:solidFill>
                <a:latin typeface="Karla"/>
                <a:ea typeface="Karla"/>
                <a:cs typeface="Karla"/>
                <a:sym typeface="Karla"/>
              </a:rPr>
              <a:t>, vol. 5, no. 1, June 2015, doi:10.1038/srep14813.</a:t>
            </a: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Clr>
                <a:schemeClr val="dk1"/>
              </a:buClr>
              <a:buSzPts val="1100"/>
              <a:buFont typeface="Arial"/>
              <a:buNone/>
            </a:pP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Clr>
                <a:schemeClr val="dk1"/>
              </a:buClr>
              <a:buSzPts val="1100"/>
              <a:buFont typeface="Arial"/>
              <a:buNone/>
            </a:pPr>
            <a:endParaRPr sz="900">
              <a:solidFill>
                <a:srgbClr val="333333"/>
              </a:solidFill>
              <a:latin typeface="Karla"/>
              <a:ea typeface="Karla"/>
              <a:cs typeface="Karla"/>
              <a:sym typeface="Karla"/>
            </a:endParaRPr>
          </a:p>
        </p:txBody>
      </p:sp>
    </p:spTree>
    <p:extLst>
      <p:ext uri="{BB962C8B-B14F-4D97-AF65-F5344CB8AC3E}">
        <p14:creationId xmlns:p14="http://schemas.microsoft.com/office/powerpoint/2010/main" val="1493663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rgbClr val="333333"/>
                </a:solidFill>
                <a:latin typeface="Karla"/>
                <a:ea typeface="Karla"/>
                <a:cs typeface="Karla"/>
                <a:sym typeface="Karla"/>
              </a:rPr>
              <a:t>[2] Arakha, Manoranjan, et al. “Antimicrobial Activity of Iron Oxide Nanoparticle upon Modulation of Nanoparticle-Bacteria Interface.” </a:t>
            </a:r>
            <a:r>
              <a:rPr lang="en" sz="900" i="1">
                <a:solidFill>
                  <a:srgbClr val="333333"/>
                </a:solidFill>
                <a:latin typeface="Karla"/>
                <a:ea typeface="Karla"/>
                <a:cs typeface="Karla"/>
                <a:sym typeface="Karla"/>
              </a:rPr>
              <a:t>Scientific Reports</a:t>
            </a:r>
            <a:r>
              <a:rPr lang="en" sz="900">
                <a:solidFill>
                  <a:srgbClr val="333333"/>
                </a:solidFill>
                <a:latin typeface="Karla"/>
                <a:ea typeface="Karla"/>
                <a:cs typeface="Karla"/>
                <a:sym typeface="Karla"/>
              </a:rPr>
              <a:t>, vol. 5, no. 1, June 2015, doi:10.1038/srep14813.</a:t>
            </a: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Clr>
                <a:schemeClr val="dk1"/>
              </a:buClr>
              <a:buSzPts val="1100"/>
              <a:buFont typeface="Arial"/>
              <a:buNone/>
            </a:pP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Clr>
                <a:schemeClr val="dk1"/>
              </a:buClr>
              <a:buSzPts val="1100"/>
              <a:buFont typeface="Arial"/>
              <a:buNone/>
            </a:pPr>
            <a:endParaRPr sz="900">
              <a:solidFill>
                <a:srgbClr val="333333"/>
              </a:solidFill>
              <a:latin typeface="Karla"/>
              <a:ea typeface="Karla"/>
              <a:cs typeface="Karla"/>
              <a:sym typeface="Karla"/>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44695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4C52"/>
        </a:solidFill>
        <a:effectLst/>
      </p:bgPr>
    </p:bg>
    <p:spTree>
      <p:nvGrpSpPr>
        <p:cNvPr id="1" name="Shape 9"/>
        <p:cNvGrpSpPr/>
        <p:nvPr/>
      </p:nvGrpSpPr>
      <p:grpSpPr>
        <a:xfrm>
          <a:off x="0" y="0"/>
          <a:ext cx="0" cy="0"/>
          <a:chOff x="0" y="0"/>
          <a:chExt cx="0" cy="0"/>
        </a:xfrm>
      </p:grpSpPr>
      <p:sp>
        <p:nvSpPr>
          <p:cNvPr id="10" name="Google Shape;10;p76"/>
          <p:cNvSpPr/>
          <p:nvPr/>
        </p:nvSpPr>
        <p:spPr>
          <a:xfrm flipH="1">
            <a:off x="6025" y="301575"/>
            <a:ext cx="9150050" cy="4496748"/>
          </a:xfrm>
          <a:custGeom>
            <a:avLst/>
            <a:gdLst/>
            <a:ahLst/>
            <a:cxnLst/>
            <a:rect l="l" t="t" r="r" b="b"/>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AE9D">
              <a:alpha val="83137"/>
            </a:srgbClr>
          </a:solidFill>
          <a:ln>
            <a:noFill/>
          </a:ln>
        </p:spPr>
      </p:sp>
      <p:sp>
        <p:nvSpPr>
          <p:cNvPr id="11" name="Google Shape;11;p76"/>
          <p:cNvSpPr/>
          <p:nvPr/>
        </p:nvSpPr>
        <p:spPr>
          <a:xfrm>
            <a:off x="-5900" y="759982"/>
            <a:ext cx="9144150" cy="3769800"/>
          </a:xfrm>
          <a:custGeom>
            <a:avLst/>
            <a:gdLst/>
            <a:ahLst/>
            <a:cxnLst/>
            <a:rect l="l" t="t" r="r" b="b"/>
            <a:pathLst>
              <a:path w="365766" h="150792" extrusionOk="0">
                <a:moveTo>
                  <a:pt x="365766" y="12416"/>
                </a:moveTo>
                <a:lnTo>
                  <a:pt x="289997" y="0"/>
                </a:lnTo>
                <a:lnTo>
                  <a:pt x="0" y="55421"/>
                </a:lnTo>
                <a:lnTo>
                  <a:pt x="0" y="127486"/>
                </a:lnTo>
                <a:lnTo>
                  <a:pt x="70927" y="150792"/>
                </a:lnTo>
                <a:lnTo>
                  <a:pt x="365766" y="122256"/>
                </a:lnTo>
                <a:close/>
              </a:path>
            </a:pathLst>
          </a:custGeom>
          <a:solidFill>
            <a:srgbClr val="00AE9D">
              <a:alpha val="26274"/>
            </a:srgbClr>
          </a:solidFill>
          <a:ln>
            <a:noFill/>
          </a:ln>
        </p:spPr>
      </p:sp>
      <p:sp>
        <p:nvSpPr>
          <p:cNvPr id="12" name="Google Shape;12;p76"/>
          <p:cNvSpPr/>
          <p:nvPr/>
        </p:nvSpPr>
        <p:spPr>
          <a:xfrm>
            <a:off x="0" y="1351100"/>
            <a:ext cx="9156075" cy="2889063"/>
          </a:xfrm>
          <a:custGeom>
            <a:avLst/>
            <a:gdLst/>
            <a:ahLst/>
            <a:cxnLst/>
            <a:rect l="l" t="t" r="r" b="b"/>
            <a:pathLst>
              <a:path w="366243" h="106157" extrusionOk="0">
                <a:moveTo>
                  <a:pt x="241" y="0"/>
                </a:moveTo>
                <a:lnTo>
                  <a:pt x="0" y="77929"/>
                </a:lnTo>
                <a:lnTo>
                  <a:pt x="366243" y="106157"/>
                </a:lnTo>
                <a:lnTo>
                  <a:pt x="366243" y="4102"/>
                </a:lnTo>
                <a:close/>
              </a:path>
            </a:pathLst>
          </a:custGeom>
          <a:solidFill>
            <a:srgbClr val="ABE33F">
              <a:alpha val="80784"/>
            </a:srgbClr>
          </a:solidFill>
          <a:ln>
            <a:noFill/>
          </a:ln>
        </p:spPr>
      </p:sp>
      <p:sp>
        <p:nvSpPr>
          <p:cNvPr id="13" name="Google Shape;13;p76"/>
          <p:cNvSpPr txBox="1">
            <a:spLocks noGrp="1"/>
          </p:cNvSpPr>
          <p:nvPr>
            <p:ph type="ctrTitle"/>
          </p:nvPr>
        </p:nvSpPr>
        <p:spPr>
          <a:xfrm>
            <a:off x="1719025" y="1991825"/>
            <a:ext cx="5706000" cy="1159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4" name="Google Shape;14;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4C52"/>
                </a:solidFill>
                <a:latin typeface="Karla"/>
                <a:ea typeface="Karla"/>
                <a:cs typeface="Karla"/>
                <a:sym typeface="Karl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4C52"/>
                </a:solidFill>
                <a:latin typeface="Karla"/>
                <a:ea typeface="Karla"/>
                <a:cs typeface="Karla"/>
                <a:sym typeface="Karl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4C52"/>
                </a:solidFill>
                <a:latin typeface="Karla"/>
                <a:ea typeface="Karla"/>
                <a:cs typeface="Karla"/>
                <a:sym typeface="Karl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4C52"/>
                </a:solidFill>
                <a:latin typeface="Karla"/>
                <a:ea typeface="Karla"/>
                <a:cs typeface="Karla"/>
                <a:sym typeface="Karl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4C52"/>
                </a:solidFill>
                <a:latin typeface="Karla"/>
                <a:ea typeface="Karla"/>
                <a:cs typeface="Karla"/>
                <a:sym typeface="Karl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4C52"/>
                </a:solidFill>
                <a:latin typeface="Karla"/>
                <a:ea typeface="Karla"/>
                <a:cs typeface="Karla"/>
                <a:sym typeface="Karl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4C52"/>
                </a:solidFill>
                <a:latin typeface="Karla"/>
                <a:ea typeface="Karla"/>
                <a:cs typeface="Karla"/>
                <a:sym typeface="Karl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4C52"/>
                </a:solidFill>
                <a:latin typeface="Karla"/>
                <a:ea typeface="Karla"/>
                <a:cs typeface="Karla"/>
                <a:sym typeface="Karl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4C52"/>
                </a:solidFill>
                <a:latin typeface="Karla"/>
                <a:ea typeface="Karla"/>
                <a:cs typeface="Karla"/>
                <a:sym typeface="Karl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_2">
  <p:cSld name="TITLE_2">
    <p:bg>
      <p:bgPr>
        <a:solidFill>
          <a:schemeClr val="dk1"/>
        </a:solidFill>
        <a:effectLst/>
      </p:bgPr>
    </p:bg>
    <p:spTree>
      <p:nvGrpSpPr>
        <p:cNvPr id="1" name="Shape 93"/>
        <p:cNvGrpSpPr/>
        <p:nvPr/>
      </p:nvGrpSpPr>
      <p:grpSpPr>
        <a:xfrm>
          <a:off x="0" y="0"/>
          <a:ext cx="0" cy="0"/>
          <a:chOff x="0" y="0"/>
          <a:chExt cx="0" cy="0"/>
        </a:xfrm>
      </p:grpSpPr>
      <p:cxnSp>
        <p:nvCxnSpPr>
          <p:cNvPr id="94" name="Google Shape;94;p85"/>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95" name="Google Shape;95;p85"/>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96" name="Google Shape;96;p85"/>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97" name="Google Shape;97;p85"/>
          <p:cNvSpPr txBox="1">
            <a:spLocks noGrp="1"/>
          </p:cNvSpPr>
          <p:nvPr>
            <p:ph type="ctrTitle"/>
          </p:nvPr>
        </p:nvSpPr>
        <p:spPr>
          <a:xfrm>
            <a:off x="2371725" y="630225"/>
            <a:ext cx="6331500" cy="154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98" name="Google Shape;98;p85"/>
          <p:cNvSpPr txBox="1">
            <a:spLocks noGrp="1"/>
          </p:cNvSpPr>
          <p:nvPr>
            <p:ph type="subTitle" idx="1"/>
          </p:nvPr>
        </p:nvSpPr>
        <p:spPr>
          <a:xfrm>
            <a:off x="2390267" y="3238450"/>
            <a:ext cx="6331500" cy="1241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600"/>
              </a:spcBef>
              <a:spcAft>
                <a:spcPts val="0"/>
              </a:spcAft>
              <a:buClr>
                <a:schemeClr val="lt1"/>
              </a:buClr>
              <a:buSzPts val="24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99" name="Google Shape;99;p85"/>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0"/>
        <p:cNvGrpSpPr/>
        <p:nvPr/>
      </p:nvGrpSpPr>
      <p:grpSpPr>
        <a:xfrm>
          <a:off x="0" y="0"/>
          <a:ext cx="0" cy="0"/>
          <a:chOff x="0" y="0"/>
          <a:chExt cx="0" cy="0"/>
        </a:xfrm>
      </p:grpSpPr>
      <p:sp>
        <p:nvSpPr>
          <p:cNvPr id="101" name="Google Shape;101;p86"/>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02" name="Google Shape;102;p86"/>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103" name="Google Shape;103;p86"/>
          <p:cNvSpPr txBox="1">
            <a:spLocks noGrp="1"/>
          </p:cNvSpPr>
          <p:nvPr>
            <p:ph type="title"/>
          </p:nvPr>
        </p:nvSpPr>
        <p:spPr>
          <a:xfrm>
            <a:off x="265500" y="1397350"/>
            <a:ext cx="4045200" cy="1318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600"/>
              <a:buNone/>
              <a:defRPr sz="3600">
                <a:solidFill>
                  <a:schemeClr val="dk1"/>
                </a:solidFill>
              </a:defRPr>
            </a:lvl1pPr>
            <a:lvl2pPr lvl="1" algn="ctr">
              <a:lnSpc>
                <a:spcPct val="100000"/>
              </a:lnSpc>
              <a:spcBef>
                <a:spcPts val="0"/>
              </a:spcBef>
              <a:spcAft>
                <a:spcPts val="0"/>
              </a:spcAft>
              <a:buClr>
                <a:schemeClr val="dk1"/>
              </a:buClr>
              <a:buSzPts val="3600"/>
              <a:buNone/>
              <a:defRPr sz="3600">
                <a:solidFill>
                  <a:schemeClr val="dk1"/>
                </a:solidFill>
              </a:defRPr>
            </a:lvl2pPr>
            <a:lvl3pPr lvl="2" algn="ctr">
              <a:lnSpc>
                <a:spcPct val="100000"/>
              </a:lnSpc>
              <a:spcBef>
                <a:spcPts val="0"/>
              </a:spcBef>
              <a:spcAft>
                <a:spcPts val="0"/>
              </a:spcAft>
              <a:buClr>
                <a:schemeClr val="dk1"/>
              </a:buClr>
              <a:buSzPts val="3600"/>
              <a:buNone/>
              <a:defRPr sz="3600">
                <a:solidFill>
                  <a:schemeClr val="dk1"/>
                </a:solidFill>
              </a:defRPr>
            </a:lvl3pPr>
            <a:lvl4pPr lvl="3" algn="ctr">
              <a:lnSpc>
                <a:spcPct val="100000"/>
              </a:lnSpc>
              <a:spcBef>
                <a:spcPts val="0"/>
              </a:spcBef>
              <a:spcAft>
                <a:spcPts val="0"/>
              </a:spcAft>
              <a:buClr>
                <a:schemeClr val="dk1"/>
              </a:buClr>
              <a:buSzPts val="3600"/>
              <a:buNone/>
              <a:defRPr sz="3600">
                <a:solidFill>
                  <a:schemeClr val="dk1"/>
                </a:solidFill>
              </a:defRPr>
            </a:lvl4pPr>
            <a:lvl5pPr lvl="4" algn="ctr">
              <a:lnSpc>
                <a:spcPct val="100000"/>
              </a:lnSpc>
              <a:spcBef>
                <a:spcPts val="0"/>
              </a:spcBef>
              <a:spcAft>
                <a:spcPts val="0"/>
              </a:spcAft>
              <a:buClr>
                <a:schemeClr val="dk1"/>
              </a:buClr>
              <a:buSzPts val="3600"/>
              <a:buNone/>
              <a:defRPr sz="3600">
                <a:solidFill>
                  <a:schemeClr val="dk1"/>
                </a:solidFill>
              </a:defRPr>
            </a:lvl5pPr>
            <a:lvl6pPr lvl="5" algn="ctr">
              <a:lnSpc>
                <a:spcPct val="100000"/>
              </a:lnSpc>
              <a:spcBef>
                <a:spcPts val="0"/>
              </a:spcBef>
              <a:spcAft>
                <a:spcPts val="0"/>
              </a:spcAft>
              <a:buClr>
                <a:schemeClr val="dk1"/>
              </a:buClr>
              <a:buSzPts val="3600"/>
              <a:buNone/>
              <a:defRPr sz="3600">
                <a:solidFill>
                  <a:schemeClr val="dk1"/>
                </a:solidFill>
              </a:defRPr>
            </a:lvl6pPr>
            <a:lvl7pPr lvl="6" algn="ctr">
              <a:lnSpc>
                <a:spcPct val="100000"/>
              </a:lnSpc>
              <a:spcBef>
                <a:spcPts val="0"/>
              </a:spcBef>
              <a:spcAft>
                <a:spcPts val="0"/>
              </a:spcAft>
              <a:buClr>
                <a:schemeClr val="dk1"/>
              </a:buClr>
              <a:buSzPts val="3600"/>
              <a:buNone/>
              <a:defRPr sz="3600">
                <a:solidFill>
                  <a:schemeClr val="dk1"/>
                </a:solidFill>
              </a:defRPr>
            </a:lvl7pPr>
            <a:lvl8pPr lvl="7" algn="ctr">
              <a:lnSpc>
                <a:spcPct val="100000"/>
              </a:lnSpc>
              <a:spcBef>
                <a:spcPts val="0"/>
              </a:spcBef>
              <a:spcAft>
                <a:spcPts val="0"/>
              </a:spcAft>
              <a:buClr>
                <a:schemeClr val="dk1"/>
              </a:buClr>
              <a:buSzPts val="3600"/>
              <a:buNone/>
              <a:defRPr sz="3600">
                <a:solidFill>
                  <a:schemeClr val="dk1"/>
                </a:solidFill>
              </a:defRPr>
            </a:lvl8pPr>
            <a:lvl9pPr lvl="8" algn="ctr">
              <a:lnSpc>
                <a:spcPct val="100000"/>
              </a:lnSpc>
              <a:spcBef>
                <a:spcPts val="0"/>
              </a:spcBef>
              <a:spcAft>
                <a:spcPts val="0"/>
              </a:spcAft>
              <a:buClr>
                <a:schemeClr val="dk1"/>
              </a:buClr>
              <a:buSzPts val="3600"/>
              <a:buNone/>
              <a:defRPr sz="3600">
                <a:solidFill>
                  <a:schemeClr val="dk1"/>
                </a:solidFill>
              </a:defRPr>
            </a:lvl9pPr>
          </a:lstStyle>
          <a:p>
            <a:endParaRPr/>
          </a:p>
        </p:txBody>
      </p:sp>
      <p:sp>
        <p:nvSpPr>
          <p:cNvPr id="104" name="Google Shape;104;p86"/>
          <p:cNvSpPr txBox="1">
            <a:spLocks noGrp="1"/>
          </p:cNvSpPr>
          <p:nvPr>
            <p:ph type="subTitle" idx="1"/>
          </p:nvPr>
        </p:nvSpPr>
        <p:spPr>
          <a:xfrm>
            <a:off x="265500" y="2735371"/>
            <a:ext cx="4045200" cy="1345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0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5" name="Google Shape;105;p86"/>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lvl="0" indent="-381000" algn="l">
              <a:lnSpc>
                <a:spcPct val="100000"/>
              </a:lnSpc>
              <a:spcBef>
                <a:spcPts val="600"/>
              </a:spcBef>
              <a:spcAft>
                <a:spcPts val="0"/>
              </a:spcAft>
              <a:buClr>
                <a:schemeClr val="lt1"/>
              </a:buClr>
              <a:buSzPts val="2400"/>
              <a:buChar char="◆"/>
              <a:defRPr>
                <a:solidFill>
                  <a:schemeClr val="lt1"/>
                </a:solidFill>
              </a:defRPr>
            </a:lvl1pPr>
            <a:lvl2pPr marL="914400" lvl="1" indent="-381000" algn="l">
              <a:lnSpc>
                <a:spcPct val="100000"/>
              </a:lnSpc>
              <a:spcBef>
                <a:spcPts val="0"/>
              </a:spcBef>
              <a:spcAft>
                <a:spcPts val="0"/>
              </a:spcAft>
              <a:buClr>
                <a:schemeClr val="lt1"/>
              </a:buClr>
              <a:buSzPts val="2400"/>
              <a:buChar char="◆"/>
              <a:defRPr>
                <a:solidFill>
                  <a:schemeClr val="lt1"/>
                </a:solidFill>
              </a:defRPr>
            </a:lvl2pPr>
            <a:lvl3pPr marL="1371600" lvl="2" indent="-381000" algn="l">
              <a:lnSpc>
                <a:spcPct val="100000"/>
              </a:lnSpc>
              <a:spcBef>
                <a:spcPts val="0"/>
              </a:spcBef>
              <a:spcAft>
                <a:spcPts val="0"/>
              </a:spcAft>
              <a:buClr>
                <a:schemeClr val="lt1"/>
              </a:buClr>
              <a:buSzPts val="2400"/>
              <a:buChar char="◇"/>
              <a:defRPr>
                <a:solidFill>
                  <a:schemeClr val="lt1"/>
                </a:solidFill>
              </a:defRPr>
            </a:lvl3pPr>
            <a:lvl4pPr marL="1828800" lvl="3" indent="-381000" algn="l">
              <a:lnSpc>
                <a:spcPct val="100000"/>
              </a:lnSpc>
              <a:spcBef>
                <a:spcPts val="0"/>
              </a:spcBef>
              <a:spcAft>
                <a:spcPts val="0"/>
              </a:spcAft>
              <a:buClr>
                <a:schemeClr val="lt1"/>
              </a:buClr>
              <a:buSzPts val="2400"/>
              <a:buChar char="●"/>
              <a:defRPr>
                <a:solidFill>
                  <a:schemeClr val="lt1"/>
                </a:solidFill>
              </a:defRPr>
            </a:lvl4pPr>
            <a:lvl5pPr marL="2286000" lvl="4" indent="-381000" algn="l">
              <a:lnSpc>
                <a:spcPct val="100000"/>
              </a:lnSpc>
              <a:spcBef>
                <a:spcPts val="0"/>
              </a:spcBef>
              <a:spcAft>
                <a:spcPts val="0"/>
              </a:spcAft>
              <a:buClr>
                <a:schemeClr val="lt1"/>
              </a:buClr>
              <a:buSzPts val="2400"/>
              <a:buChar char="○"/>
              <a:defRPr>
                <a:solidFill>
                  <a:schemeClr val="lt1"/>
                </a:solidFill>
              </a:defRPr>
            </a:lvl5pPr>
            <a:lvl6pPr marL="2743200" lvl="5" indent="-381000" algn="l">
              <a:lnSpc>
                <a:spcPct val="100000"/>
              </a:lnSpc>
              <a:spcBef>
                <a:spcPts val="0"/>
              </a:spcBef>
              <a:spcAft>
                <a:spcPts val="0"/>
              </a:spcAft>
              <a:buClr>
                <a:schemeClr val="lt1"/>
              </a:buClr>
              <a:buSzPts val="2400"/>
              <a:buChar char="■"/>
              <a:defRPr>
                <a:solidFill>
                  <a:schemeClr val="lt1"/>
                </a:solidFill>
              </a:defRPr>
            </a:lvl6pPr>
            <a:lvl7pPr marL="3200400" lvl="6" indent="-381000" algn="l">
              <a:lnSpc>
                <a:spcPct val="100000"/>
              </a:lnSpc>
              <a:spcBef>
                <a:spcPts val="0"/>
              </a:spcBef>
              <a:spcAft>
                <a:spcPts val="0"/>
              </a:spcAft>
              <a:buClr>
                <a:schemeClr val="lt1"/>
              </a:buClr>
              <a:buSzPts val="2400"/>
              <a:buChar char="●"/>
              <a:defRPr>
                <a:solidFill>
                  <a:schemeClr val="lt1"/>
                </a:solidFill>
              </a:defRPr>
            </a:lvl7pPr>
            <a:lvl8pPr marL="3657600" lvl="7" indent="-381000" algn="l">
              <a:lnSpc>
                <a:spcPct val="100000"/>
              </a:lnSpc>
              <a:spcBef>
                <a:spcPts val="0"/>
              </a:spcBef>
              <a:spcAft>
                <a:spcPts val="0"/>
              </a:spcAft>
              <a:buClr>
                <a:schemeClr val="lt1"/>
              </a:buClr>
              <a:buSzPts val="2400"/>
              <a:buChar char="○"/>
              <a:defRPr>
                <a:solidFill>
                  <a:schemeClr val="lt1"/>
                </a:solidFill>
              </a:defRPr>
            </a:lvl8pPr>
            <a:lvl9pPr marL="4114800" lvl="8" indent="-381000" algn="l">
              <a:lnSpc>
                <a:spcPct val="100000"/>
              </a:lnSpc>
              <a:spcBef>
                <a:spcPts val="0"/>
              </a:spcBef>
              <a:spcAft>
                <a:spcPts val="0"/>
              </a:spcAft>
              <a:buClr>
                <a:schemeClr val="lt1"/>
              </a:buClr>
              <a:buSzPts val="2400"/>
              <a:buChar char="■"/>
              <a:defRPr>
                <a:solidFill>
                  <a:schemeClr val="lt1"/>
                </a:solidFill>
              </a:defRPr>
            </a:lvl9pPr>
          </a:lstStyle>
          <a:p>
            <a:endParaRPr/>
          </a:p>
        </p:txBody>
      </p:sp>
      <p:sp>
        <p:nvSpPr>
          <p:cNvPr id="106" name="Google Shape;106;p86"/>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07"/>
        <p:cNvGrpSpPr/>
        <p:nvPr/>
      </p:nvGrpSpPr>
      <p:grpSpPr>
        <a:xfrm>
          <a:off x="0" y="0"/>
          <a:ext cx="0" cy="0"/>
          <a:chOff x="0" y="0"/>
          <a:chExt cx="0" cy="0"/>
        </a:xfrm>
      </p:grpSpPr>
      <p:cxnSp>
        <p:nvCxnSpPr>
          <p:cNvPr id="108" name="Google Shape;108;p87"/>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09" name="Google Shape;109;p87"/>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10" name="Google Shape;110;p87"/>
          <p:cNvSpPr txBox="1">
            <a:spLocks noGrp="1"/>
          </p:cNvSpPr>
          <p:nvPr>
            <p:ph type="title"/>
          </p:nvPr>
        </p:nvSpPr>
        <p:spPr>
          <a:xfrm>
            <a:off x="406425" y="1806825"/>
            <a:ext cx="8296800" cy="154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111" name="Google Shape;111;p87"/>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
        <p:cNvGrpSpPr/>
        <p:nvPr/>
      </p:nvGrpSpPr>
      <p:grpSpPr>
        <a:xfrm>
          <a:off x="0" y="0"/>
          <a:ext cx="0" cy="0"/>
          <a:chOff x="0" y="0"/>
          <a:chExt cx="0" cy="0"/>
        </a:xfrm>
      </p:grpSpPr>
      <p:sp>
        <p:nvSpPr>
          <p:cNvPr id="16" name="Google Shape;16;p77"/>
          <p:cNvSpPr/>
          <p:nvPr/>
        </p:nvSpPr>
        <p:spPr>
          <a:xfrm>
            <a:off x="-2355" y="0"/>
            <a:ext cx="5209571" cy="983354"/>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17" name="Google Shape;17;p77"/>
          <p:cNvSpPr/>
          <p:nvPr/>
        </p:nvSpPr>
        <p:spPr>
          <a:xfrm>
            <a:off x="-6025" y="2"/>
            <a:ext cx="4445395" cy="1085644"/>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0784"/>
            </a:srgbClr>
          </a:solidFill>
          <a:ln>
            <a:noFill/>
          </a:ln>
        </p:spPr>
      </p:sp>
      <p:sp>
        <p:nvSpPr>
          <p:cNvPr id="18" name="Google Shape;18;p77"/>
          <p:cNvSpPr/>
          <p:nvPr/>
        </p:nvSpPr>
        <p:spPr>
          <a:xfrm>
            <a:off x="6375475" y="4745747"/>
            <a:ext cx="2548913" cy="400879"/>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19" name="Google Shape;19;p77"/>
          <p:cNvSpPr/>
          <p:nvPr/>
        </p:nvSpPr>
        <p:spPr>
          <a:xfrm>
            <a:off x="7341180" y="4767304"/>
            <a:ext cx="1821096" cy="395811"/>
          </a:xfrm>
          <a:custGeom>
            <a:avLst/>
            <a:gdLst/>
            <a:ahLst/>
            <a:cxnLst/>
            <a:rect l="l" t="t" r="r" b="b"/>
            <a:pathLst>
              <a:path w="145484" h="18819" extrusionOk="0">
                <a:moveTo>
                  <a:pt x="145484" y="0"/>
                </a:moveTo>
                <a:lnTo>
                  <a:pt x="145484" y="18819"/>
                </a:lnTo>
                <a:lnTo>
                  <a:pt x="0" y="18819"/>
                </a:lnTo>
                <a:close/>
              </a:path>
            </a:pathLst>
          </a:custGeom>
          <a:solidFill>
            <a:srgbClr val="00AE9D">
              <a:alpha val="83137"/>
            </a:srgbClr>
          </a:solidFill>
          <a:ln>
            <a:noFill/>
          </a:ln>
        </p:spPr>
      </p:sp>
      <p:sp>
        <p:nvSpPr>
          <p:cNvPr id="20" name="Google Shape;20;p77"/>
          <p:cNvSpPr/>
          <p:nvPr/>
        </p:nvSpPr>
        <p:spPr>
          <a:xfrm>
            <a:off x="8340717" y="4204075"/>
            <a:ext cx="818444" cy="959061"/>
          </a:xfrm>
          <a:custGeom>
            <a:avLst/>
            <a:gdLst/>
            <a:ahLst/>
            <a:cxnLst/>
            <a:rect l="l" t="t" r="r" b="b"/>
            <a:pathLst>
              <a:path w="65384" h="45599" extrusionOk="0">
                <a:moveTo>
                  <a:pt x="65384" y="27022"/>
                </a:moveTo>
                <a:lnTo>
                  <a:pt x="65384" y="0"/>
                </a:lnTo>
                <a:lnTo>
                  <a:pt x="0" y="45599"/>
                </a:lnTo>
                <a:close/>
              </a:path>
            </a:pathLst>
          </a:custGeom>
          <a:solidFill>
            <a:srgbClr val="ABE33F">
              <a:alpha val="80784"/>
            </a:srgbClr>
          </a:solidFill>
          <a:ln>
            <a:noFill/>
          </a:ln>
        </p:spPr>
      </p:sp>
      <p:sp>
        <p:nvSpPr>
          <p:cNvPr id="21" name="Google Shape;21;p77"/>
          <p:cNvSpPr/>
          <p:nvPr/>
        </p:nvSpPr>
        <p:spPr>
          <a:xfrm>
            <a:off x="1559025" y="-6025"/>
            <a:ext cx="4116775" cy="944875"/>
          </a:xfrm>
          <a:custGeom>
            <a:avLst/>
            <a:gdLst/>
            <a:ahLst/>
            <a:cxnLst/>
            <a:rect l="l" t="t" r="r" b="b"/>
            <a:pathLst>
              <a:path w="164671" h="37795" extrusionOk="0">
                <a:moveTo>
                  <a:pt x="0" y="241"/>
                </a:moveTo>
                <a:lnTo>
                  <a:pt x="132407" y="37795"/>
                </a:lnTo>
                <a:lnTo>
                  <a:pt x="164671" y="0"/>
                </a:lnTo>
                <a:lnTo>
                  <a:pt x="160329" y="241"/>
                </a:lnTo>
                <a:close/>
              </a:path>
            </a:pathLst>
          </a:custGeom>
          <a:solidFill>
            <a:srgbClr val="00AE9D">
              <a:alpha val="83137"/>
            </a:srgbClr>
          </a:solidFill>
          <a:ln>
            <a:noFill/>
          </a:ln>
        </p:spPr>
      </p:sp>
      <p:sp>
        <p:nvSpPr>
          <p:cNvPr id="22" name="Google Shape;22;p77"/>
          <p:cNvSpPr txBox="1">
            <a:spLocks noGrp="1"/>
          </p:cNvSpPr>
          <p:nvPr>
            <p:ph type="body" idx="1"/>
          </p:nvPr>
        </p:nvSpPr>
        <p:spPr>
          <a:xfrm>
            <a:off x="457200" y="4406309"/>
            <a:ext cx="8229600" cy="519600"/>
          </a:xfrm>
          <a:prstGeom prst="rect">
            <a:avLst/>
          </a:prstGeom>
          <a:noFill/>
          <a:ln>
            <a:noFill/>
          </a:ln>
        </p:spPr>
        <p:txBody>
          <a:bodyPr spcFirstLastPara="1" wrap="square" lIns="91425" tIns="91425" rIns="91425" bIns="91425" anchor="t" anchorCtr="0">
            <a:noAutofit/>
          </a:bodyPr>
          <a:lstStyle>
            <a:lvl1pPr marL="457200" lvl="0" indent="-228600" algn="ctr">
              <a:lnSpc>
                <a:spcPct val="100000"/>
              </a:lnSpc>
              <a:spcBef>
                <a:spcPts val="360"/>
              </a:spcBef>
              <a:spcAft>
                <a:spcPts val="0"/>
              </a:spcAft>
              <a:buSzPts val="1400"/>
              <a:buNone/>
              <a:defRPr sz="1400"/>
            </a:lvl1pPr>
          </a:lstStyle>
          <a:p>
            <a:endParaRPr/>
          </a:p>
        </p:txBody>
      </p:sp>
      <p:sp>
        <p:nvSpPr>
          <p:cNvPr id="23" name="Google Shape;23;p77"/>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4"/>
        <p:cNvGrpSpPr/>
        <p:nvPr/>
      </p:nvGrpSpPr>
      <p:grpSpPr>
        <a:xfrm>
          <a:off x="0" y="0"/>
          <a:ext cx="0" cy="0"/>
          <a:chOff x="0" y="0"/>
          <a:chExt cx="0" cy="0"/>
        </a:xfrm>
      </p:grpSpPr>
      <p:grpSp>
        <p:nvGrpSpPr>
          <p:cNvPr id="25" name="Google Shape;25;p78"/>
          <p:cNvGrpSpPr/>
          <p:nvPr/>
        </p:nvGrpSpPr>
        <p:grpSpPr>
          <a:xfrm>
            <a:off x="-6025" y="0"/>
            <a:ext cx="9168125" cy="5163100"/>
            <a:chOff x="-6025" y="0"/>
            <a:chExt cx="9168125" cy="5163100"/>
          </a:xfrm>
        </p:grpSpPr>
        <p:sp>
          <p:nvSpPr>
            <p:cNvPr id="26" name="Google Shape;26;p78"/>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27" name="Google Shape;27;p78"/>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137"/>
              </a:srgbClr>
            </a:solidFill>
            <a:ln>
              <a:noFill/>
            </a:ln>
          </p:spPr>
        </p:sp>
        <p:sp>
          <p:nvSpPr>
            <p:cNvPr id="28" name="Google Shape;28;p78"/>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0784"/>
              </a:srgbClr>
            </a:solidFill>
            <a:ln>
              <a:noFill/>
            </a:ln>
          </p:spPr>
        </p:sp>
        <p:sp>
          <p:nvSpPr>
            <p:cNvPr id="29" name="Google Shape;29;p78"/>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30" name="Google Shape;30;p78"/>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137"/>
              </a:srgbClr>
            </a:solidFill>
            <a:ln>
              <a:noFill/>
            </a:ln>
          </p:spPr>
        </p:sp>
        <p:sp>
          <p:nvSpPr>
            <p:cNvPr id="31" name="Google Shape;31;p78"/>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0784"/>
              </a:srgbClr>
            </a:solidFill>
            <a:ln>
              <a:noFill/>
            </a:ln>
          </p:spPr>
        </p:sp>
      </p:grpSp>
      <p:sp>
        <p:nvSpPr>
          <p:cNvPr id="32" name="Google Shape;32;p78"/>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33" name="Google Shape;33;p78"/>
          <p:cNvSpPr txBox="1">
            <a:spLocks noGrp="1"/>
          </p:cNvSpPr>
          <p:nvPr>
            <p:ph type="body" idx="1"/>
          </p:nvPr>
        </p:nvSpPr>
        <p:spPr>
          <a:xfrm>
            <a:off x="886650" y="1598408"/>
            <a:ext cx="7370700" cy="332730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600"/>
              </a:spcBef>
              <a:spcAft>
                <a:spcPts val="0"/>
              </a:spcAft>
              <a:buSzPts val="2400"/>
              <a:buChar char="◆"/>
              <a:defRPr/>
            </a:lvl1pPr>
            <a:lvl2pPr marL="914400" lvl="1" indent="-381000" algn="l">
              <a:lnSpc>
                <a:spcPct val="100000"/>
              </a:lnSpc>
              <a:spcBef>
                <a:spcPts val="0"/>
              </a:spcBef>
              <a:spcAft>
                <a:spcPts val="0"/>
              </a:spcAft>
              <a:buSzPts val="2400"/>
              <a:buChar char="◆"/>
              <a:defRPr/>
            </a:lvl2pPr>
            <a:lvl3pPr marL="1371600" lvl="2" indent="-381000" algn="l">
              <a:lnSpc>
                <a:spcPct val="100000"/>
              </a:lnSpc>
              <a:spcBef>
                <a:spcPts val="0"/>
              </a:spcBef>
              <a:spcAft>
                <a:spcPts val="0"/>
              </a:spcAft>
              <a:buSzPts val="2400"/>
              <a:buChar char="◇"/>
              <a:defRPr/>
            </a:lvl3pPr>
            <a:lvl4pPr marL="1828800" lvl="3" indent="-381000" algn="l">
              <a:lnSpc>
                <a:spcPct val="100000"/>
              </a:lnSpc>
              <a:spcBef>
                <a:spcPts val="0"/>
              </a:spcBef>
              <a:spcAft>
                <a:spcPts val="0"/>
              </a:spcAft>
              <a:buSzPts val="2400"/>
              <a:buChar char="●"/>
              <a:defRPr/>
            </a:lvl4pPr>
            <a:lvl5pPr marL="2286000" lvl="4" indent="-381000" algn="l">
              <a:lnSpc>
                <a:spcPct val="100000"/>
              </a:lnSpc>
              <a:spcBef>
                <a:spcPts val="0"/>
              </a:spcBef>
              <a:spcAft>
                <a:spcPts val="0"/>
              </a:spcAft>
              <a:buSzPts val="2400"/>
              <a:buChar char="○"/>
              <a:defRPr/>
            </a:lvl5pPr>
            <a:lvl6pPr marL="2743200" lvl="5" indent="-381000" algn="l">
              <a:lnSpc>
                <a:spcPct val="100000"/>
              </a:lnSpc>
              <a:spcBef>
                <a:spcPts val="0"/>
              </a:spcBef>
              <a:spcAft>
                <a:spcPts val="0"/>
              </a:spcAft>
              <a:buSzPts val="2400"/>
              <a:buChar char="■"/>
              <a:defRPr/>
            </a:lvl6pPr>
            <a:lvl7pPr marL="3200400" lvl="6" indent="-381000" algn="l">
              <a:lnSpc>
                <a:spcPct val="100000"/>
              </a:lnSpc>
              <a:spcBef>
                <a:spcPts val="0"/>
              </a:spcBef>
              <a:spcAft>
                <a:spcPts val="0"/>
              </a:spcAft>
              <a:buSzPts val="2400"/>
              <a:buChar char="●"/>
              <a:defRPr/>
            </a:lvl7pPr>
            <a:lvl8pPr marL="3657600" lvl="7" indent="-381000" algn="l">
              <a:lnSpc>
                <a:spcPct val="100000"/>
              </a:lnSpc>
              <a:spcBef>
                <a:spcPts val="0"/>
              </a:spcBef>
              <a:spcAft>
                <a:spcPts val="0"/>
              </a:spcAft>
              <a:buSzPts val="2400"/>
              <a:buChar char="○"/>
              <a:defRPr/>
            </a:lvl8pPr>
            <a:lvl9pPr marL="4114800" lvl="8" indent="-381000" algn="l">
              <a:lnSpc>
                <a:spcPct val="100000"/>
              </a:lnSpc>
              <a:spcBef>
                <a:spcPts val="0"/>
              </a:spcBef>
              <a:spcAft>
                <a:spcPts val="0"/>
              </a:spcAft>
              <a:buSzPts val="2400"/>
              <a:buChar char="■"/>
              <a:defRPr/>
            </a:lvl9pPr>
          </a:lstStyle>
          <a:p>
            <a:endParaRPr/>
          </a:p>
        </p:txBody>
      </p:sp>
      <p:sp>
        <p:nvSpPr>
          <p:cNvPr id="34" name="Google Shape;34;p78"/>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Karla"/>
                <a:ea typeface="Karla"/>
                <a:cs typeface="Karla"/>
                <a:sym typeface="Karla"/>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Karla"/>
                <a:ea typeface="Karla"/>
                <a:cs typeface="Karla"/>
                <a:sym typeface="Karla"/>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Karla"/>
                <a:ea typeface="Karla"/>
                <a:cs typeface="Karla"/>
                <a:sym typeface="Karla"/>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Karla"/>
                <a:ea typeface="Karla"/>
                <a:cs typeface="Karla"/>
                <a:sym typeface="Karla"/>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Karla"/>
                <a:ea typeface="Karla"/>
                <a:cs typeface="Karla"/>
                <a:sym typeface="Karla"/>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Karla"/>
                <a:ea typeface="Karla"/>
                <a:cs typeface="Karla"/>
                <a:sym typeface="Karla"/>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Karla"/>
                <a:ea typeface="Karla"/>
                <a:cs typeface="Karla"/>
                <a:sym typeface="Karla"/>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Karla"/>
                <a:ea typeface="Karla"/>
                <a:cs typeface="Karla"/>
                <a:sym typeface="Karla"/>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
        <p:nvSpPr>
          <p:cNvPr id="36" name="Google Shape;36;p79"/>
          <p:cNvSpPr/>
          <p:nvPr/>
        </p:nvSpPr>
        <p:spPr>
          <a:xfrm>
            <a:off x="-2355" y="0"/>
            <a:ext cx="5209571" cy="983354"/>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37" name="Google Shape;37;p79"/>
          <p:cNvSpPr/>
          <p:nvPr/>
        </p:nvSpPr>
        <p:spPr>
          <a:xfrm>
            <a:off x="-6025" y="2"/>
            <a:ext cx="4445395" cy="1085644"/>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0784"/>
            </a:srgbClr>
          </a:solidFill>
          <a:ln>
            <a:noFill/>
          </a:ln>
        </p:spPr>
      </p:sp>
      <p:sp>
        <p:nvSpPr>
          <p:cNvPr id="38" name="Google Shape;38;p79"/>
          <p:cNvSpPr/>
          <p:nvPr/>
        </p:nvSpPr>
        <p:spPr>
          <a:xfrm>
            <a:off x="6375475" y="4745747"/>
            <a:ext cx="2548913" cy="400879"/>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39" name="Google Shape;39;p79"/>
          <p:cNvSpPr/>
          <p:nvPr/>
        </p:nvSpPr>
        <p:spPr>
          <a:xfrm>
            <a:off x="7341180" y="4767304"/>
            <a:ext cx="1821096" cy="395811"/>
          </a:xfrm>
          <a:custGeom>
            <a:avLst/>
            <a:gdLst/>
            <a:ahLst/>
            <a:cxnLst/>
            <a:rect l="l" t="t" r="r" b="b"/>
            <a:pathLst>
              <a:path w="145484" h="18819" extrusionOk="0">
                <a:moveTo>
                  <a:pt x="145484" y="0"/>
                </a:moveTo>
                <a:lnTo>
                  <a:pt x="145484" y="18819"/>
                </a:lnTo>
                <a:lnTo>
                  <a:pt x="0" y="18819"/>
                </a:lnTo>
                <a:close/>
              </a:path>
            </a:pathLst>
          </a:custGeom>
          <a:solidFill>
            <a:srgbClr val="00AE9D">
              <a:alpha val="83137"/>
            </a:srgbClr>
          </a:solidFill>
          <a:ln>
            <a:noFill/>
          </a:ln>
        </p:spPr>
      </p:sp>
      <p:sp>
        <p:nvSpPr>
          <p:cNvPr id="40" name="Google Shape;40;p79"/>
          <p:cNvSpPr/>
          <p:nvPr/>
        </p:nvSpPr>
        <p:spPr>
          <a:xfrm>
            <a:off x="8340717" y="4204075"/>
            <a:ext cx="818444" cy="959061"/>
          </a:xfrm>
          <a:custGeom>
            <a:avLst/>
            <a:gdLst/>
            <a:ahLst/>
            <a:cxnLst/>
            <a:rect l="l" t="t" r="r" b="b"/>
            <a:pathLst>
              <a:path w="65384" h="45599" extrusionOk="0">
                <a:moveTo>
                  <a:pt x="65384" y="27022"/>
                </a:moveTo>
                <a:lnTo>
                  <a:pt x="65384" y="0"/>
                </a:lnTo>
                <a:lnTo>
                  <a:pt x="0" y="45599"/>
                </a:lnTo>
                <a:close/>
              </a:path>
            </a:pathLst>
          </a:custGeom>
          <a:solidFill>
            <a:srgbClr val="ABE33F">
              <a:alpha val="80784"/>
            </a:srgbClr>
          </a:solidFill>
          <a:ln>
            <a:noFill/>
          </a:ln>
        </p:spPr>
      </p:sp>
      <p:sp>
        <p:nvSpPr>
          <p:cNvPr id="41" name="Google Shape;41;p79"/>
          <p:cNvSpPr/>
          <p:nvPr/>
        </p:nvSpPr>
        <p:spPr>
          <a:xfrm>
            <a:off x="1559025" y="-6025"/>
            <a:ext cx="4116775" cy="944875"/>
          </a:xfrm>
          <a:custGeom>
            <a:avLst/>
            <a:gdLst/>
            <a:ahLst/>
            <a:cxnLst/>
            <a:rect l="l" t="t" r="r" b="b"/>
            <a:pathLst>
              <a:path w="164671" h="37795" extrusionOk="0">
                <a:moveTo>
                  <a:pt x="0" y="241"/>
                </a:moveTo>
                <a:lnTo>
                  <a:pt x="132407" y="37795"/>
                </a:lnTo>
                <a:lnTo>
                  <a:pt x="164671" y="0"/>
                </a:lnTo>
                <a:lnTo>
                  <a:pt x="160329" y="241"/>
                </a:lnTo>
                <a:close/>
              </a:path>
            </a:pathLst>
          </a:custGeom>
          <a:solidFill>
            <a:srgbClr val="00AE9D">
              <a:alpha val="83137"/>
            </a:srgbClr>
          </a:solidFill>
          <a:ln>
            <a:noFill/>
          </a:ln>
        </p:spPr>
      </p:sp>
      <p:sp>
        <p:nvSpPr>
          <p:cNvPr id="42" name="Google Shape;42;p79"/>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3"/>
        <p:cNvGrpSpPr/>
        <p:nvPr/>
      </p:nvGrpSpPr>
      <p:grpSpPr>
        <a:xfrm>
          <a:off x="0" y="0"/>
          <a:ext cx="0" cy="0"/>
          <a:chOff x="0" y="0"/>
          <a:chExt cx="0" cy="0"/>
        </a:xfrm>
      </p:grpSpPr>
      <p:grpSp>
        <p:nvGrpSpPr>
          <p:cNvPr id="44" name="Google Shape;44;p80"/>
          <p:cNvGrpSpPr/>
          <p:nvPr/>
        </p:nvGrpSpPr>
        <p:grpSpPr>
          <a:xfrm>
            <a:off x="-6025" y="0"/>
            <a:ext cx="9168125" cy="5163100"/>
            <a:chOff x="-6025" y="0"/>
            <a:chExt cx="9168125" cy="5163100"/>
          </a:xfrm>
        </p:grpSpPr>
        <p:sp>
          <p:nvSpPr>
            <p:cNvPr id="45" name="Google Shape;45;p80"/>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46" name="Google Shape;46;p80"/>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137"/>
              </a:srgbClr>
            </a:solidFill>
            <a:ln>
              <a:noFill/>
            </a:ln>
          </p:spPr>
        </p:sp>
        <p:sp>
          <p:nvSpPr>
            <p:cNvPr id="47" name="Google Shape;47;p80"/>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0784"/>
              </a:srgbClr>
            </a:solidFill>
            <a:ln>
              <a:noFill/>
            </a:ln>
          </p:spPr>
        </p:sp>
        <p:sp>
          <p:nvSpPr>
            <p:cNvPr id="48" name="Google Shape;48;p80"/>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49" name="Google Shape;49;p80"/>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137"/>
              </a:srgbClr>
            </a:solidFill>
            <a:ln>
              <a:noFill/>
            </a:ln>
          </p:spPr>
        </p:sp>
        <p:sp>
          <p:nvSpPr>
            <p:cNvPr id="50" name="Google Shape;50;p80"/>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0784"/>
              </a:srgbClr>
            </a:solidFill>
            <a:ln>
              <a:noFill/>
            </a:ln>
          </p:spPr>
        </p:sp>
      </p:grpSp>
      <p:sp>
        <p:nvSpPr>
          <p:cNvPr id="51" name="Google Shape;51;p80"/>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52" name="Google Shape;52;p80"/>
          <p:cNvSpPr txBox="1">
            <a:spLocks noGrp="1"/>
          </p:cNvSpPr>
          <p:nvPr>
            <p:ph type="body" idx="1"/>
          </p:nvPr>
        </p:nvSpPr>
        <p:spPr>
          <a:xfrm>
            <a:off x="904925" y="1495850"/>
            <a:ext cx="3560100" cy="34299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53" name="Google Shape;53;p80"/>
          <p:cNvSpPr txBox="1">
            <a:spLocks noGrp="1"/>
          </p:cNvSpPr>
          <p:nvPr>
            <p:ph type="body" idx="2"/>
          </p:nvPr>
        </p:nvSpPr>
        <p:spPr>
          <a:xfrm>
            <a:off x="4679180" y="1495850"/>
            <a:ext cx="3560100" cy="34299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54" name="Google Shape;54;p80"/>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ABE33F"/>
        </a:solidFill>
        <a:effectLst/>
      </p:bgPr>
    </p:bg>
    <p:spTree>
      <p:nvGrpSpPr>
        <p:cNvPr id="1" name="Shape 55"/>
        <p:cNvGrpSpPr/>
        <p:nvPr/>
      </p:nvGrpSpPr>
      <p:grpSpPr>
        <a:xfrm>
          <a:off x="0" y="0"/>
          <a:ext cx="0" cy="0"/>
          <a:chOff x="0" y="0"/>
          <a:chExt cx="0" cy="0"/>
        </a:xfrm>
      </p:grpSpPr>
      <p:sp>
        <p:nvSpPr>
          <p:cNvPr id="56" name="Google Shape;56;p81"/>
          <p:cNvSpPr/>
          <p:nvPr/>
        </p:nvSpPr>
        <p:spPr>
          <a:xfrm flipH="1">
            <a:off x="6025" y="301575"/>
            <a:ext cx="9150050" cy="4496748"/>
          </a:xfrm>
          <a:custGeom>
            <a:avLst/>
            <a:gdLst/>
            <a:ahLst/>
            <a:cxnLst/>
            <a:rect l="l" t="t" r="r" b="b"/>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4C52"/>
          </a:solidFill>
          <a:ln>
            <a:noFill/>
          </a:ln>
        </p:spPr>
      </p:sp>
      <p:sp>
        <p:nvSpPr>
          <p:cNvPr id="57" name="Google Shape;57;p81"/>
          <p:cNvSpPr/>
          <p:nvPr/>
        </p:nvSpPr>
        <p:spPr>
          <a:xfrm>
            <a:off x="-5900" y="753950"/>
            <a:ext cx="9144150" cy="3769800"/>
          </a:xfrm>
          <a:custGeom>
            <a:avLst/>
            <a:gdLst/>
            <a:ahLst/>
            <a:cxnLst/>
            <a:rect l="l" t="t" r="r" b="b"/>
            <a:pathLst>
              <a:path w="365766" h="150792" extrusionOk="0">
                <a:moveTo>
                  <a:pt x="365766" y="12416"/>
                </a:moveTo>
                <a:lnTo>
                  <a:pt x="289997" y="0"/>
                </a:lnTo>
                <a:lnTo>
                  <a:pt x="0" y="55421"/>
                </a:lnTo>
                <a:lnTo>
                  <a:pt x="0" y="127486"/>
                </a:lnTo>
                <a:lnTo>
                  <a:pt x="70927" y="150792"/>
                </a:lnTo>
                <a:lnTo>
                  <a:pt x="365766" y="122256"/>
                </a:lnTo>
                <a:close/>
              </a:path>
            </a:pathLst>
          </a:custGeom>
          <a:solidFill>
            <a:srgbClr val="00AE9D">
              <a:alpha val="26274"/>
            </a:srgbClr>
          </a:solidFill>
          <a:ln>
            <a:noFill/>
          </a:ln>
        </p:spPr>
      </p:sp>
      <p:sp>
        <p:nvSpPr>
          <p:cNvPr id="58" name="Google Shape;58;p81"/>
          <p:cNvSpPr/>
          <p:nvPr/>
        </p:nvSpPr>
        <p:spPr>
          <a:xfrm>
            <a:off x="0" y="1351100"/>
            <a:ext cx="9156075" cy="2889063"/>
          </a:xfrm>
          <a:custGeom>
            <a:avLst/>
            <a:gdLst/>
            <a:ahLst/>
            <a:cxnLst/>
            <a:rect l="l" t="t" r="r" b="b"/>
            <a:pathLst>
              <a:path w="366243" h="106157" extrusionOk="0">
                <a:moveTo>
                  <a:pt x="241" y="0"/>
                </a:moveTo>
                <a:lnTo>
                  <a:pt x="0" y="77929"/>
                </a:lnTo>
                <a:lnTo>
                  <a:pt x="366243" y="106157"/>
                </a:lnTo>
                <a:lnTo>
                  <a:pt x="366243" y="4102"/>
                </a:lnTo>
                <a:close/>
              </a:path>
            </a:pathLst>
          </a:custGeom>
          <a:solidFill>
            <a:srgbClr val="00AE9D">
              <a:alpha val="83137"/>
            </a:srgbClr>
          </a:solidFill>
          <a:ln>
            <a:noFill/>
          </a:ln>
        </p:spPr>
      </p:sp>
      <p:sp>
        <p:nvSpPr>
          <p:cNvPr id="59" name="Google Shape;59;p81"/>
          <p:cNvSpPr txBox="1">
            <a:spLocks noGrp="1"/>
          </p:cNvSpPr>
          <p:nvPr>
            <p:ph type="ctrTitle"/>
          </p:nvPr>
        </p:nvSpPr>
        <p:spPr>
          <a:xfrm>
            <a:off x="1815525" y="2040550"/>
            <a:ext cx="5513100" cy="1159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0" name="Google Shape;60;p81"/>
          <p:cNvSpPr txBox="1">
            <a:spLocks noGrp="1"/>
          </p:cNvSpPr>
          <p:nvPr>
            <p:ph type="subTitle" idx="1"/>
          </p:nvPr>
        </p:nvSpPr>
        <p:spPr>
          <a:xfrm>
            <a:off x="1815375" y="3068650"/>
            <a:ext cx="5513100" cy="78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004C52"/>
              </a:buClr>
              <a:buSzPts val="1800"/>
              <a:buNone/>
              <a:defRPr sz="1800" b="1"/>
            </a:lvl1pPr>
            <a:lvl2pPr lvl="1" algn="ctr">
              <a:lnSpc>
                <a:spcPct val="100000"/>
              </a:lnSpc>
              <a:spcBef>
                <a:spcPts val="0"/>
              </a:spcBef>
              <a:spcAft>
                <a:spcPts val="0"/>
              </a:spcAft>
              <a:buClr>
                <a:srgbClr val="004C52"/>
              </a:buClr>
              <a:buSzPts val="1800"/>
              <a:buNone/>
              <a:defRPr sz="1800" b="1"/>
            </a:lvl2pPr>
            <a:lvl3pPr lvl="2" algn="ctr">
              <a:lnSpc>
                <a:spcPct val="100000"/>
              </a:lnSpc>
              <a:spcBef>
                <a:spcPts val="0"/>
              </a:spcBef>
              <a:spcAft>
                <a:spcPts val="0"/>
              </a:spcAft>
              <a:buClr>
                <a:srgbClr val="004C52"/>
              </a:buClr>
              <a:buSzPts val="1800"/>
              <a:buNone/>
              <a:defRPr sz="1800" b="1"/>
            </a:lvl3pPr>
            <a:lvl4pPr lvl="3" algn="ctr">
              <a:lnSpc>
                <a:spcPct val="100000"/>
              </a:lnSpc>
              <a:spcBef>
                <a:spcPts val="0"/>
              </a:spcBef>
              <a:spcAft>
                <a:spcPts val="0"/>
              </a:spcAft>
              <a:buSzPts val="1800"/>
              <a:buNone/>
              <a:defRPr sz="1800" b="1"/>
            </a:lvl4pPr>
            <a:lvl5pPr lvl="4" algn="ctr">
              <a:lnSpc>
                <a:spcPct val="100000"/>
              </a:lnSpc>
              <a:spcBef>
                <a:spcPts val="0"/>
              </a:spcBef>
              <a:spcAft>
                <a:spcPts val="0"/>
              </a:spcAft>
              <a:buSzPts val="1800"/>
              <a:buNone/>
              <a:defRPr sz="1800" b="1"/>
            </a:lvl5pPr>
            <a:lvl6pPr lvl="5" algn="ctr">
              <a:lnSpc>
                <a:spcPct val="100000"/>
              </a:lnSpc>
              <a:spcBef>
                <a:spcPts val="0"/>
              </a:spcBef>
              <a:spcAft>
                <a:spcPts val="0"/>
              </a:spcAft>
              <a:buSzPts val="1800"/>
              <a:buNone/>
              <a:defRPr sz="1800" b="1"/>
            </a:lvl6pPr>
            <a:lvl7pPr lvl="6" algn="ctr">
              <a:lnSpc>
                <a:spcPct val="100000"/>
              </a:lnSpc>
              <a:spcBef>
                <a:spcPts val="0"/>
              </a:spcBef>
              <a:spcAft>
                <a:spcPts val="0"/>
              </a:spcAft>
              <a:buSzPts val="1800"/>
              <a:buNone/>
              <a:defRPr sz="1800" b="1"/>
            </a:lvl7pPr>
            <a:lvl8pPr lvl="7" algn="ctr">
              <a:lnSpc>
                <a:spcPct val="100000"/>
              </a:lnSpc>
              <a:spcBef>
                <a:spcPts val="0"/>
              </a:spcBef>
              <a:spcAft>
                <a:spcPts val="0"/>
              </a:spcAft>
              <a:buSzPts val="1800"/>
              <a:buNone/>
              <a:defRPr sz="1800" b="1"/>
            </a:lvl8pPr>
            <a:lvl9pPr lvl="8" algn="ctr">
              <a:lnSpc>
                <a:spcPct val="100000"/>
              </a:lnSpc>
              <a:spcBef>
                <a:spcPts val="0"/>
              </a:spcBef>
              <a:spcAft>
                <a:spcPts val="0"/>
              </a:spcAft>
              <a:buSzPts val="1800"/>
              <a:buNone/>
              <a:defRPr sz="1800" b="1"/>
            </a:lvl9pPr>
          </a:lstStyle>
          <a:p>
            <a:endParaRPr/>
          </a:p>
        </p:txBody>
      </p:sp>
      <p:sp>
        <p:nvSpPr>
          <p:cNvPr id="61" name="Google Shape;61;p81"/>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62"/>
        <p:cNvGrpSpPr/>
        <p:nvPr/>
      </p:nvGrpSpPr>
      <p:grpSpPr>
        <a:xfrm>
          <a:off x="0" y="0"/>
          <a:ext cx="0" cy="0"/>
          <a:chOff x="0" y="0"/>
          <a:chExt cx="0" cy="0"/>
        </a:xfrm>
      </p:grpSpPr>
      <p:sp>
        <p:nvSpPr>
          <p:cNvPr id="63" name="Google Shape;63;p82"/>
          <p:cNvSpPr/>
          <p:nvPr/>
        </p:nvSpPr>
        <p:spPr>
          <a:xfrm>
            <a:off x="6025" y="301575"/>
            <a:ext cx="9150050" cy="4496748"/>
          </a:xfrm>
          <a:custGeom>
            <a:avLst/>
            <a:gdLst/>
            <a:ahLst/>
            <a:cxnLst/>
            <a:rect l="l" t="t" r="r" b="b"/>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4C52"/>
          </a:solidFill>
          <a:ln>
            <a:noFill/>
          </a:ln>
        </p:spPr>
      </p:sp>
      <p:sp>
        <p:nvSpPr>
          <p:cNvPr id="64" name="Google Shape;64;p82"/>
          <p:cNvSpPr/>
          <p:nvPr/>
        </p:nvSpPr>
        <p:spPr>
          <a:xfrm>
            <a:off x="0" y="1580113"/>
            <a:ext cx="9144000" cy="3341668"/>
          </a:xfrm>
          <a:custGeom>
            <a:avLst/>
            <a:gdLst/>
            <a:ahLst/>
            <a:cxnLst/>
            <a:rect l="l" t="t" r="r" b="b"/>
            <a:pathLst>
              <a:path w="365760" h="110982" extrusionOk="0">
                <a:moveTo>
                  <a:pt x="0" y="0"/>
                </a:moveTo>
                <a:lnTo>
                  <a:pt x="0" y="54526"/>
                </a:lnTo>
                <a:lnTo>
                  <a:pt x="317748" y="110982"/>
                </a:lnTo>
                <a:lnTo>
                  <a:pt x="365760" y="84202"/>
                </a:lnTo>
                <a:lnTo>
                  <a:pt x="365760" y="26780"/>
                </a:lnTo>
                <a:close/>
              </a:path>
            </a:pathLst>
          </a:custGeom>
          <a:solidFill>
            <a:srgbClr val="00AE9D">
              <a:alpha val="83137"/>
            </a:srgbClr>
          </a:solidFill>
          <a:ln>
            <a:noFill/>
          </a:ln>
        </p:spPr>
      </p:sp>
      <p:sp>
        <p:nvSpPr>
          <p:cNvPr id="65" name="Google Shape;65;p82"/>
          <p:cNvSpPr/>
          <p:nvPr/>
        </p:nvSpPr>
        <p:spPr>
          <a:xfrm>
            <a:off x="-5900" y="410541"/>
            <a:ext cx="9144152" cy="4453149"/>
          </a:xfrm>
          <a:custGeom>
            <a:avLst/>
            <a:gdLst/>
            <a:ahLst/>
            <a:cxnLst/>
            <a:rect l="l" t="t" r="r" b="b"/>
            <a:pathLst>
              <a:path w="365036" h="147896" extrusionOk="0">
                <a:moveTo>
                  <a:pt x="365036" y="21714"/>
                </a:moveTo>
                <a:lnTo>
                  <a:pt x="87097" y="0"/>
                </a:lnTo>
                <a:lnTo>
                  <a:pt x="0" y="57421"/>
                </a:lnTo>
                <a:lnTo>
                  <a:pt x="0" y="117255"/>
                </a:lnTo>
                <a:lnTo>
                  <a:pt x="241266" y="147896"/>
                </a:lnTo>
                <a:lnTo>
                  <a:pt x="365036" y="112913"/>
                </a:lnTo>
                <a:close/>
              </a:path>
            </a:pathLst>
          </a:custGeom>
          <a:solidFill>
            <a:srgbClr val="ABE33F">
              <a:alpha val="80784"/>
            </a:srgbClr>
          </a:solidFill>
          <a:ln>
            <a:noFill/>
          </a:ln>
        </p:spPr>
      </p:sp>
      <p:sp>
        <p:nvSpPr>
          <p:cNvPr id="66" name="Google Shape;66;p82"/>
          <p:cNvSpPr txBox="1">
            <a:spLocks noGrp="1"/>
          </p:cNvSpPr>
          <p:nvPr>
            <p:ph type="body" idx="1"/>
          </p:nvPr>
        </p:nvSpPr>
        <p:spPr>
          <a:xfrm>
            <a:off x="1833775" y="2314200"/>
            <a:ext cx="5476500" cy="819900"/>
          </a:xfrm>
          <a:prstGeom prst="rect">
            <a:avLst/>
          </a:prstGeom>
          <a:noFill/>
          <a:ln>
            <a:noFill/>
          </a:ln>
        </p:spPr>
        <p:txBody>
          <a:bodyPr spcFirstLastPara="1" wrap="square" lIns="91425" tIns="91425" rIns="91425" bIns="91425" anchor="ctr" anchorCtr="0">
            <a:noAutofit/>
          </a:bodyPr>
          <a:lstStyle>
            <a:lvl1pPr marL="457200" lvl="0" indent="-381000" algn="ctr">
              <a:lnSpc>
                <a:spcPct val="100000"/>
              </a:lnSpc>
              <a:spcBef>
                <a:spcPts val="600"/>
              </a:spcBef>
              <a:spcAft>
                <a:spcPts val="0"/>
              </a:spcAft>
              <a:buClr>
                <a:srgbClr val="FFFFFF"/>
              </a:buClr>
              <a:buSzPts val="2400"/>
              <a:buChar char="◆"/>
              <a:defRPr b="1" i="1">
                <a:solidFill>
                  <a:srgbClr val="FFFFFF"/>
                </a:solidFill>
              </a:defRPr>
            </a:lvl1pPr>
            <a:lvl2pPr marL="914400" lvl="1" indent="-381000" algn="ctr">
              <a:lnSpc>
                <a:spcPct val="100000"/>
              </a:lnSpc>
              <a:spcBef>
                <a:spcPts val="0"/>
              </a:spcBef>
              <a:spcAft>
                <a:spcPts val="0"/>
              </a:spcAft>
              <a:buClr>
                <a:srgbClr val="FFFFFF"/>
              </a:buClr>
              <a:buSzPts val="2400"/>
              <a:buChar char="◆"/>
              <a:defRPr b="1" i="1">
                <a:solidFill>
                  <a:srgbClr val="FFFFFF"/>
                </a:solidFill>
              </a:defRPr>
            </a:lvl2pPr>
            <a:lvl3pPr marL="1371600" lvl="2" indent="-381000" algn="ctr">
              <a:lnSpc>
                <a:spcPct val="100000"/>
              </a:lnSpc>
              <a:spcBef>
                <a:spcPts val="0"/>
              </a:spcBef>
              <a:spcAft>
                <a:spcPts val="0"/>
              </a:spcAft>
              <a:buClr>
                <a:srgbClr val="FFFFFF"/>
              </a:buClr>
              <a:buSzPts val="2400"/>
              <a:buChar char="◇"/>
              <a:defRPr b="1" i="1">
                <a:solidFill>
                  <a:srgbClr val="FFFFFF"/>
                </a:solidFill>
              </a:defRPr>
            </a:lvl3pPr>
            <a:lvl4pPr marL="1828800" lvl="3" indent="-381000" algn="ctr">
              <a:lnSpc>
                <a:spcPct val="100000"/>
              </a:lnSpc>
              <a:spcBef>
                <a:spcPts val="0"/>
              </a:spcBef>
              <a:spcAft>
                <a:spcPts val="0"/>
              </a:spcAft>
              <a:buClr>
                <a:srgbClr val="FFFFFF"/>
              </a:buClr>
              <a:buSzPts val="2400"/>
              <a:buChar char="●"/>
              <a:defRPr b="1" i="1">
                <a:solidFill>
                  <a:srgbClr val="FFFFFF"/>
                </a:solidFill>
              </a:defRPr>
            </a:lvl4pPr>
            <a:lvl5pPr marL="2286000" lvl="4" indent="-381000" algn="ctr">
              <a:lnSpc>
                <a:spcPct val="100000"/>
              </a:lnSpc>
              <a:spcBef>
                <a:spcPts val="0"/>
              </a:spcBef>
              <a:spcAft>
                <a:spcPts val="0"/>
              </a:spcAft>
              <a:buClr>
                <a:srgbClr val="FFFFFF"/>
              </a:buClr>
              <a:buSzPts val="2400"/>
              <a:buChar char="○"/>
              <a:defRPr b="1" i="1">
                <a:solidFill>
                  <a:srgbClr val="FFFFFF"/>
                </a:solidFill>
              </a:defRPr>
            </a:lvl5pPr>
            <a:lvl6pPr marL="2743200" lvl="5" indent="-381000" algn="ctr">
              <a:lnSpc>
                <a:spcPct val="100000"/>
              </a:lnSpc>
              <a:spcBef>
                <a:spcPts val="0"/>
              </a:spcBef>
              <a:spcAft>
                <a:spcPts val="0"/>
              </a:spcAft>
              <a:buClr>
                <a:srgbClr val="FFFFFF"/>
              </a:buClr>
              <a:buSzPts val="2400"/>
              <a:buChar char="■"/>
              <a:defRPr b="1" i="1">
                <a:solidFill>
                  <a:srgbClr val="FFFFFF"/>
                </a:solidFill>
              </a:defRPr>
            </a:lvl6pPr>
            <a:lvl7pPr marL="3200400" lvl="6" indent="-381000" algn="ctr">
              <a:lnSpc>
                <a:spcPct val="100000"/>
              </a:lnSpc>
              <a:spcBef>
                <a:spcPts val="0"/>
              </a:spcBef>
              <a:spcAft>
                <a:spcPts val="0"/>
              </a:spcAft>
              <a:buClr>
                <a:srgbClr val="FFFFFF"/>
              </a:buClr>
              <a:buSzPts val="2400"/>
              <a:buChar char="●"/>
              <a:defRPr b="1" i="1">
                <a:solidFill>
                  <a:srgbClr val="FFFFFF"/>
                </a:solidFill>
              </a:defRPr>
            </a:lvl7pPr>
            <a:lvl8pPr marL="3657600" lvl="7" indent="-381000" algn="ctr">
              <a:lnSpc>
                <a:spcPct val="100000"/>
              </a:lnSpc>
              <a:spcBef>
                <a:spcPts val="0"/>
              </a:spcBef>
              <a:spcAft>
                <a:spcPts val="0"/>
              </a:spcAft>
              <a:buClr>
                <a:srgbClr val="FFFFFF"/>
              </a:buClr>
              <a:buSzPts val="2400"/>
              <a:buChar char="○"/>
              <a:defRPr b="1" i="1">
                <a:solidFill>
                  <a:srgbClr val="FFFFFF"/>
                </a:solidFill>
              </a:defRPr>
            </a:lvl8pPr>
            <a:lvl9pPr marL="4114800" lvl="8" indent="-381000" algn="ctr">
              <a:lnSpc>
                <a:spcPct val="100000"/>
              </a:lnSpc>
              <a:spcBef>
                <a:spcPts val="0"/>
              </a:spcBef>
              <a:spcAft>
                <a:spcPts val="0"/>
              </a:spcAft>
              <a:buClr>
                <a:srgbClr val="FFFFFF"/>
              </a:buClr>
              <a:buSzPts val="2400"/>
              <a:buChar char="■"/>
              <a:defRPr b="1" i="1">
                <a:solidFill>
                  <a:srgbClr val="FFFFFF"/>
                </a:solidFill>
              </a:defRPr>
            </a:lvl9pPr>
          </a:lstStyle>
          <a:p>
            <a:endParaRPr/>
          </a:p>
        </p:txBody>
      </p:sp>
      <p:sp>
        <p:nvSpPr>
          <p:cNvPr id="67" name="Google Shape;67;p82"/>
          <p:cNvSpPr txBox="1"/>
          <p:nvPr/>
        </p:nvSpPr>
        <p:spPr>
          <a:xfrm>
            <a:off x="3593400" y="1086169"/>
            <a:ext cx="1957200" cy="65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 sz="6000" b="1" i="0" u="none" strike="noStrike" cap="none">
                <a:solidFill>
                  <a:srgbClr val="FFFFFF"/>
                </a:solidFill>
                <a:latin typeface="Raleway"/>
                <a:ea typeface="Raleway"/>
                <a:cs typeface="Raleway"/>
                <a:sym typeface="Raleway"/>
              </a:rPr>
              <a:t>“</a:t>
            </a:r>
            <a:endParaRPr sz="6000" b="1" i="0" u="none" strike="noStrike" cap="none">
              <a:solidFill>
                <a:srgbClr val="FFFFFF"/>
              </a:solidFill>
              <a:latin typeface="Raleway"/>
              <a:ea typeface="Raleway"/>
              <a:cs typeface="Raleway"/>
              <a:sym typeface="Raleway"/>
            </a:endParaRPr>
          </a:p>
        </p:txBody>
      </p:sp>
      <p:sp>
        <p:nvSpPr>
          <p:cNvPr id="68" name="Google Shape;68;p82"/>
          <p:cNvSpPr/>
          <p:nvPr/>
        </p:nvSpPr>
        <p:spPr>
          <a:xfrm>
            <a:off x="4179900" y="1041875"/>
            <a:ext cx="784200" cy="784200"/>
          </a:xfrm>
          <a:prstGeom prst="diamond">
            <a:avLst/>
          </a:prstGeom>
          <a:noFill/>
          <a:ln w="2857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82"/>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Karla"/>
                <a:ea typeface="Karla"/>
                <a:cs typeface="Karla"/>
                <a:sym typeface="Karla"/>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Karla"/>
                <a:ea typeface="Karla"/>
                <a:cs typeface="Karla"/>
                <a:sym typeface="Karla"/>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Karla"/>
                <a:ea typeface="Karla"/>
                <a:cs typeface="Karla"/>
                <a:sym typeface="Karla"/>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Karla"/>
                <a:ea typeface="Karla"/>
                <a:cs typeface="Karla"/>
                <a:sym typeface="Karla"/>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Karla"/>
                <a:ea typeface="Karla"/>
                <a:cs typeface="Karla"/>
                <a:sym typeface="Karla"/>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Karla"/>
                <a:ea typeface="Karla"/>
                <a:cs typeface="Karla"/>
                <a:sym typeface="Karla"/>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Karla"/>
                <a:ea typeface="Karla"/>
                <a:cs typeface="Karla"/>
                <a:sym typeface="Karla"/>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Karla"/>
                <a:ea typeface="Karla"/>
                <a:cs typeface="Karla"/>
                <a:sym typeface="Karla"/>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70"/>
        <p:cNvGrpSpPr/>
        <p:nvPr/>
      </p:nvGrpSpPr>
      <p:grpSpPr>
        <a:xfrm>
          <a:off x="0" y="0"/>
          <a:ext cx="0" cy="0"/>
          <a:chOff x="0" y="0"/>
          <a:chExt cx="0" cy="0"/>
        </a:xfrm>
      </p:grpSpPr>
      <p:grpSp>
        <p:nvGrpSpPr>
          <p:cNvPr id="71" name="Google Shape;71;p83"/>
          <p:cNvGrpSpPr/>
          <p:nvPr/>
        </p:nvGrpSpPr>
        <p:grpSpPr>
          <a:xfrm>
            <a:off x="-6025" y="0"/>
            <a:ext cx="9168125" cy="5163100"/>
            <a:chOff x="-6025" y="0"/>
            <a:chExt cx="9168125" cy="5163100"/>
          </a:xfrm>
        </p:grpSpPr>
        <p:sp>
          <p:nvSpPr>
            <p:cNvPr id="72" name="Google Shape;72;p83"/>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73" name="Google Shape;73;p83"/>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137"/>
              </a:srgbClr>
            </a:solidFill>
            <a:ln>
              <a:noFill/>
            </a:ln>
          </p:spPr>
        </p:sp>
        <p:sp>
          <p:nvSpPr>
            <p:cNvPr id="74" name="Google Shape;74;p83"/>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0784"/>
              </a:srgbClr>
            </a:solidFill>
            <a:ln>
              <a:noFill/>
            </a:ln>
          </p:spPr>
        </p:sp>
        <p:sp>
          <p:nvSpPr>
            <p:cNvPr id="75" name="Google Shape;75;p83"/>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76" name="Google Shape;76;p83"/>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137"/>
              </a:srgbClr>
            </a:solidFill>
            <a:ln>
              <a:noFill/>
            </a:ln>
          </p:spPr>
        </p:sp>
        <p:sp>
          <p:nvSpPr>
            <p:cNvPr id="77" name="Google Shape;77;p83"/>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0784"/>
              </a:srgbClr>
            </a:solidFill>
            <a:ln>
              <a:noFill/>
            </a:ln>
          </p:spPr>
        </p:sp>
      </p:grpSp>
      <p:sp>
        <p:nvSpPr>
          <p:cNvPr id="78" name="Google Shape;78;p83"/>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79" name="Google Shape;79;p83"/>
          <p:cNvSpPr txBox="1">
            <a:spLocks noGrp="1"/>
          </p:cNvSpPr>
          <p:nvPr>
            <p:ph type="body" idx="1"/>
          </p:nvPr>
        </p:nvSpPr>
        <p:spPr>
          <a:xfrm>
            <a:off x="870750" y="1495850"/>
            <a:ext cx="2365200" cy="34299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600"/>
              </a:spcBef>
              <a:spcAft>
                <a:spcPts val="0"/>
              </a:spcAft>
              <a:buSzPts val="1400"/>
              <a:buChar char="◆"/>
              <a:defRPr sz="1400"/>
            </a:lvl1pPr>
            <a:lvl2pPr marL="914400" lvl="1" indent="-317500" algn="l">
              <a:lnSpc>
                <a:spcPct val="100000"/>
              </a:lnSpc>
              <a:spcBef>
                <a:spcPts val="0"/>
              </a:spcBef>
              <a:spcAft>
                <a:spcPts val="0"/>
              </a:spcAft>
              <a:buSzPts val="1400"/>
              <a:buChar char="◆"/>
              <a:defRPr sz="1400"/>
            </a:lvl2pPr>
            <a:lvl3pPr marL="1371600" lvl="2" indent="-317500" algn="l">
              <a:lnSpc>
                <a:spcPct val="100000"/>
              </a:lnSpc>
              <a:spcBef>
                <a:spcPts val="0"/>
              </a:spcBef>
              <a:spcAft>
                <a:spcPts val="0"/>
              </a:spcAft>
              <a:buSzPts val="1400"/>
              <a:buChar char="◇"/>
              <a:defRPr sz="1400"/>
            </a:lvl3pPr>
            <a:lvl4pPr marL="1828800" lvl="3" indent="-317500" algn="l">
              <a:lnSpc>
                <a:spcPct val="100000"/>
              </a:lnSpc>
              <a:spcBef>
                <a:spcPts val="0"/>
              </a:spcBef>
              <a:spcAft>
                <a:spcPts val="0"/>
              </a:spcAft>
              <a:buSzPts val="1400"/>
              <a:buChar char="●"/>
              <a:defRPr sz="1400"/>
            </a:lvl4pPr>
            <a:lvl5pPr marL="2286000" lvl="4" indent="-317500" algn="l">
              <a:lnSpc>
                <a:spcPct val="100000"/>
              </a:lnSpc>
              <a:spcBef>
                <a:spcPts val="0"/>
              </a:spcBef>
              <a:spcAft>
                <a:spcPts val="0"/>
              </a:spcAft>
              <a:buSzPts val="1400"/>
              <a:buChar char="○"/>
              <a:defRPr sz="1400"/>
            </a:lvl5pPr>
            <a:lvl6pPr marL="2743200" lvl="5" indent="-317500" algn="l">
              <a:lnSpc>
                <a:spcPct val="100000"/>
              </a:lnSpc>
              <a:spcBef>
                <a:spcPts val="0"/>
              </a:spcBef>
              <a:spcAft>
                <a:spcPts val="0"/>
              </a:spcAft>
              <a:buSzPts val="1400"/>
              <a:buChar char="■"/>
              <a:defRPr sz="1400"/>
            </a:lvl6pPr>
            <a:lvl7pPr marL="3200400" lvl="6" indent="-317500" algn="l">
              <a:lnSpc>
                <a:spcPct val="100000"/>
              </a:lnSpc>
              <a:spcBef>
                <a:spcPts val="0"/>
              </a:spcBef>
              <a:spcAft>
                <a:spcPts val="0"/>
              </a:spcAft>
              <a:buSzPts val="1400"/>
              <a:buChar char="●"/>
              <a:defRPr sz="1400"/>
            </a:lvl7pPr>
            <a:lvl8pPr marL="3657600" lvl="7" indent="-317500" algn="l">
              <a:lnSpc>
                <a:spcPct val="100000"/>
              </a:lnSpc>
              <a:spcBef>
                <a:spcPts val="0"/>
              </a:spcBef>
              <a:spcAft>
                <a:spcPts val="0"/>
              </a:spcAft>
              <a:buSzPts val="1400"/>
              <a:buChar char="○"/>
              <a:defRPr sz="1400"/>
            </a:lvl8pPr>
            <a:lvl9pPr marL="4114800" lvl="8" indent="-317500" algn="l">
              <a:lnSpc>
                <a:spcPct val="100000"/>
              </a:lnSpc>
              <a:spcBef>
                <a:spcPts val="0"/>
              </a:spcBef>
              <a:spcAft>
                <a:spcPts val="0"/>
              </a:spcAft>
              <a:buSzPts val="1400"/>
              <a:buChar char="■"/>
              <a:defRPr sz="1400"/>
            </a:lvl9pPr>
          </a:lstStyle>
          <a:p>
            <a:endParaRPr/>
          </a:p>
        </p:txBody>
      </p:sp>
      <p:sp>
        <p:nvSpPr>
          <p:cNvPr id="80" name="Google Shape;80;p83"/>
          <p:cNvSpPr txBox="1">
            <a:spLocks noGrp="1"/>
          </p:cNvSpPr>
          <p:nvPr>
            <p:ph type="body" idx="2"/>
          </p:nvPr>
        </p:nvSpPr>
        <p:spPr>
          <a:xfrm>
            <a:off x="3357262" y="1495850"/>
            <a:ext cx="2365200" cy="34299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600"/>
              </a:spcBef>
              <a:spcAft>
                <a:spcPts val="0"/>
              </a:spcAft>
              <a:buSzPts val="1400"/>
              <a:buChar char="◆"/>
              <a:defRPr sz="1400"/>
            </a:lvl1pPr>
            <a:lvl2pPr marL="914400" lvl="1" indent="-317500" algn="l">
              <a:lnSpc>
                <a:spcPct val="100000"/>
              </a:lnSpc>
              <a:spcBef>
                <a:spcPts val="0"/>
              </a:spcBef>
              <a:spcAft>
                <a:spcPts val="0"/>
              </a:spcAft>
              <a:buSzPts val="1400"/>
              <a:buChar char="◆"/>
              <a:defRPr sz="1400"/>
            </a:lvl2pPr>
            <a:lvl3pPr marL="1371600" lvl="2" indent="-317500" algn="l">
              <a:lnSpc>
                <a:spcPct val="100000"/>
              </a:lnSpc>
              <a:spcBef>
                <a:spcPts val="0"/>
              </a:spcBef>
              <a:spcAft>
                <a:spcPts val="0"/>
              </a:spcAft>
              <a:buSzPts val="1400"/>
              <a:buChar char="◇"/>
              <a:defRPr sz="1400"/>
            </a:lvl3pPr>
            <a:lvl4pPr marL="1828800" lvl="3" indent="-317500" algn="l">
              <a:lnSpc>
                <a:spcPct val="100000"/>
              </a:lnSpc>
              <a:spcBef>
                <a:spcPts val="0"/>
              </a:spcBef>
              <a:spcAft>
                <a:spcPts val="0"/>
              </a:spcAft>
              <a:buSzPts val="1400"/>
              <a:buChar char="●"/>
              <a:defRPr sz="1400"/>
            </a:lvl4pPr>
            <a:lvl5pPr marL="2286000" lvl="4" indent="-317500" algn="l">
              <a:lnSpc>
                <a:spcPct val="100000"/>
              </a:lnSpc>
              <a:spcBef>
                <a:spcPts val="0"/>
              </a:spcBef>
              <a:spcAft>
                <a:spcPts val="0"/>
              </a:spcAft>
              <a:buSzPts val="1400"/>
              <a:buChar char="○"/>
              <a:defRPr sz="1400"/>
            </a:lvl5pPr>
            <a:lvl6pPr marL="2743200" lvl="5" indent="-317500" algn="l">
              <a:lnSpc>
                <a:spcPct val="100000"/>
              </a:lnSpc>
              <a:spcBef>
                <a:spcPts val="0"/>
              </a:spcBef>
              <a:spcAft>
                <a:spcPts val="0"/>
              </a:spcAft>
              <a:buSzPts val="1400"/>
              <a:buChar char="■"/>
              <a:defRPr sz="1400"/>
            </a:lvl6pPr>
            <a:lvl7pPr marL="3200400" lvl="6" indent="-317500" algn="l">
              <a:lnSpc>
                <a:spcPct val="100000"/>
              </a:lnSpc>
              <a:spcBef>
                <a:spcPts val="0"/>
              </a:spcBef>
              <a:spcAft>
                <a:spcPts val="0"/>
              </a:spcAft>
              <a:buSzPts val="1400"/>
              <a:buChar char="●"/>
              <a:defRPr sz="1400"/>
            </a:lvl7pPr>
            <a:lvl8pPr marL="3657600" lvl="7" indent="-317500" algn="l">
              <a:lnSpc>
                <a:spcPct val="100000"/>
              </a:lnSpc>
              <a:spcBef>
                <a:spcPts val="0"/>
              </a:spcBef>
              <a:spcAft>
                <a:spcPts val="0"/>
              </a:spcAft>
              <a:buSzPts val="1400"/>
              <a:buChar char="○"/>
              <a:defRPr sz="1400"/>
            </a:lvl8pPr>
            <a:lvl9pPr marL="4114800" lvl="8" indent="-317500" algn="l">
              <a:lnSpc>
                <a:spcPct val="100000"/>
              </a:lnSpc>
              <a:spcBef>
                <a:spcPts val="0"/>
              </a:spcBef>
              <a:spcAft>
                <a:spcPts val="0"/>
              </a:spcAft>
              <a:buSzPts val="1400"/>
              <a:buChar char="■"/>
              <a:defRPr sz="1400"/>
            </a:lvl9pPr>
          </a:lstStyle>
          <a:p>
            <a:endParaRPr/>
          </a:p>
        </p:txBody>
      </p:sp>
      <p:sp>
        <p:nvSpPr>
          <p:cNvPr id="81" name="Google Shape;81;p83"/>
          <p:cNvSpPr txBox="1">
            <a:spLocks noGrp="1"/>
          </p:cNvSpPr>
          <p:nvPr>
            <p:ph type="body" idx="3"/>
          </p:nvPr>
        </p:nvSpPr>
        <p:spPr>
          <a:xfrm>
            <a:off x="5843773" y="1495850"/>
            <a:ext cx="2365200" cy="34299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600"/>
              </a:spcBef>
              <a:spcAft>
                <a:spcPts val="0"/>
              </a:spcAft>
              <a:buSzPts val="1400"/>
              <a:buChar char="◆"/>
              <a:defRPr sz="1400"/>
            </a:lvl1pPr>
            <a:lvl2pPr marL="914400" lvl="1" indent="-317500" algn="l">
              <a:lnSpc>
                <a:spcPct val="100000"/>
              </a:lnSpc>
              <a:spcBef>
                <a:spcPts val="0"/>
              </a:spcBef>
              <a:spcAft>
                <a:spcPts val="0"/>
              </a:spcAft>
              <a:buSzPts val="1400"/>
              <a:buChar char="◆"/>
              <a:defRPr sz="1400"/>
            </a:lvl2pPr>
            <a:lvl3pPr marL="1371600" lvl="2" indent="-317500" algn="l">
              <a:lnSpc>
                <a:spcPct val="100000"/>
              </a:lnSpc>
              <a:spcBef>
                <a:spcPts val="0"/>
              </a:spcBef>
              <a:spcAft>
                <a:spcPts val="0"/>
              </a:spcAft>
              <a:buSzPts val="1400"/>
              <a:buChar char="◇"/>
              <a:defRPr sz="1400"/>
            </a:lvl3pPr>
            <a:lvl4pPr marL="1828800" lvl="3" indent="-317500" algn="l">
              <a:lnSpc>
                <a:spcPct val="100000"/>
              </a:lnSpc>
              <a:spcBef>
                <a:spcPts val="0"/>
              </a:spcBef>
              <a:spcAft>
                <a:spcPts val="0"/>
              </a:spcAft>
              <a:buSzPts val="1400"/>
              <a:buChar char="●"/>
              <a:defRPr sz="1400"/>
            </a:lvl4pPr>
            <a:lvl5pPr marL="2286000" lvl="4" indent="-317500" algn="l">
              <a:lnSpc>
                <a:spcPct val="100000"/>
              </a:lnSpc>
              <a:spcBef>
                <a:spcPts val="0"/>
              </a:spcBef>
              <a:spcAft>
                <a:spcPts val="0"/>
              </a:spcAft>
              <a:buSzPts val="1400"/>
              <a:buChar char="○"/>
              <a:defRPr sz="1400"/>
            </a:lvl5pPr>
            <a:lvl6pPr marL="2743200" lvl="5" indent="-317500" algn="l">
              <a:lnSpc>
                <a:spcPct val="100000"/>
              </a:lnSpc>
              <a:spcBef>
                <a:spcPts val="0"/>
              </a:spcBef>
              <a:spcAft>
                <a:spcPts val="0"/>
              </a:spcAft>
              <a:buSzPts val="1400"/>
              <a:buChar char="■"/>
              <a:defRPr sz="1400"/>
            </a:lvl6pPr>
            <a:lvl7pPr marL="3200400" lvl="6" indent="-317500" algn="l">
              <a:lnSpc>
                <a:spcPct val="100000"/>
              </a:lnSpc>
              <a:spcBef>
                <a:spcPts val="0"/>
              </a:spcBef>
              <a:spcAft>
                <a:spcPts val="0"/>
              </a:spcAft>
              <a:buSzPts val="1400"/>
              <a:buChar char="●"/>
              <a:defRPr sz="1400"/>
            </a:lvl7pPr>
            <a:lvl8pPr marL="3657600" lvl="7" indent="-317500" algn="l">
              <a:lnSpc>
                <a:spcPct val="100000"/>
              </a:lnSpc>
              <a:spcBef>
                <a:spcPts val="0"/>
              </a:spcBef>
              <a:spcAft>
                <a:spcPts val="0"/>
              </a:spcAft>
              <a:buSzPts val="1400"/>
              <a:buChar char="○"/>
              <a:defRPr sz="1400"/>
            </a:lvl8pPr>
            <a:lvl9pPr marL="4114800" lvl="8" indent="-317500" algn="l">
              <a:lnSpc>
                <a:spcPct val="100000"/>
              </a:lnSpc>
              <a:spcBef>
                <a:spcPts val="0"/>
              </a:spcBef>
              <a:spcAft>
                <a:spcPts val="0"/>
              </a:spcAft>
              <a:buSzPts val="1400"/>
              <a:buChar char="■"/>
              <a:defRPr sz="1400"/>
            </a:lvl9pPr>
          </a:lstStyle>
          <a:p>
            <a:endParaRPr/>
          </a:p>
        </p:txBody>
      </p:sp>
      <p:sp>
        <p:nvSpPr>
          <p:cNvPr id="82" name="Google Shape;82;p83"/>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grpSp>
        <p:nvGrpSpPr>
          <p:cNvPr id="84" name="Google Shape;84;p84"/>
          <p:cNvGrpSpPr/>
          <p:nvPr/>
        </p:nvGrpSpPr>
        <p:grpSpPr>
          <a:xfrm>
            <a:off x="-6025" y="0"/>
            <a:ext cx="9168125" cy="5163100"/>
            <a:chOff x="-6025" y="0"/>
            <a:chExt cx="9168125" cy="5163100"/>
          </a:xfrm>
        </p:grpSpPr>
        <p:sp>
          <p:nvSpPr>
            <p:cNvPr id="85" name="Google Shape;85;p84"/>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86" name="Google Shape;86;p84"/>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137"/>
              </a:srgbClr>
            </a:solidFill>
            <a:ln>
              <a:noFill/>
            </a:ln>
          </p:spPr>
        </p:sp>
        <p:sp>
          <p:nvSpPr>
            <p:cNvPr id="87" name="Google Shape;87;p84"/>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0784"/>
              </a:srgbClr>
            </a:solidFill>
            <a:ln>
              <a:noFill/>
            </a:ln>
          </p:spPr>
        </p:sp>
        <p:sp>
          <p:nvSpPr>
            <p:cNvPr id="88" name="Google Shape;88;p84"/>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89" name="Google Shape;89;p84"/>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137"/>
              </a:srgbClr>
            </a:solidFill>
            <a:ln>
              <a:noFill/>
            </a:ln>
          </p:spPr>
        </p:sp>
        <p:sp>
          <p:nvSpPr>
            <p:cNvPr id="90" name="Google Shape;90;p84"/>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0784"/>
              </a:srgbClr>
            </a:solidFill>
            <a:ln>
              <a:noFill/>
            </a:ln>
          </p:spPr>
        </p:sp>
      </p:grpSp>
      <p:sp>
        <p:nvSpPr>
          <p:cNvPr id="91" name="Google Shape;91;p84"/>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92" name="Google Shape;92;p84"/>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75"/>
          <p:cNvSpPr txBox="1">
            <a:spLocks noGrp="1"/>
          </p:cNvSpPr>
          <p:nvPr>
            <p:ph type="body" idx="1"/>
          </p:nvPr>
        </p:nvSpPr>
        <p:spPr>
          <a:xfrm>
            <a:off x="886650" y="1598408"/>
            <a:ext cx="7370700" cy="33273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600"/>
              </a:spcBef>
              <a:spcAft>
                <a:spcPts val="0"/>
              </a:spcAft>
              <a:buClr>
                <a:srgbClr val="ABE33F"/>
              </a:buClr>
              <a:buSzPts val="2400"/>
              <a:buFont typeface="Karla"/>
              <a:buChar char="◆"/>
              <a:defRPr sz="2400" b="0" i="0" u="none" strike="noStrike" cap="none">
                <a:solidFill>
                  <a:srgbClr val="004C52"/>
                </a:solidFill>
                <a:latin typeface="Karla"/>
                <a:ea typeface="Karla"/>
                <a:cs typeface="Karla"/>
                <a:sym typeface="Karla"/>
              </a:defRPr>
            </a:lvl1pPr>
            <a:lvl2pPr marL="914400" marR="0" lvl="1" indent="-381000" algn="l" rtl="0">
              <a:lnSpc>
                <a:spcPct val="100000"/>
              </a:lnSpc>
              <a:spcBef>
                <a:spcPts val="0"/>
              </a:spcBef>
              <a:spcAft>
                <a:spcPts val="0"/>
              </a:spcAft>
              <a:buClr>
                <a:srgbClr val="ABE33F"/>
              </a:buClr>
              <a:buSzPts val="2400"/>
              <a:buFont typeface="Karla"/>
              <a:buChar char="◆"/>
              <a:defRPr sz="2400" b="0" i="0" u="none" strike="noStrike" cap="none">
                <a:solidFill>
                  <a:srgbClr val="004C52"/>
                </a:solidFill>
                <a:latin typeface="Karla"/>
                <a:ea typeface="Karla"/>
                <a:cs typeface="Karla"/>
                <a:sym typeface="Karla"/>
              </a:defRPr>
            </a:lvl2pPr>
            <a:lvl3pPr marL="1371600" marR="0" lvl="2" indent="-381000" algn="l" rtl="0">
              <a:lnSpc>
                <a:spcPct val="100000"/>
              </a:lnSpc>
              <a:spcBef>
                <a:spcPts val="0"/>
              </a:spcBef>
              <a:spcAft>
                <a:spcPts val="0"/>
              </a:spcAft>
              <a:buClr>
                <a:srgbClr val="ABE33F"/>
              </a:buClr>
              <a:buSzPts val="2400"/>
              <a:buFont typeface="Karla"/>
              <a:buChar char="◇"/>
              <a:defRPr sz="2400" b="0" i="0" u="none" strike="noStrike" cap="none">
                <a:solidFill>
                  <a:srgbClr val="004C52"/>
                </a:solidFill>
                <a:latin typeface="Karla"/>
                <a:ea typeface="Karla"/>
                <a:cs typeface="Karla"/>
                <a:sym typeface="Karla"/>
              </a:defRPr>
            </a:lvl3pPr>
            <a:lvl4pPr marL="1828800" marR="0" lvl="3"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4pPr>
            <a:lvl5pPr marL="2286000" marR="0" lvl="4"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5pPr>
            <a:lvl6pPr marL="2743200" marR="0" lvl="5"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6pPr>
            <a:lvl7pPr marL="3200400" marR="0" lvl="6"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7pPr>
            <a:lvl8pPr marL="3657600" marR="0" lvl="7"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8pPr>
            <a:lvl9pPr marL="4114800" marR="0" lvl="8"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9pPr>
          </a:lstStyle>
          <a:p>
            <a:endParaRPr/>
          </a:p>
        </p:txBody>
      </p:sp>
      <p:sp>
        <p:nvSpPr>
          <p:cNvPr id="7" name="Google Shape;7;p75"/>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endParaRPr/>
          </a:p>
        </p:txBody>
      </p:sp>
      <p:sp>
        <p:nvSpPr>
          <p:cNvPr id="8" name="Google Shape;8;p75"/>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00AE9D"/>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ofmpub.epa.gov/apex/safewater/f?p=ccr_wyl:102"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hyperlink" Target="https://www.cdc.gov/nceh/lead/prevention/infographic-lead-in-environment.htm" TargetMode="External"/><Relationship Id="rId3" Type="http://schemas.openxmlformats.org/officeDocument/2006/relationships/hyperlink" Target="https://www.businessinsider.com/cities-worst-tap-water" TargetMode="External"/><Relationship Id="rId7" Type="http://schemas.openxmlformats.org/officeDocument/2006/relationships/hyperlink" Target="http://www.epa.gov/ground-water-and-drinking-water/basic-information-about-lead-drinking-water#getinto"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hyperlink" Target="https://greenkidsdoc.word" TargetMode="External"/><Relationship Id="rId5" Type="http://schemas.openxmlformats.org/officeDocument/2006/relationships/hyperlink" Target="http://leadsmart.nsw.gov.au" TargetMode="External"/><Relationship Id="rId4" Type="http://schemas.openxmlformats.org/officeDocument/2006/relationships/hyperlink" Target="http://www.who.int/news-room/fact-sheets/detail/lead-poisoning-and-health"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www.who" TargetMode="External"/><Relationship Id="rId3" Type="http://schemas.openxmlformats.org/officeDocument/2006/relationships/hyperlink" Target="http://www.epa.gov/lead/protect-your-family-exposures-lead" TargetMode="External"/><Relationship Id="rId7" Type="http://schemas.openxmlformats.org/officeDocument/2006/relationships/hyperlink" Target="https://www.eurekalert.org/multimedia" TargetMode="External"/><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hyperlink" Target="http://www.networx.com/article/copper-bathroom-fixtures" TargetMode="External"/><Relationship Id="rId5" Type="http://schemas.openxmlformats.org/officeDocument/2006/relationships/hyperlink" Target="http://www.cdc.gov/healthywater/drinking/private/wells/disease/lead.html" TargetMode="External"/><Relationship Id="rId10" Type="http://schemas.openxmlformats.org/officeDocument/2006/relationships/hyperlink" Target="https://www.npr.org/sections/thetwo-way/2016/04/20/465545378/lead-laced-water-in-flint-a-step-by-step-look-at-the-makings-of-a-crisis" TargetMode="External"/><Relationship Id="rId4" Type="http://schemas.openxmlformats.org/officeDocument/2006/relationships/hyperlink" Target="http://www.nytimes.com/2016/02/09/us/regulatory-gaps-leave-unsafe-lead-levels-in-water-nationwide.html" TargetMode="External"/><Relationship Id="rId9" Type="http://schemas.openxmlformats.org/officeDocument/2006/relationships/hyperlink" Target="http://www.epa.gov/"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www.usatoday.com/story/news/2016/03/11/nearly-2000-water-systems-fail-lead-tests/81220466/" TargetMode="External"/><Relationship Id="rId3" Type="http://schemas.openxmlformats.org/officeDocument/2006/relationships/hyperlink" Target="https://www.homedepot.com/p/" TargetMode="External"/><Relationship Id="rId7" Type="http://schemas.openxmlformats.org/officeDocument/2006/relationships/hyperlink" Target="https://www.abqjournal.com/754724/20-nm-water-systems-exceed-federal-lead-standard.html"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hyperlink" Target="https://www.sfgate.com/news/article/Three-San-Francisco-public-schools-show-high-12306785.php" TargetMode="External"/><Relationship Id="rId11" Type="http://schemas.openxmlformats.org/officeDocument/2006/relationships/hyperlink" Target="http://www.hongkongfp.com/2018/07/19/tests-show-excessive-lead-water-new-kwai-fong-housing-estate-safety-scandal-reappears/" TargetMode="External"/><Relationship Id="rId5" Type="http://schemas.openxmlformats.org/officeDocument/2006/relationships/hyperlink" Target="https://www.nytimes.com/2019" TargetMode="External"/><Relationship Id="rId10" Type="http://schemas.openxmlformats.org/officeDocument/2006/relationships/hyperlink" Target="http://www.scmp.com/news/hong-kong/health-environment" TargetMode="External"/><Relationship Id="rId4" Type="http://schemas.openxmlformats.org/officeDocument/2006/relationships/hyperlink" Target="http://www.theguardian.com/us-news/2019/aug/25/newark-lead-water-crisis-flint" TargetMode="External"/><Relationship Id="rId9" Type="http://schemas.openxmlformats.org/officeDocument/2006/relationships/hyperlink" Target="http://www.scmp.com/news/hong-kong/health-environment/article/1840021/hong-kongs-lead-drinking-water-crisis-everything"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www.prlog.org/12616657-point-of-entry-water-treatment-systems" TargetMode="External"/><Relationship Id="rId3" Type="http://schemas.openxmlformats.org/officeDocument/2006/relationships/hyperlink" Target="http://www.stripes.com/news/lead-detected-in-water-at-navy-elementary-school-in-japan-1.472132" TargetMode="External"/><Relationship Id="rId7" Type="http://schemas.openxmlformats.org/officeDocument/2006/relationships/hyperlink" Target="http://www.dw.com/en/germany-aims-to-rid-drinking-water-of-lead/a-17265851"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hyperlink" Target="http://www.deccanchronicle" TargetMode="External"/><Relationship Id="rId5" Type="http://schemas.openxmlformats.org/officeDocument/2006/relationships/hyperlink" Target="http://www.newsecuritybeat.org/2019/01/toxic-water-toxic-crops-indias-public-health-time-bomb/" TargetMode="External"/><Relationship Id="rId4" Type="http://schemas.openxmlformats.org/officeDocument/2006/relationships/hyperlink" Target="http://www.japantimes.co.jp/news/2018/12/17/reference/water-privatization-japan-crossroads-battling-aging-pipes/#.XZz3US2ZOHp" TargetMode="External"/><Relationship Id="rId9" Type="http://schemas.openxmlformats.org/officeDocument/2006/relationships/hyperlink" Target="http://www.vernonmorningstar.com/community/armstrong-woman-leads-clean-water-for-haiti/"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www.watercanada.net/feature/managing-lead-in-canadian-drinking-water/" TargetMode="External"/><Relationship Id="rId3" Type="http://schemas.openxmlformats.org/officeDocument/2006/relationships/hyperlink" Target="http://www.pbs.org/wgbh/frontline/article/flint-water-crisis-legionnaires-disease-deaths/" TargetMode="External"/><Relationship Id="rId7" Type="http://schemas.openxmlformats.org/officeDocument/2006/relationships/hyperlink" Target="http://www.newscentermaine.com/article/mobile/news/health/beyond-flint-excessive-lead-levels-found-in-maine-water-systems/86451908"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hyperlink" Target="http://www.scmp.com/news/hong-kong/health-environment/" TargetMode="External"/><Relationship Id="rId5" Type="http://schemas.openxmlformats.org/officeDocument/2006/relationships/hyperlink" Target="http://www.jkawelldrilling" TargetMode="External"/><Relationship Id="rId4" Type="http://schemas.openxmlformats.org/officeDocument/2006/relationships/hyperlink" Target="http://www.skillingsandsons.com/blog/all-about-water-treatment-systems-point-of-entry-filtration" TargetMode="External"/><Relationship Id="rId9" Type="http://schemas.openxmlformats.org/officeDocument/2006/relationships/hyperlink" Target="https://www.particletechlabs.com/analytical-testing/particle-size-distribution-analyses/sieve-analysi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5"/>
        <p:cNvGrpSpPr/>
        <p:nvPr/>
      </p:nvGrpSpPr>
      <p:grpSpPr>
        <a:xfrm>
          <a:off x="0" y="0"/>
          <a:ext cx="0" cy="0"/>
          <a:chOff x="0" y="0"/>
          <a:chExt cx="0" cy="0"/>
        </a:xfrm>
      </p:grpSpPr>
      <p:sp>
        <p:nvSpPr>
          <p:cNvPr id="116" name="Google Shape;116;p1"/>
          <p:cNvSpPr txBox="1">
            <a:spLocks noGrp="1"/>
          </p:cNvSpPr>
          <p:nvPr>
            <p:ph type="ctrTitle"/>
          </p:nvPr>
        </p:nvSpPr>
        <p:spPr>
          <a:xfrm>
            <a:off x="1088550" y="1589700"/>
            <a:ext cx="6966900" cy="115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 dirty="0"/>
              <a:t>Removing Lead from Drinking Water</a:t>
            </a:r>
            <a:endParaRPr dirty="0"/>
          </a:p>
        </p:txBody>
      </p:sp>
      <p:sp>
        <p:nvSpPr>
          <p:cNvPr id="117" name="Google Shape;117;p1"/>
          <p:cNvSpPr txBox="1">
            <a:spLocks noGrp="1"/>
          </p:cNvSpPr>
          <p:nvPr>
            <p:ph type="subTitle" idx="4294967295"/>
          </p:nvPr>
        </p:nvSpPr>
        <p:spPr>
          <a:xfrm>
            <a:off x="1530000" y="2749500"/>
            <a:ext cx="7614000" cy="185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ABE33F"/>
              </a:buClr>
              <a:buSzPts val="2400"/>
              <a:buFont typeface="Karla"/>
              <a:buNone/>
            </a:pPr>
            <a:r>
              <a:rPr lang="en" sz="1800" b="1" i="0" u="none" strike="noStrike" cap="none" dirty="0">
                <a:solidFill>
                  <a:schemeClr val="accent1"/>
                </a:solidFill>
                <a:latin typeface="Karla"/>
                <a:ea typeface="Karla"/>
                <a:cs typeface="Karla"/>
                <a:sym typeface="Karla"/>
              </a:rPr>
              <a:t>Students:  Jessica Kim, Juliana Tichota, Harshit Joshi, and Xi Chen</a:t>
            </a:r>
            <a:endParaRPr sz="1800" b="1" i="0" u="none" strike="noStrike" cap="none" dirty="0">
              <a:solidFill>
                <a:schemeClr val="accent1"/>
              </a:solidFill>
              <a:latin typeface="Karla"/>
              <a:ea typeface="Karla"/>
              <a:cs typeface="Karla"/>
              <a:sym typeface="Karla"/>
            </a:endParaRPr>
          </a:p>
          <a:p>
            <a:pPr marL="0" marR="0" lvl="0" indent="0" algn="l" rtl="0">
              <a:lnSpc>
                <a:spcPct val="100000"/>
              </a:lnSpc>
              <a:spcBef>
                <a:spcPts val="600"/>
              </a:spcBef>
              <a:spcAft>
                <a:spcPts val="0"/>
              </a:spcAft>
              <a:buClr>
                <a:srgbClr val="ABE33F"/>
              </a:buClr>
              <a:buSzPts val="2400"/>
              <a:buFont typeface="Karla"/>
              <a:buNone/>
            </a:pPr>
            <a:r>
              <a:rPr lang="en" sz="1800" b="0" i="0" u="none" strike="noStrike" cap="none" dirty="0">
                <a:solidFill>
                  <a:schemeClr val="accent1"/>
                </a:solidFill>
                <a:latin typeface="Karla"/>
                <a:ea typeface="Karla"/>
                <a:cs typeface="Karla"/>
                <a:sym typeface="Karla"/>
              </a:rPr>
              <a:t>Faculty Supervisor: Professor Massoud Pirbazari</a:t>
            </a:r>
            <a:endParaRPr sz="1800" b="0" i="0" u="none" strike="noStrike" cap="none" dirty="0">
              <a:solidFill>
                <a:schemeClr val="accent1"/>
              </a:solidFill>
              <a:latin typeface="Karla"/>
              <a:ea typeface="Karla"/>
              <a:cs typeface="Karla"/>
              <a:sym typeface="Karla"/>
            </a:endParaRPr>
          </a:p>
        </p:txBody>
      </p:sp>
      <p:sp>
        <p:nvSpPr>
          <p:cNvPr id="118" name="Google Shape;11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0"/>
          <p:cNvSpPr txBox="1">
            <a:spLocks noGrp="1"/>
          </p:cNvSpPr>
          <p:nvPr>
            <p:ph type="title"/>
          </p:nvPr>
        </p:nvSpPr>
        <p:spPr>
          <a:xfrm>
            <a:off x="886650" y="3770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Lead as a Contaminant</a:t>
            </a:r>
            <a:endParaRPr>
              <a:solidFill>
                <a:srgbClr val="000000"/>
              </a:solidFill>
            </a:endParaRPr>
          </a:p>
        </p:txBody>
      </p:sp>
      <p:sp>
        <p:nvSpPr>
          <p:cNvPr id="187" name="Google Shape;187;p10"/>
          <p:cNvSpPr txBox="1">
            <a:spLocks noGrp="1"/>
          </p:cNvSpPr>
          <p:nvPr>
            <p:ph type="body" idx="1"/>
          </p:nvPr>
        </p:nvSpPr>
        <p:spPr>
          <a:xfrm>
            <a:off x="426875" y="1411225"/>
            <a:ext cx="5591400" cy="224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sz="1200" b="1"/>
              <a:t>Introduction:</a:t>
            </a:r>
            <a:r>
              <a:rPr lang="en" sz="1200"/>
              <a:t> </a:t>
            </a:r>
            <a:endParaRPr sz="1200"/>
          </a:p>
          <a:p>
            <a:pPr marL="457200" lvl="0" indent="-304800" algn="l" rtl="0">
              <a:lnSpc>
                <a:spcPct val="100000"/>
              </a:lnSpc>
              <a:spcBef>
                <a:spcPts val="0"/>
              </a:spcBef>
              <a:spcAft>
                <a:spcPts val="0"/>
              </a:spcAft>
              <a:buClr>
                <a:srgbClr val="ABE33F"/>
              </a:buClr>
              <a:buSzPts val="1200"/>
              <a:buChar char="◆"/>
            </a:pPr>
            <a:r>
              <a:rPr lang="en" sz="1200"/>
              <a:t>According to the Oregon Department of Human Services, lead poisoning occurs where there is heavy presence of lead in the body. It is the common preventable pediatric health problem in the United States </a:t>
            </a:r>
            <a:r>
              <a:rPr lang="en" sz="1200" baseline="30000"/>
              <a:t>[3]</a:t>
            </a:r>
            <a:r>
              <a:rPr lang="en" sz="1200"/>
              <a:t>.</a:t>
            </a:r>
            <a:endParaRPr sz="1200"/>
          </a:p>
          <a:p>
            <a:pPr marL="457200" lvl="0" indent="-304800" algn="l" rtl="0">
              <a:lnSpc>
                <a:spcPct val="100000"/>
              </a:lnSpc>
              <a:spcBef>
                <a:spcPts val="0"/>
              </a:spcBef>
              <a:spcAft>
                <a:spcPts val="0"/>
              </a:spcAft>
              <a:buClr>
                <a:srgbClr val="ABE33F"/>
              </a:buClr>
              <a:buSzPts val="1200"/>
              <a:buChar char="◆"/>
            </a:pPr>
            <a:r>
              <a:rPr lang="en" sz="1200"/>
              <a:t>According to the Centers for Disease Control and Prevention (CDC), l</a:t>
            </a:r>
            <a:r>
              <a:rPr lang="en" sz="1200">
                <a:solidFill>
                  <a:srgbClr val="004C52"/>
                </a:solidFill>
              </a:rPr>
              <a:t>ead</a:t>
            </a:r>
            <a:r>
              <a:rPr lang="en" sz="1200"/>
              <a:t> is a </a:t>
            </a:r>
            <a:r>
              <a:rPr lang="en" sz="1200">
                <a:solidFill>
                  <a:srgbClr val="004C52"/>
                </a:solidFill>
              </a:rPr>
              <a:t>probable human carcinogens </a:t>
            </a:r>
            <a:r>
              <a:rPr lang="en" sz="1200" baseline="30000"/>
              <a:t>[4]</a:t>
            </a:r>
            <a:r>
              <a:rPr lang="en" sz="1200"/>
              <a:t>. </a:t>
            </a:r>
            <a:endParaRPr sz="1200"/>
          </a:p>
          <a:p>
            <a:pPr marL="457200" lvl="0" indent="-304800" algn="l" rtl="0">
              <a:lnSpc>
                <a:spcPct val="100000"/>
              </a:lnSpc>
              <a:spcBef>
                <a:spcPts val="0"/>
              </a:spcBef>
              <a:spcAft>
                <a:spcPts val="0"/>
              </a:spcAft>
              <a:buClr>
                <a:srgbClr val="ABE33F"/>
              </a:buClr>
              <a:buSzPts val="1200"/>
              <a:buChar char="◆"/>
            </a:pPr>
            <a:r>
              <a:rPr lang="en" sz="1200">
                <a:solidFill>
                  <a:srgbClr val="004C52"/>
                </a:solidFill>
              </a:rPr>
              <a:t>Children represent 80% of the population that incurred a lead-related disease; about 600,000 new childhood intellectual disability cases arise each year from Blood Lead Levels (BLLs) over 10 𝜇g/dL </a:t>
            </a:r>
            <a:r>
              <a:rPr lang="en" sz="1200" baseline="30000"/>
              <a:t>[4]</a:t>
            </a:r>
            <a:r>
              <a:rPr lang="en" sz="1200">
                <a:solidFill>
                  <a:srgbClr val="004C52"/>
                </a:solidFill>
              </a:rPr>
              <a:t>. </a:t>
            </a:r>
            <a:endParaRPr sz="1200">
              <a:solidFill>
                <a:srgbClr val="004C52"/>
              </a:solidFill>
            </a:endParaRPr>
          </a:p>
          <a:p>
            <a:pPr marL="457200" lvl="0" indent="-304800" algn="l" rtl="0">
              <a:lnSpc>
                <a:spcPct val="100000"/>
              </a:lnSpc>
              <a:spcBef>
                <a:spcPts val="0"/>
              </a:spcBef>
              <a:spcAft>
                <a:spcPts val="0"/>
              </a:spcAft>
              <a:buClr>
                <a:srgbClr val="ABE33F"/>
              </a:buClr>
              <a:buSzPts val="1200"/>
              <a:buChar char="◆"/>
            </a:pPr>
            <a:r>
              <a:rPr lang="en" sz="1200"/>
              <a:t>According to the Institute for Health Metrics and Evaluation, lead exposure accounted for 540,000 deaths, 13.9 million years of healthy life lost, 63.8% of global idiopathic developmental intellectual disability, 3% of global ischaemic heart disease, and 3.1% of global stroke in 2016 </a:t>
            </a:r>
            <a:r>
              <a:rPr lang="en" sz="1200" baseline="30000"/>
              <a:t>[5]</a:t>
            </a:r>
            <a:r>
              <a:rPr lang="en" sz="1200"/>
              <a:t>. </a:t>
            </a:r>
            <a:endParaRPr sz="1200"/>
          </a:p>
          <a:p>
            <a:pPr marL="457200" lvl="0" indent="-304800" algn="l" rtl="0">
              <a:lnSpc>
                <a:spcPct val="100000"/>
              </a:lnSpc>
              <a:spcBef>
                <a:spcPts val="0"/>
              </a:spcBef>
              <a:spcAft>
                <a:spcPts val="0"/>
              </a:spcAft>
              <a:buClr>
                <a:srgbClr val="ABE33F"/>
              </a:buClr>
              <a:buSzPts val="1200"/>
              <a:buChar char="◆"/>
            </a:pPr>
            <a:r>
              <a:rPr lang="en" sz="1200"/>
              <a:t>According to the World Health Organization (WHO), most of the people impacted by lead poisoning come from low and middle income countries </a:t>
            </a:r>
            <a:r>
              <a:rPr lang="en" sz="1200" baseline="30000"/>
              <a:t>[6]</a:t>
            </a:r>
            <a:r>
              <a:rPr lang="en" sz="1200"/>
              <a:t>.</a:t>
            </a:r>
            <a:endParaRPr sz="1200"/>
          </a:p>
        </p:txBody>
      </p:sp>
      <p:pic>
        <p:nvPicPr>
          <p:cNvPr id="188" name="Google Shape;188;p10"/>
          <p:cNvPicPr preferRelativeResize="0"/>
          <p:nvPr/>
        </p:nvPicPr>
        <p:blipFill rotWithShape="1">
          <a:blip r:embed="rId3">
            <a:alphaModFix/>
          </a:blip>
          <a:srcRect/>
          <a:stretch/>
        </p:blipFill>
        <p:spPr>
          <a:xfrm>
            <a:off x="6255825" y="1234412"/>
            <a:ext cx="2326726" cy="2884675"/>
          </a:xfrm>
          <a:prstGeom prst="rect">
            <a:avLst/>
          </a:prstGeom>
          <a:noFill/>
          <a:ln>
            <a:noFill/>
          </a:ln>
        </p:spPr>
      </p:pic>
      <p:sp>
        <p:nvSpPr>
          <p:cNvPr id="189" name="Google Shape;189;p10"/>
          <p:cNvSpPr txBox="1"/>
          <p:nvPr/>
        </p:nvSpPr>
        <p:spPr>
          <a:xfrm>
            <a:off x="6138038" y="4041775"/>
            <a:ext cx="2562300" cy="54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E2E2E"/>
                </a:solidFill>
                <a:latin typeface="Karla"/>
                <a:ea typeface="Karla"/>
                <a:cs typeface="Karla"/>
                <a:sym typeface="Karla"/>
              </a:rPr>
              <a:t>Fig 4.</a:t>
            </a:r>
            <a:r>
              <a:rPr lang="en" sz="900" b="0" i="0" u="none" strike="noStrike" cap="none">
                <a:solidFill>
                  <a:srgbClr val="2E2E2E"/>
                </a:solidFill>
                <a:latin typeface="Karla"/>
                <a:ea typeface="Karla"/>
                <a:cs typeface="Karla"/>
                <a:sym typeface="Karla"/>
              </a:rPr>
              <a:t> The effects of different concentrations of lead on humans </a:t>
            </a:r>
            <a:r>
              <a:rPr lang="en" sz="900" b="0" i="0" u="none" strike="noStrike" cap="none" baseline="30000">
                <a:solidFill>
                  <a:srgbClr val="2E2E2E"/>
                </a:solidFill>
                <a:latin typeface="Karla"/>
                <a:ea typeface="Karla"/>
                <a:cs typeface="Karla"/>
                <a:sym typeface="Karla"/>
              </a:rPr>
              <a:t>[7]</a:t>
            </a:r>
            <a:r>
              <a:rPr lang="en" sz="900" b="0" i="0" u="none" strike="noStrike" cap="none">
                <a:solidFill>
                  <a:srgbClr val="2E2E2E"/>
                </a:solidFill>
                <a:latin typeface="Karla"/>
                <a:ea typeface="Karla"/>
                <a:cs typeface="Karla"/>
                <a:sym typeface="Karla"/>
              </a:rPr>
              <a:t>.</a:t>
            </a:r>
            <a:endParaRPr sz="900" b="0" i="0" u="none" strike="noStrike" cap="none">
              <a:solidFill>
                <a:srgbClr val="2E2E2E"/>
              </a:solidFill>
              <a:latin typeface="Karla"/>
              <a:ea typeface="Karla"/>
              <a:cs typeface="Karla"/>
              <a:sym typeface="Karla"/>
            </a:endParaRPr>
          </a:p>
        </p:txBody>
      </p:sp>
      <p:sp>
        <p:nvSpPr>
          <p:cNvPr id="190" name="Google Shape;190;p10"/>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1"/>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2"/>
              </a:buClr>
              <a:buSzPts val="1100"/>
              <a:buFont typeface="Arial"/>
              <a:buNone/>
            </a:pPr>
            <a:r>
              <a:rPr lang="en">
                <a:solidFill>
                  <a:schemeClr val="dk1"/>
                </a:solidFill>
              </a:rPr>
              <a:t>Lead as a Contaminant (cont’d)</a:t>
            </a:r>
            <a:endParaRPr>
              <a:solidFill>
                <a:schemeClr val="dk1"/>
              </a:solidFill>
            </a:endParaRPr>
          </a:p>
          <a:p>
            <a:pPr marL="0" lvl="0" indent="0" algn="l" rtl="0">
              <a:lnSpc>
                <a:spcPct val="100000"/>
              </a:lnSpc>
              <a:spcBef>
                <a:spcPts val="0"/>
              </a:spcBef>
              <a:spcAft>
                <a:spcPts val="0"/>
              </a:spcAft>
              <a:buSzPts val="2400"/>
              <a:buNone/>
            </a:pPr>
            <a:endParaRPr/>
          </a:p>
        </p:txBody>
      </p:sp>
      <p:sp>
        <p:nvSpPr>
          <p:cNvPr id="196" name="Google Shape;196;p11"/>
          <p:cNvSpPr txBox="1">
            <a:spLocks noGrp="1"/>
          </p:cNvSpPr>
          <p:nvPr>
            <p:ph type="body" idx="1"/>
          </p:nvPr>
        </p:nvSpPr>
        <p:spPr>
          <a:xfrm>
            <a:off x="441725" y="1584575"/>
            <a:ext cx="4807200" cy="323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sz="1200" b="1"/>
              <a:t>How Lead Specifically Impacts Human Bodies: </a:t>
            </a:r>
            <a:endParaRPr sz="1200" b="1"/>
          </a:p>
          <a:p>
            <a:pPr marL="457200" lvl="0" indent="-304800" algn="l" rtl="0">
              <a:lnSpc>
                <a:spcPct val="100000"/>
              </a:lnSpc>
              <a:spcBef>
                <a:spcPts val="0"/>
              </a:spcBef>
              <a:spcAft>
                <a:spcPts val="0"/>
              </a:spcAft>
              <a:buClr>
                <a:srgbClr val="ABE33F"/>
              </a:buClr>
              <a:buSzPts val="1200"/>
              <a:buChar char="◆"/>
            </a:pPr>
            <a:r>
              <a:rPr lang="en" sz="1200">
                <a:solidFill>
                  <a:srgbClr val="004C52"/>
                </a:solidFill>
              </a:rPr>
              <a:t>When lead enters the body, it will travel by blood to soft tissues </a:t>
            </a:r>
            <a:r>
              <a:rPr lang="en" sz="1200"/>
              <a:t>like</a:t>
            </a:r>
            <a:r>
              <a:rPr lang="en" sz="1200">
                <a:solidFill>
                  <a:srgbClr val="004C52"/>
                </a:solidFill>
              </a:rPr>
              <a:t> the liver, kidneys, lungs, brain, spleen, muscles, and heart </a:t>
            </a:r>
            <a:r>
              <a:rPr lang="en" sz="1200" baseline="30000"/>
              <a:t>[3]</a:t>
            </a:r>
            <a:r>
              <a:rPr lang="en" sz="1200">
                <a:solidFill>
                  <a:srgbClr val="004C52"/>
                </a:solidFill>
              </a:rPr>
              <a:t>.</a:t>
            </a:r>
            <a:endParaRPr sz="1200">
              <a:solidFill>
                <a:srgbClr val="004C52"/>
              </a:solidFill>
            </a:endParaRPr>
          </a:p>
          <a:p>
            <a:pPr marL="457200" lvl="0" indent="-304800" algn="l" rtl="0">
              <a:lnSpc>
                <a:spcPct val="100000"/>
              </a:lnSpc>
              <a:spcBef>
                <a:spcPts val="0"/>
              </a:spcBef>
              <a:spcAft>
                <a:spcPts val="0"/>
              </a:spcAft>
              <a:buClr>
                <a:srgbClr val="ABE33F"/>
              </a:buClr>
              <a:buSzPts val="1200"/>
              <a:buChar char="◆"/>
            </a:pPr>
            <a:r>
              <a:rPr lang="en" sz="1200">
                <a:solidFill>
                  <a:srgbClr val="004C52"/>
                </a:solidFill>
              </a:rPr>
              <a:t>Lead accumulates mostly in bones </a:t>
            </a:r>
            <a:r>
              <a:rPr lang="en" sz="1200"/>
              <a:t>but </a:t>
            </a:r>
            <a:r>
              <a:rPr lang="en" sz="1200">
                <a:solidFill>
                  <a:srgbClr val="004C52"/>
                </a:solidFill>
              </a:rPr>
              <a:t>can </a:t>
            </a:r>
            <a:r>
              <a:rPr lang="en" sz="1200"/>
              <a:t>also</a:t>
            </a:r>
            <a:r>
              <a:rPr lang="en" sz="1200">
                <a:solidFill>
                  <a:srgbClr val="004C52"/>
                </a:solidFill>
              </a:rPr>
              <a:t> re</a:t>
            </a:r>
            <a:r>
              <a:rPr lang="en" sz="1200"/>
              <a:t>-</a:t>
            </a:r>
            <a:r>
              <a:rPr lang="en" sz="1200">
                <a:solidFill>
                  <a:srgbClr val="004C52"/>
                </a:solidFill>
              </a:rPr>
              <a:t>enter the bloodstream during pregnancy, breastfeeding, and bone fracture </a:t>
            </a:r>
            <a:r>
              <a:rPr lang="en" sz="1200" baseline="30000"/>
              <a:t>[3]</a:t>
            </a:r>
            <a:r>
              <a:rPr lang="en" sz="1200">
                <a:solidFill>
                  <a:srgbClr val="004C52"/>
                </a:solidFill>
              </a:rPr>
              <a:t>. </a:t>
            </a:r>
            <a:endParaRPr sz="1200">
              <a:solidFill>
                <a:srgbClr val="004C52"/>
              </a:solidFill>
            </a:endParaRPr>
          </a:p>
          <a:p>
            <a:pPr marL="457200" lvl="0" indent="-304800" algn="l" rtl="0">
              <a:lnSpc>
                <a:spcPct val="100000"/>
              </a:lnSpc>
              <a:spcBef>
                <a:spcPts val="0"/>
              </a:spcBef>
              <a:spcAft>
                <a:spcPts val="0"/>
              </a:spcAft>
              <a:buClr>
                <a:srgbClr val="ABE33F"/>
              </a:buClr>
              <a:buSzPts val="1200"/>
              <a:buChar char="◆"/>
            </a:pPr>
            <a:r>
              <a:rPr lang="en" sz="1200"/>
              <a:t>Children, especially those undernourished, are most vulnerable. Approximately, only 32% of lead that enters a child’s body will exit as waste </a:t>
            </a:r>
            <a:r>
              <a:rPr lang="en" sz="1200" baseline="30000"/>
              <a:t>[6]</a:t>
            </a:r>
            <a:r>
              <a:rPr lang="en" sz="1200"/>
              <a:t>. </a:t>
            </a:r>
            <a:endParaRPr sz="1200"/>
          </a:p>
          <a:p>
            <a:pPr marL="457200" lvl="0" indent="-304800" algn="l" rtl="0">
              <a:lnSpc>
                <a:spcPct val="100000"/>
              </a:lnSpc>
              <a:spcBef>
                <a:spcPts val="0"/>
              </a:spcBef>
              <a:spcAft>
                <a:spcPts val="0"/>
              </a:spcAft>
              <a:buClr>
                <a:srgbClr val="ABE33F"/>
              </a:buClr>
              <a:buSzPts val="1200"/>
              <a:buChar char="◆"/>
            </a:pPr>
            <a:r>
              <a:rPr lang="en" sz="1200"/>
              <a:t>The half life of lead in the human body varies: </a:t>
            </a:r>
            <a:endParaRPr sz="1200"/>
          </a:p>
          <a:p>
            <a:pPr marL="742950" lvl="0" indent="-304800" algn="l" rtl="0">
              <a:lnSpc>
                <a:spcPct val="100000"/>
              </a:lnSpc>
              <a:spcBef>
                <a:spcPts val="0"/>
              </a:spcBef>
              <a:spcAft>
                <a:spcPts val="0"/>
              </a:spcAft>
              <a:buClr>
                <a:srgbClr val="00AE9D"/>
              </a:buClr>
              <a:buSzPts val="1200"/>
              <a:buAutoNum type="romanLcPeriod"/>
            </a:pPr>
            <a:r>
              <a:rPr lang="en" sz="1200"/>
              <a:t>In blood, the half life is 12 - 30 days.</a:t>
            </a:r>
            <a:endParaRPr sz="1200"/>
          </a:p>
          <a:p>
            <a:pPr marL="742950" lvl="0" indent="-304800" algn="l" rtl="0">
              <a:lnSpc>
                <a:spcPct val="100000"/>
              </a:lnSpc>
              <a:spcBef>
                <a:spcPts val="0"/>
              </a:spcBef>
              <a:spcAft>
                <a:spcPts val="0"/>
              </a:spcAft>
              <a:buClr>
                <a:srgbClr val="00AE9D"/>
              </a:buClr>
              <a:buSzPts val="1200"/>
              <a:buAutoNum type="romanLcPeriod"/>
            </a:pPr>
            <a:r>
              <a:rPr lang="en" sz="1200"/>
              <a:t>In soft tissue, the half life is 7 - 73 day.</a:t>
            </a:r>
            <a:endParaRPr sz="1200"/>
          </a:p>
          <a:p>
            <a:pPr marL="742950" lvl="0" indent="-304800" algn="l" rtl="0">
              <a:lnSpc>
                <a:spcPct val="100000"/>
              </a:lnSpc>
              <a:spcBef>
                <a:spcPts val="0"/>
              </a:spcBef>
              <a:spcAft>
                <a:spcPts val="0"/>
              </a:spcAft>
              <a:buClr>
                <a:srgbClr val="00AE9D"/>
              </a:buClr>
              <a:buSzPts val="1200"/>
              <a:buAutoNum type="romanLcPeriod"/>
            </a:pPr>
            <a:r>
              <a:rPr lang="en" sz="1200"/>
              <a:t>In bone, it is 1.2 years to 59 years </a:t>
            </a:r>
            <a:r>
              <a:rPr lang="en" sz="1200" baseline="30000"/>
              <a:t>[8]</a:t>
            </a:r>
            <a:r>
              <a:rPr lang="en" sz="1200"/>
              <a:t>.</a:t>
            </a:r>
            <a:endParaRPr sz="1200"/>
          </a:p>
        </p:txBody>
      </p:sp>
      <p:pic>
        <p:nvPicPr>
          <p:cNvPr id="197" name="Google Shape;197;p11"/>
          <p:cNvPicPr preferRelativeResize="0"/>
          <p:nvPr/>
        </p:nvPicPr>
        <p:blipFill rotWithShape="1">
          <a:blip r:embed="rId3">
            <a:alphaModFix/>
          </a:blip>
          <a:srcRect l="2325" r="2725" b="16852"/>
          <a:stretch/>
        </p:blipFill>
        <p:spPr>
          <a:xfrm>
            <a:off x="5485338" y="1779775"/>
            <a:ext cx="3480876" cy="1796775"/>
          </a:xfrm>
          <a:prstGeom prst="rect">
            <a:avLst/>
          </a:prstGeom>
          <a:noFill/>
          <a:ln>
            <a:noFill/>
          </a:ln>
        </p:spPr>
      </p:pic>
      <p:sp>
        <p:nvSpPr>
          <p:cNvPr id="198" name="Google Shape;198;p11"/>
          <p:cNvSpPr txBox="1"/>
          <p:nvPr/>
        </p:nvSpPr>
        <p:spPr>
          <a:xfrm>
            <a:off x="5485350" y="3576550"/>
            <a:ext cx="3567300" cy="76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E2E2E"/>
                </a:solidFill>
                <a:latin typeface="Karla"/>
                <a:ea typeface="Karla"/>
                <a:cs typeface="Karla"/>
                <a:sym typeface="Karla"/>
              </a:rPr>
              <a:t>Fig 5.</a:t>
            </a:r>
            <a:r>
              <a:rPr lang="en" sz="900" b="0" i="0" u="none" strike="noStrike" cap="none">
                <a:solidFill>
                  <a:srgbClr val="2E2E2E"/>
                </a:solidFill>
                <a:latin typeface="Karla"/>
                <a:ea typeface="Karla"/>
                <a:cs typeface="Karla"/>
                <a:sym typeface="Karla"/>
              </a:rPr>
              <a:t> X-ray images of acute lead poisoning in bones of children associated with backyard lead smelting in Jamaica </a:t>
            </a:r>
            <a:r>
              <a:rPr lang="en" sz="900" b="0" i="0" u="none" strike="noStrike" cap="none" baseline="30000">
                <a:solidFill>
                  <a:srgbClr val="2E2E2E"/>
                </a:solidFill>
                <a:latin typeface="Karla"/>
                <a:ea typeface="Karla"/>
                <a:cs typeface="Karla"/>
                <a:sym typeface="Karla"/>
              </a:rPr>
              <a:t>[8]</a:t>
            </a:r>
            <a:r>
              <a:rPr lang="en" sz="900" b="0" i="0" u="none" strike="noStrike" cap="none">
                <a:solidFill>
                  <a:srgbClr val="2E2E2E"/>
                </a:solidFill>
                <a:latin typeface="Karla"/>
                <a:ea typeface="Karla"/>
                <a:cs typeface="Karla"/>
                <a:sym typeface="Karla"/>
              </a:rPr>
              <a:t>.</a:t>
            </a:r>
            <a:endParaRPr sz="900" b="0" i="0" u="none" strike="noStrike" cap="none">
              <a:solidFill>
                <a:srgbClr val="2E2E2E"/>
              </a:solidFill>
              <a:latin typeface="Karla"/>
              <a:ea typeface="Karla"/>
              <a:cs typeface="Karla"/>
              <a:sym typeface="Karla"/>
            </a:endParaRPr>
          </a:p>
        </p:txBody>
      </p:sp>
      <p:sp>
        <p:nvSpPr>
          <p:cNvPr id="199" name="Google Shape;199;p11"/>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2"/>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chemeClr val="dk1"/>
                </a:solidFill>
              </a:rPr>
              <a:t>Lead as a Contaminant in 2020</a:t>
            </a:r>
            <a:endParaRPr/>
          </a:p>
        </p:txBody>
      </p:sp>
      <p:sp>
        <p:nvSpPr>
          <p:cNvPr id="205" name="Google Shape;205;p12"/>
          <p:cNvSpPr txBox="1">
            <a:spLocks noGrp="1"/>
          </p:cNvSpPr>
          <p:nvPr>
            <p:ph type="body" idx="1"/>
          </p:nvPr>
        </p:nvSpPr>
        <p:spPr>
          <a:xfrm>
            <a:off x="351225" y="1564275"/>
            <a:ext cx="6420000" cy="31368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rgbClr val="ABE33F"/>
              </a:buClr>
              <a:buSzPts val="1200"/>
              <a:buChar char="◆"/>
            </a:pPr>
            <a:r>
              <a:rPr lang="en" sz="1200">
                <a:solidFill>
                  <a:srgbClr val="004C52"/>
                </a:solidFill>
              </a:rPr>
              <a:t>The report</a:t>
            </a:r>
            <a:r>
              <a:rPr lang="en" sz="1200" i="1">
                <a:solidFill>
                  <a:srgbClr val="004C52"/>
                </a:solidFill>
              </a:rPr>
              <a:t> The Toxic Truth: Children’s exposure to lead pollution undermines a generation of potential</a:t>
            </a:r>
            <a:r>
              <a:rPr lang="en" sz="1200">
                <a:solidFill>
                  <a:srgbClr val="004C52"/>
                </a:solidFill>
              </a:rPr>
              <a:t> states that around 1 in 3 children (800+ million globally) have blood lead levels at or above 5 µg/dL.</a:t>
            </a:r>
            <a:endParaRPr sz="1200">
              <a:solidFill>
                <a:srgbClr val="004C52"/>
              </a:solidFill>
            </a:endParaRPr>
          </a:p>
          <a:p>
            <a:pPr marL="742950" lvl="1" indent="-304800" algn="l" rtl="0">
              <a:lnSpc>
                <a:spcPct val="100000"/>
              </a:lnSpc>
              <a:spcBef>
                <a:spcPts val="0"/>
              </a:spcBef>
              <a:spcAft>
                <a:spcPts val="0"/>
              </a:spcAft>
              <a:buClr>
                <a:srgbClr val="00AE9D"/>
              </a:buClr>
              <a:buSzPts val="1200"/>
              <a:buAutoNum type="romanLcPeriod"/>
            </a:pPr>
            <a:r>
              <a:rPr lang="en" sz="1200">
                <a:solidFill>
                  <a:srgbClr val="004C52"/>
                </a:solidFill>
              </a:rPr>
              <a:t>Most of these children are located in South Asia.</a:t>
            </a:r>
            <a:endParaRPr sz="1200">
              <a:solidFill>
                <a:srgbClr val="004C52"/>
              </a:solidFill>
            </a:endParaRPr>
          </a:p>
          <a:p>
            <a:pPr marL="742950" lvl="1" indent="-304800" algn="l" rtl="0">
              <a:lnSpc>
                <a:spcPct val="100000"/>
              </a:lnSpc>
              <a:spcBef>
                <a:spcPts val="0"/>
              </a:spcBef>
              <a:spcAft>
                <a:spcPts val="0"/>
              </a:spcAft>
              <a:buClr>
                <a:srgbClr val="00AE9D"/>
              </a:buClr>
              <a:buSzPts val="1200"/>
              <a:buAutoNum type="romanLcPeriod"/>
            </a:pPr>
            <a:r>
              <a:rPr lang="en" sz="1200">
                <a:solidFill>
                  <a:srgbClr val="004C52"/>
                </a:solidFill>
              </a:rPr>
              <a:t>The report conducted case studies of Kathgora, Bangladesh; Tbilisi, Georgia; Agbogbloshie, Ghana; Pesarean, Indonesia; and Morelos State, Mexico.</a:t>
            </a:r>
            <a:endParaRPr sz="1200">
              <a:solidFill>
                <a:srgbClr val="004C52"/>
              </a:solidFill>
            </a:endParaRPr>
          </a:p>
          <a:p>
            <a:pPr marL="457200" lvl="0" indent="-304800" algn="l" rtl="0">
              <a:lnSpc>
                <a:spcPct val="100000"/>
              </a:lnSpc>
              <a:spcBef>
                <a:spcPts val="0"/>
              </a:spcBef>
              <a:spcAft>
                <a:spcPts val="0"/>
              </a:spcAft>
              <a:buClr>
                <a:srgbClr val="ABE33F"/>
              </a:buClr>
              <a:buSzPts val="1200"/>
              <a:buChar char="◆"/>
            </a:pPr>
            <a:r>
              <a:rPr lang="en" sz="1200">
                <a:solidFill>
                  <a:srgbClr val="004C52"/>
                </a:solidFill>
              </a:rPr>
              <a:t>Childhood lead exposure impacts developing countries the most heavily.</a:t>
            </a:r>
            <a:r>
              <a:rPr lang="en" sz="1200"/>
              <a:t> </a:t>
            </a:r>
            <a:r>
              <a:rPr lang="en" sz="1200">
                <a:solidFill>
                  <a:srgbClr val="004C52"/>
                </a:solidFill>
              </a:rPr>
              <a:t>These lead poisonings cost USD $1 trillion due to the lost economic potential of these children over their lifetime.</a:t>
            </a:r>
            <a:endParaRPr sz="1200">
              <a:solidFill>
                <a:srgbClr val="004C52"/>
              </a:solidFill>
            </a:endParaRPr>
          </a:p>
          <a:p>
            <a:pPr marL="457200" lvl="0" indent="-304800" algn="l" rtl="0">
              <a:lnSpc>
                <a:spcPct val="100000"/>
              </a:lnSpc>
              <a:spcBef>
                <a:spcPts val="0"/>
              </a:spcBef>
              <a:spcAft>
                <a:spcPts val="0"/>
              </a:spcAft>
              <a:buClr>
                <a:srgbClr val="ABE33F"/>
              </a:buClr>
              <a:buSzPts val="1200"/>
              <a:buChar char="◆"/>
            </a:pPr>
            <a:r>
              <a:rPr lang="en" sz="1200">
                <a:solidFill>
                  <a:srgbClr val="004C52"/>
                </a:solidFill>
              </a:rPr>
              <a:t>Informal and substandard recycling of lead-acid batteries is a major cause of lead poisoning of children in developing countries.</a:t>
            </a:r>
            <a:r>
              <a:rPr lang="en" sz="1200"/>
              <a:t> Due to the lack of vehicle battery recycling regulation and infrastructure, and a 3 times increase in the number of vehicles since 2000, almost 50% of lead-acid batteries are recycled unsafely.</a:t>
            </a:r>
            <a:endParaRPr sz="1200"/>
          </a:p>
          <a:p>
            <a:pPr marL="457200" lvl="0" indent="-304800" algn="l" rtl="0">
              <a:lnSpc>
                <a:spcPct val="100000"/>
              </a:lnSpc>
              <a:spcBef>
                <a:spcPts val="0"/>
              </a:spcBef>
              <a:spcAft>
                <a:spcPts val="0"/>
              </a:spcAft>
              <a:buClr>
                <a:srgbClr val="ABE33F"/>
              </a:buClr>
              <a:buSzPts val="1200"/>
              <a:buChar char="◆"/>
            </a:pPr>
            <a:r>
              <a:rPr lang="en" sz="1200">
                <a:solidFill>
                  <a:srgbClr val="004C52"/>
                </a:solidFill>
              </a:rPr>
              <a:t>Due to the phase-out of leaded gasoline and paints, lead poisoning in children is less prevalent in developed countries</a:t>
            </a:r>
            <a:r>
              <a:rPr lang="en" sz="1200" baseline="30000">
                <a:solidFill>
                  <a:srgbClr val="004C52"/>
                </a:solidFill>
              </a:rPr>
              <a:t>[70]</a:t>
            </a:r>
            <a:r>
              <a:rPr lang="en" sz="1200">
                <a:solidFill>
                  <a:srgbClr val="004C52"/>
                </a:solidFill>
              </a:rPr>
              <a:t>.</a:t>
            </a:r>
            <a:endParaRPr sz="1200" b="1">
              <a:solidFill>
                <a:srgbClr val="004C52"/>
              </a:solidFill>
            </a:endParaRPr>
          </a:p>
        </p:txBody>
      </p:sp>
      <p:sp>
        <p:nvSpPr>
          <p:cNvPr id="206" name="Google Shape;206;p12"/>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12</a:t>
            </a:fld>
            <a:endParaRPr/>
          </a:p>
        </p:txBody>
      </p:sp>
      <p:pic>
        <p:nvPicPr>
          <p:cNvPr id="207" name="Google Shape;207;p12"/>
          <p:cNvPicPr preferRelativeResize="0"/>
          <p:nvPr/>
        </p:nvPicPr>
        <p:blipFill rotWithShape="1">
          <a:blip r:embed="rId3">
            <a:alphaModFix/>
          </a:blip>
          <a:srcRect/>
          <a:stretch/>
        </p:blipFill>
        <p:spPr>
          <a:xfrm>
            <a:off x="6771225" y="1766696"/>
            <a:ext cx="2294075" cy="1911729"/>
          </a:xfrm>
          <a:prstGeom prst="rect">
            <a:avLst/>
          </a:prstGeom>
          <a:noFill/>
          <a:ln>
            <a:noFill/>
          </a:ln>
        </p:spPr>
      </p:pic>
      <p:sp>
        <p:nvSpPr>
          <p:cNvPr id="208" name="Google Shape;208;p12"/>
          <p:cNvSpPr txBox="1"/>
          <p:nvPr/>
        </p:nvSpPr>
        <p:spPr>
          <a:xfrm>
            <a:off x="6894075" y="3576550"/>
            <a:ext cx="2158500" cy="76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E2E2E"/>
                </a:solidFill>
                <a:latin typeface="Karla"/>
                <a:ea typeface="Karla"/>
                <a:cs typeface="Karla"/>
                <a:sym typeface="Karla"/>
              </a:rPr>
              <a:t>Fig 6.</a:t>
            </a:r>
            <a:r>
              <a:rPr lang="en" sz="900" b="0" i="0" u="none" strike="noStrike" cap="none">
                <a:solidFill>
                  <a:srgbClr val="2E2E2E"/>
                </a:solidFill>
                <a:latin typeface="Karla"/>
                <a:ea typeface="Karla"/>
                <a:cs typeface="Karla"/>
                <a:sym typeface="Karla"/>
              </a:rPr>
              <a:t> UNICEF has played a primary role in conducting research on lead contamination worldwide </a:t>
            </a:r>
            <a:r>
              <a:rPr lang="en" sz="900" b="0" i="0" u="none" strike="noStrike" cap="none" baseline="30000">
                <a:solidFill>
                  <a:srgbClr val="2E2E2E"/>
                </a:solidFill>
                <a:latin typeface="Karla"/>
                <a:ea typeface="Karla"/>
                <a:cs typeface="Karla"/>
                <a:sym typeface="Karla"/>
              </a:rPr>
              <a:t>[70]</a:t>
            </a:r>
            <a:r>
              <a:rPr lang="en" sz="900" b="0" i="0" u="none" strike="noStrike" cap="none">
                <a:solidFill>
                  <a:srgbClr val="2E2E2E"/>
                </a:solidFill>
                <a:latin typeface="Karla"/>
                <a:ea typeface="Karla"/>
                <a:cs typeface="Karla"/>
                <a:sym typeface="Karla"/>
              </a:rPr>
              <a:t>.</a:t>
            </a:r>
            <a:endParaRPr sz="900" b="0" i="0" u="none" strike="noStrike" cap="none">
              <a:solidFill>
                <a:srgbClr val="2E2E2E"/>
              </a:solidFill>
              <a:latin typeface="Karla"/>
              <a:ea typeface="Karla"/>
              <a:cs typeface="Karla"/>
              <a:sym typeface="Karl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13"/>
          <p:cNvPicPr preferRelativeResize="0"/>
          <p:nvPr/>
        </p:nvPicPr>
        <p:blipFill rotWithShape="1">
          <a:blip r:embed="rId3">
            <a:alphaModFix/>
          </a:blip>
          <a:srcRect l="563" t="890" r="37544" b="2161"/>
          <a:stretch/>
        </p:blipFill>
        <p:spPr>
          <a:xfrm>
            <a:off x="764200" y="1198025"/>
            <a:ext cx="4153001" cy="3797525"/>
          </a:xfrm>
          <a:prstGeom prst="rect">
            <a:avLst/>
          </a:prstGeom>
          <a:noFill/>
          <a:ln>
            <a:noFill/>
          </a:ln>
        </p:spPr>
      </p:pic>
      <p:sp>
        <p:nvSpPr>
          <p:cNvPr id="214" name="Google Shape;214;p13"/>
          <p:cNvSpPr txBox="1">
            <a:spLocks noGrp="1"/>
          </p:cNvSpPr>
          <p:nvPr>
            <p:ph type="title" idx="4294967295"/>
          </p:nvPr>
        </p:nvSpPr>
        <p:spPr>
          <a:xfrm>
            <a:off x="886650" y="283375"/>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Health Effects </a:t>
            </a:r>
            <a:endParaRPr>
              <a:solidFill>
                <a:srgbClr val="000000"/>
              </a:solidFill>
            </a:endParaRPr>
          </a:p>
        </p:txBody>
      </p:sp>
      <p:pic>
        <p:nvPicPr>
          <p:cNvPr id="215" name="Google Shape;215;p13"/>
          <p:cNvPicPr preferRelativeResize="0"/>
          <p:nvPr/>
        </p:nvPicPr>
        <p:blipFill rotWithShape="1">
          <a:blip r:embed="rId3">
            <a:alphaModFix/>
          </a:blip>
          <a:srcRect l="66389" t="27967" b="2165"/>
          <a:stretch/>
        </p:blipFill>
        <p:spPr>
          <a:xfrm>
            <a:off x="5506900" y="1198025"/>
            <a:ext cx="2223424" cy="2616500"/>
          </a:xfrm>
          <a:prstGeom prst="rect">
            <a:avLst/>
          </a:prstGeom>
          <a:noFill/>
          <a:ln>
            <a:noFill/>
          </a:ln>
        </p:spPr>
      </p:pic>
      <p:sp>
        <p:nvSpPr>
          <p:cNvPr id="216" name="Google Shape;216;p13"/>
          <p:cNvSpPr txBox="1"/>
          <p:nvPr/>
        </p:nvSpPr>
        <p:spPr>
          <a:xfrm>
            <a:off x="5343013" y="3871775"/>
            <a:ext cx="2551200" cy="76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E2E2E"/>
                </a:solidFill>
                <a:latin typeface="Karla"/>
                <a:ea typeface="Karla"/>
                <a:cs typeface="Karla"/>
                <a:sym typeface="Karla"/>
              </a:rPr>
              <a:t>Fig 7.</a:t>
            </a:r>
            <a:r>
              <a:rPr lang="en" sz="900" b="0" i="0" u="none" strike="noStrike" cap="none">
                <a:solidFill>
                  <a:srgbClr val="2E2E2E"/>
                </a:solidFill>
                <a:latin typeface="Karla"/>
                <a:ea typeface="Karla"/>
                <a:cs typeface="Karla"/>
                <a:sym typeface="Karla"/>
              </a:rPr>
              <a:t> The various health impacts of lead on adults and children </a:t>
            </a:r>
            <a:r>
              <a:rPr lang="en" sz="900" b="0" i="0" u="none" strike="noStrike" cap="none" baseline="30000">
                <a:solidFill>
                  <a:srgbClr val="2E2E2E"/>
                </a:solidFill>
                <a:latin typeface="Karla"/>
                <a:ea typeface="Karla"/>
                <a:cs typeface="Karla"/>
                <a:sym typeface="Karla"/>
              </a:rPr>
              <a:t>[9]</a:t>
            </a:r>
            <a:r>
              <a:rPr lang="en" sz="900" b="0" i="0" u="none" strike="noStrike" cap="none">
                <a:solidFill>
                  <a:srgbClr val="2E2E2E"/>
                </a:solidFill>
                <a:latin typeface="Karla"/>
                <a:ea typeface="Karla"/>
                <a:cs typeface="Karla"/>
                <a:sym typeface="Karla"/>
              </a:rPr>
              <a:t>.</a:t>
            </a:r>
            <a:endParaRPr sz="900" b="0" i="0" u="none" strike="noStrike" cap="none">
              <a:solidFill>
                <a:srgbClr val="2E2E2E"/>
              </a:solidFill>
              <a:latin typeface="Karla"/>
              <a:ea typeface="Karla"/>
              <a:cs typeface="Karla"/>
              <a:sym typeface="Karla"/>
            </a:endParaRPr>
          </a:p>
        </p:txBody>
      </p:sp>
      <p:sp>
        <p:nvSpPr>
          <p:cNvPr id="217" name="Google Shape;217;p13"/>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4"/>
          <p:cNvSpPr txBox="1">
            <a:spLocks noGrp="1"/>
          </p:cNvSpPr>
          <p:nvPr>
            <p:ph type="title" idx="4294967295"/>
          </p:nvPr>
        </p:nvSpPr>
        <p:spPr>
          <a:xfrm>
            <a:off x="843100" y="2089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Forms of Lead Ingestion</a:t>
            </a:r>
            <a:endParaRPr>
              <a:solidFill>
                <a:srgbClr val="000000"/>
              </a:solidFill>
            </a:endParaRPr>
          </a:p>
        </p:txBody>
      </p:sp>
      <p:sp>
        <p:nvSpPr>
          <p:cNvPr id="223" name="Google Shape;223;p14"/>
          <p:cNvSpPr txBox="1">
            <a:spLocks noGrp="1"/>
          </p:cNvSpPr>
          <p:nvPr>
            <p:ph type="body" idx="1"/>
          </p:nvPr>
        </p:nvSpPr>
        <p:spPr>
          <a:xfrm>
            <a:off x="3159400" y="1388425"/>
            <a:ext cx="2589900" cy="5196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SzPts val="1200"/>
              <a:buChar char="◆"/>
            </a:pPr>
            <a:r>
              <a:rPr lang="en" sz="1200">
                <a:solidFill>
                  <a:srgbClr val="004C52"/>
                </a:solidFill>
              </a:rPr>
              <a:t>Old homes that were built before 1978 tend to have lead-based paint. People can ingest the lead dust when the paint peels and cracks </a:t>
            </a:r>
            <a:r>
              <a:rPr lang="en" sz="1200" baseline="30000">
                <a:solidFill>
                  <a:srgbClr val="004C52"/>
                </a:solidFill>
              </a:rPr>
              <a:t>[</a:t>
            </a:r>
            <a:r>
              <a:rPr lang="en" sz="1200" baseline="30000"/>
              <a:t>12</a:t>
            </a:r>
            <a:r>
              <a:rPr lang="en" sz="1200" baseline="30000">
                <a:solidFill>
                  <a:srgbClr val="004C52"/>
                </a:solidFill>
              </a:rPr>
              <a:t>]</a:t>
            </a:r>
            <a:r>
              <a:rPr lang="en" sz="1200">
                <a:solidFill>
                  <a:srgbClr val="004C52"/>
                </a:solidFill>
              </a:rPr>
              <a:t>.</a:t>
            </a:r>
            <a:endParaRPr sz="1200">
              <a:solidFill>
                <a:srgbClr val="004C52"/>
              </a:solidFill>
            </a:endParaRPr>
          </a:p>
          <a:p>
            <a:pPr marL="457200" lvl="0" indent="-304800" algn="l" rtl="0">
              <a:lnSpc>
                <a:spcPct val="100000"/>
              </a:lnSpc>
              <a:spcBef>
                <a:spcPts val="0"/>
              </a:spcBef>
              <a:spcAft>
                <a:spcPts val="0"/>
              </a:spcAft>
              <a:buSzPts val="1200"/>
              <a:buChar char="◆"/>
            </a:pPr>
            <a:r>
              <a:rPr lang="en" sz="1200">
                <a:solidFill>
                  <a:srgbClr val="004C52"/>
                </a:solidFill>
              </a:rPr>
              <a:t>Objects such as toys and jewelry can also contain lead </a:t>
            </a:r>
            <a:r>
              <a:rPr lang="en" sz="1200" baseline="30000">
                <a:solidFill>
                  <a:srgbClr val="004C52"/>
                </a:solidFill>
              </a:rPr>
              <a:t>[</a:t>
            </a:r>
            <a:r>
              <a:rPr lang="en" sz="1200" baseline="30000"/>
              <a:t>13</a:t>
            </a:r>
            <a:r>
              <a:rPr lang="en" sz="1200" baseline="30000">
                <a:solidFill>
                  <a:srgbClr val="004C52"/>
                </a:solidFill>
              </a:rPr>
              <a:t>]</a:t>
            </a:r>
            <a:r>
              <a:rPr lang="en" sz="1200">
                <a:solidFill>
                  <a:srgbClr val="004C52"/>
                </a:solidFill>
              </a:rPr>
              <a:t>.</a:t>
            </a:r>
            <a:endParaRPr sz="1200">
              <a:solidFill>
                <a:srgbClr val="004C52"/>
              </a:solidFill>
            </a:endParaRPr>
          </a:p>
          <a:p>
            <a:pPr marL="457200" lvl="0" indent="-304800" algn="l" rtl="0">
              <a:lnSpc>
                <a:spcPct val="100000"/>
              </a:lnSpc>
              <a:spcBef>
                <a:spcPts val="0"/>
              </a:spcBef>
              <a:spcAft>
                <a:spcPts val="0"/>
              </a:spcAft>
              <a:buSzPts val="1200"/>
              <a:buChar char="◆"/>
            </a:pPr>
            <a:r>
              <a:rPr lang="en" sz="1200"/>
              <a:t>The EPA estimates that more than 20% of a person’s lead intake comes from water </a:t>
            </a:r>
            <a:r>
              <a:rPr lang="en" sz="1200" baseline="30000"/>
              <a:t>[10]</a:t>
            </a:r>
            <a:r>
              <a:rPr lang="en" sz="1200"/>
              <a:t>.</a:t>
            </a:r>
            <a:endParaRPr sz="1200"/>
          </a:p>
        </p:txBody>
      </p:sp>
      <p:sp>
        <p:nvSpPr>
          <p:cNvPr id="224" name="Google Shape;224;p14"/>
          <p:cNvSpPr txBox="1">
            <a:spLocks noGrp="1"/>
          </p:cNvSpPr>
          <p:nvPr>
            <p:ph type="body" idx="4294967295"/>
          </p:nvPr>
        </p:nvSpPr>
        <p:spPr>
          <a:xfrm>
            <a:off x="299500" y="1388425"/>
            <a:ext cx="3001800" cy="30393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SzPts val="1200"/>
              <a:buChar char="◆"/>
            </a:pPr>
            <a:r>
              <a:rPr lang="en" sz="1200">
                <a:solidFill>
                  <a:srgbClr val="004C52"/>
                </a:solidFill>
              </a:rPr>
              <a:t>Lead can be ingested through </a:t>
            </a:r>
            <a:r>
              <a:rPr lang="en" sz="1200"/>
              <a:t>food: </a:t>
            </a:r>
            <a:endParaRPr sz="1200"/>
          </a:p>
          <a:p>
            <a:pPr marL="742950" lvl="0" indent="-304800" algn="l" rtl="0">
              <a:lnSpc>
                <a:spcPct val="100000"/>
              </a:lnSpc>
              <a:spcBef>
                <a:spcPts val="0"/>
              </a:spcBef>
              <a:spcAft>
                <a:spcPts val="0"/>
              </a:spcAft>
              <a:buClr>
                <a:srgbClr val="00AE9D"/>
              </a:buClr>
              <a:buSzPts val="1200"/>
              <a:buAutoNum type="romanLcPeriod"/>
            </a:pPr>
            <a:r>
              <a:rPr lang="en" sz="1200"/>
              <a:t>If the food naturally contains lead or if the food is prepared with lead-contaminated water </a:t>
            </a:r>
            <a:r>
              <a:rPr lang="en" sz="1200" baseline="30000"/>
              <a:t>[10]</a:t>
            </a:r>
            <a:r>
              <a:rPr lang="en" sz="1200"/>
              <a:t>. </a:t>
            </a:r>
            <a:endParaRPr sz="1200"/>
          </a:p>
          <a:p>
            <a:pPr marL="742950" lvl="0" indent="-304800" algn="l" rtl="0">
              <a:lnSpc>
                <a:spcPct val="100000"/>
              </a:lnSpc>
              <a:spcBef>
                <a:spcPts val="0"/>
              </a:spcBef>
              <a:spcAft>
                <a:spcPts val="0"/>
              </a:spcAft>
              <a:buClr>
                <a:srgbClr val="00AE9D"/>
              </a:buClr>
              <a:buSzPts val="1200"/>
              <a:buAutoNum type="romanLcPeriod"/>
            </a:pPr>
            <a:r>
              <a:rPr lang="en" sz="1200"/>
              <a:t>Research by the University of Michigan found that 20% of baby food contained detectable levels of lead </a:t>
            </a:r>
            <a:r>
              <a:rPr lang="en" sz="1200" baseline="30000"/>
              <a:t>[11]</a:t>
            </a:r>
            <a:r>
              <a:rPr lang="en" sz="1200"/>
              <a:t>. </a:t>
            </a:r>
            <a:endParaRPr sz="1200"/>
          </a:p>
          <a:p>
            <a:pPr marL="457200" lvl="0" indent="-304800" algn="l" rtl="0">
              <a:lnSpc>
                <a:spcPct val="100000"/>
              </a:lnSpc>
              <a:spcBef>
                <a:spcPts val="0"/>
              </a:spcBef>
              <a:spcAft>
                <a:spcPts val="0"/>
              </a:spcAft>
              <a:buSzPts val="1200"/>
              <a:buChar char="◆"/>
            </a:pPr>
            <a:r>
              <a:rPr lang="en" sz="1200"/>
              <a:t>Inhalation of lead particles generated during processes such as smelting, recycling, and using leaded gasoline also lead to lead ingestion </a:t>
            </a:r>
            <a:r>
              <a:rPr lang="en" sz="1200" baseline="30000"/>
              <a:t>[6]</a:t>
            </a:r>
            <a:r>
              <a:rPr lang="en" sz="1200"/>
              <a:t>. </a:t>
            </a:r>
            <a:endParaRPr sz="1200" baseline="30000"/>
          </a:p>
          <a:p>
            <a:pPr marL="0" lvl="0" indent="0" algn="l" rtl="0">
              <a:lnSpc>
                <a:spcPct val="100000"/>
              </a:lnSpc>
              <a:spcBef>
                <a:spcPts val="0"/>
              </a:spcBef>
              <a:spcAft>
                <a:spcPts val="1200"/>
              </a:spcAft>
              <a:buSzPts val="2400"/>
              <a:buNone/>
            </a:pPr>
            <a:endParaRPr sz="1200"/>
          </a:p>
        </p:txBody>
      </p:sp>
      <p:pic>
        <p:nvPicPr>
          <p:cNvPr id="225" name="Google Shape;225;p14"/>
          <p:cNvPicPr preferRelativeResize="0"/>
          <p:nvPr/>
        </p:nvPicPr>
        <p:blipFill rotWithShape="1">
          <a:blip r:embed="rId3">
            <a:alphaModFix/>
          </a:blip>
          <a:srcRect l="8398" t="18796" r="7600" b="18274"/>
          <a:stretch/>
        </p:blipFill>
        <p:spPr>
          <a:xfrm>
            <a:off x="5863975" y="850025"/>
            <a:ext cx="3098250" cy="3078050"/>
          </a:xfrm>
          <a:prstGeom prst="rect">
            <a:avLst/>
          </a:prstGeom>
          <a:noFill/>
          <a:ln>
            <a:noFill/>
          </a:ln>
        </p:spPr>
      </p:pic>
      <p:sp>
        <p:nvSpPr>
          <p:cNvPr id="226" name="Google Shape;226;p14"/>
          <p:cNvSpPr txBox="1"/>
          <p:nvPr/>
        </p:nvSpPr>
        <p:spPr>
          <a:xfrm>
            <a:off x="5863900" y="3887000"/>
            <a:ext cx="3098400" cy="65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900" b="1" i="0" u="none" strike="noStrike" cap="none">
                <a:solidFill>
                  <a:srgbClr val="2E2E2E"/>
                </a:solidFill>
                <a:latin typeface="Karla"/>
                <a:ea typeface="Karla"/>
                <a:cs typeface="Karla"/>
                <a:sym typeface="Karla"/>
              </a:rPr>
              <a:t>Fig 8.</a:t>
            </a:r>
            <a:r>
              <a:rPr lang="en" sz="900" b="0" i="0" u="none" strike="noStrike" cap="none">
                <a:solidFill>
                  <a:srgbClr val="2E2E2E"/>
                </a:solidFill>
                <a:latin typeface="Karla"/>
                <a:ea typeface="Karla"/>
                <a:cs typeface="Karla"/>
                <a:sym typeface="Karla"/>
              </a:rPr>
              <a:t> The percentage of baby food samples tested that contained lead </a:t>
            </a:r>
            <a:r>
              <a:rPr lang="en" sz="900" b="0" i="0" u="none" strike="noStrike" cap="none" baseline="30000">
                <a:solidFill>
                  <a:srgbClr val="2E2E2E"/>
                </a:solidFill>
                <a:latin typeface="Karla"/>
                <a:ea typeface="Karla"/>
                <a:cs typeface="Karla"/>
                <a:sym typeface="Karla"/>
              </a:rPr>
              <a:t>[11]</a:t>
            </a:r>
            <a:r>
              <a:rPr lang="en" sz="900" b="0" i="0" u="none" strike="noStrike" cap="none">
                <a:solidFill>
                  <a:srgbClr val="2E2E2E"/>
                </a:solidFill>
                <a:latin typeface="Karla"/>
                <a:ea typeface="Karla"/>
                <a:cs typeface="Karla"/>
                <a:sym typeface="Karla"/>
              </a:rPr>
              <a:t>.</a:t>
            </a:r>
            <a:endParaRPr sz="900" b="0" i="0" u="none" strike="noStrike" cap="none">
              <a:solidFill>
                <a:srgbClr val="2E2E2E"/>
              </a:solidFill>
              <a:latin typeface="Karla"/>
              <a:ea typeface="Karla"/>
              <a:cs typeface="Karla"/>
              <a:sym typeface="Karla"/>
            </a:endParaRPr>
          </a:p>
        </p:txBody>
      </p:sp>
      <p:sp>
        <p:nvSpPr>
          <p:cNvPr id="227" name="Google Shape;227;p14"/>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5"/>
          <p:cNvSpPr txBox="1">
            <a:spLocks noGrp="1"/>
          </p:cNvSpPr>
          <p:nvPr>
            <p:ph type="title"/>
          </p:nvPr>
        </p:nvSpPr>
        <p:spPr>
          <a:xfrm>
            <a:off x="791000" y="294525"/>
            <a:ext cx="5420400" cy="8574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400"/>
              <a:buNone/>
            </a:pPr>
            <a:r>
              <a:rPr lang="en" sz="2000">
                <a:solidFill>
                  <a:srgbClr val="000000"/>
                </a:solidFill>
              </a:rPr>
              <a:t>Lead Ingestion Through Water is Caused Mainly due to Plumbing Material </a:t>
            </a:r>
            <a:endParaRPr sz="2000">
              <a:solidFill>
                <a:srgbClr val="000000"/>
              </a:solidFill>
            </a:endParaRPr>
          </a:p>
        </p:txBody>
      </p:sp>
      <p:sp>
        <p:nvSpPr>
          <p:cNvPr id="233" name="Google Shape;233;p15"/>
          <p:cNvSpPr txBox="1">
            <a:spLocks noGrp="1"/>
          </p:cNvSpPr>
          <p:nvPr>
            <p:ph type="body" idx="1"/>
          </p:nvPr>
        </p:nvSpPr>
        <p:spPr>
          <a:xfrm>
            <a:off x="409925" y="1579400"/>
            <a:ext cx="4353600" cy="33273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Clr>
                <a:srgbClr val="ABE33F"/>
              </a:buClr>
              <a:buSzPts val="1200"/>
              <a:buChar char="◆"/>
            </a:pPr>
            <a:r>
              <a:rPr lang="en" sz="1200">
                <a:solidFill>
                  <a:srgbClr val="004C52"/>
                </a:solidFill>
              </a:rPr>
              <a:t>Lead enters water after it leaves water treatment plants </a:t>
            </a:r>
            <a:r>
              <a:rPr lang="en" sz="1200"/>
              <a:t>due to </a:t>
            </a:r>
            <a:r>
              <a:rPr lang="en" sz="1200">
                <a:solidFill>
                  <a:srgbClr val="004C52"/>
                </a:solidFill>
              </a:rPr>
              <a:t>the corrosion of plumbing materials and solder that contains lead </a:t>
            </a:r>
            <a:r>
              <a:rPr lang="en" sz="1200" baseline="30000"/>
              <a:t>[14]</a:t>
            </a:r>
            <a:r>
              <a:rPr lang="en" sz="1200">
                <a:solidFill>
                  <a:srgbClr val="004C52"/>
                </a:solidFill>
              </a:rPr>
              <a:t>.</a:t>
            </a:r>
            <a:endParaRPr sz="1200">
              <a:solidFill>
                <a:srgbClr val="004C52"/>
              </a:solidFill>
            </a:endParaRPr>
          </a:p>
          <a:p>
            <a:pPr marL="457200" lvl="0" indent="-304800" algn="l" rtl="0">
              <a:lnSpc>
                <a:spcPct val="100000"/>
              </a:lnSpc>
              <a:spcBef>
                <a:spcPts val="0"/>
              </a:spcBef>
              <a:spcAft>
                <a:spcPts val="0"/>
              </a:spcAft>
              <a:buClr>
                <a:srgbClr val="ABE33F"/>
              </a:buClr>
              <a:buSzPts val="1200"/>
              <a:buChar char="◆"/>
            </a:pPr>
            <a:r>
              <a:rPr lang="en" sz="1200">
                <a:solidFill>
                  <a:srgbClr val="004C52"/>
                </a:solidFill>
              </a:rPr>
              <a:t>This lead is often not adequately filtered out before it </a:t>
            </a:r>
            <a:r>
              <a:rPr lang="en" sz="1200"/>
              <a:t>enters homes and public spaces </a:t>
            </a:r>
            <a:r>
              <a:rPr lang="en" sz="1200">
                <a:solidFill>
                  <a:srgbClr val="004C52"/>
                </a:solidFill>
              </a:rPr>
              <a:t>because it is not anticipated</a:t>
            </a:r>
            <a:r>
              <a:rPr lang="en" sz="1200"/>
              <a:t> </a:t>
            </a:r>
            <a:r>
              <a:rPr lang="en" sz="1200" baseline="30000"/>
              <a:t>[15]</a:t>
            </a:r>
            <a:r>
              <a:rPr lang="en" sz="1200"/>
              <a:t>.</a:t>
            </a:r>
            <a:endParaRPr sz="1200" baseline="30000">
              <a:solidFill>
                <a:srgbClr val="004C52"/>
              </a:solidFill>
            </a:endParaRPr>
          </a:p>
          <a:p>
            <a:pPr marL="457200" lvl="0" indent="-304800" algn="l" rtl="0">
              <a:lnSpc>
                <a:spcPct val="100000"/>
              </a:lnSpc>
              <a:spcBef>
                <a:spcPts val="0"/>
              </a:spcBef>
              <a:spcAft>
                <a:spcPts val="0"/>
              </a:spcAft>
              <a:buClr>
                <a:srgbClr val="ABE33F"/>
              </a:buClr>
              <a:buSzPts val="1200"/>
              <a:buChar char="◆"/>
            </a:pPr>
            <a:r>
              <a:rPr lang="en" sz="1200"/>
              <a:t>Although the American c</a:t>
            </a:r>
            <a:r>
              <a:rPr lang="en" sz="1200">
                <a:solidFill>
                  <a:srgbClr val="004C52"/>
                </a:solidFill>
              </a:rPr>
              <a:t>ongress banned lead water pipes over 30 years ago, </a:t>
            </a:r>
            <a:r>
              <a:rPr lang="en" sz="1200"/>
              <a:t>around 3.3 million to 10 million older lead pipes remain. Even jostling during repairs or sudden change in water chemistry can cause lead to enter the water that travels through these pipes </a:t>
            </a:r>
            <a:r>
              <a:rPr lang="en" sz="1200" baseline="30000"/>
              <a:t>[15]</a:t>
            </a:r>
            <a:r>
              <a:rPr lang="en" sz="1200"/>
              <a:t>.</a:t>
            </a:r>
            <a:endParaRPr sz="1200"/>
          </a:p>
          <a:p>
            <a:pPr marL="457200" lvl="0" indent="-304800" algn="l" rtl="0">
              <a:lnSpc>
                <a:spcPct val="100000"/>
              </a:lnSpc>
              <a:spcBef>
                <a:spcPts val="0"/>
              </a:spcBef>
              <a:spcAft>
                <a:spcPts val="0"/>
              </a:spcAft>
              <a:buClr>
                <a:srgbClr val="ABE33F"/>
              </a:buClr>
              <a:buSzPts val="1200"/>
              <a:buChar char="◆"/>
            </a:pPr>
            <a:r>
              <a:rPr lang="en" sz="1200">
                <a:solidFill>
                  <a:srgbClr val="004C52"/>
                </a:solidFill>
              </a:rPr>
              <a:t>Solder and brass plumbing advertised as “lead free” still contains 8% lead </a:t>
            </a:r>
            <a:r>
              <a:rPr lang="en" sz="1200" baseline="30000"/>
              <a:t>[14]</a:t>
            </a:r>
            <a:r>
              <a:rPr lang="en" sz="1200"/>
              <a:t>.</a:t>
            </a:r>
            <a:endParaRPr sz="1200">
              <a:solidFill>
                <a:srgbClr val="004C52"/>
              </a:solidFill>
            </a:endParaRPr>
          </a:p>
        </p:txBody>
      </p:sp>
      <p:pic>
        <p:nvPicPr>
          <p:cNvPr id="234" name="Google Shape;234;p15"/>
          <p:cNvPicPr preferRelativeResize="0"/>
          <p:nvPr/>
        </p:nvPicPr>
        <p:blipFill rotWithShape="1">
          <a:blip r:embed="rId3">
            <a:alphaModFix/>
          </a:blip>
          <a:srcRect l="3711" t="18589" r="19448" b="23500"/>
          <a:stretch/>
        </p:blipFill>
        <p:spPr>
          <a:xfrm>
            <a:off x="5379350" y="2067700"/>
            <a:ext cx="2976601" cy="1617426"/>
          </a:xfrm>
          <a:prstGeom prst="rect">
            <a:avLst/>
          </a:prstGeom>
          <a:noFill/>
          <a:ln>
            <a:noFill/>
          </a:ln>
        </p:spPr>
      </p:pic>
      <p:sp>
        <p:nvSpPr>
          <p:cNvPr id="235" name="Google Shape;235;p15"/>
          <p:cNvSpPr txBox="1"/>
          <p:nvPr/>
        </p:nvSpPr>
        <p:spPr>
          <a:xfrm>
            <a:off x="5379353" y="3735975"/>
            <a:ext cx="2516400" cy="24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900" b="1" i="0" u="none" strike="noStrike" cap="none">
                <a:solidFill>
                  <a:srgbClr val="2E2E2E"/>
                </a:solidFill>
                <a:latin typeface="Karla"/>
                <a:ea typeface="Karla"/>
                <a:cs typeface="Karla"/>
                <a:sym typeface="Karla"/>
              </a:rPr>
              <a:t>Fig 9.</a:t>
            </a:r>
            <a:r>
              <a:rPr lang="en" sz="900" b="0" i="0" u="none" strike="noStrike" cap="none">
                <a:solidFill>
                  <a:srgbClr val="2E2E2E"/>
                </a:solidFill>
                <a:latin typeface="Karla"/>
                <a:ea typeface="Karla"/>
                <a:cs typeface="Karla"/>
                <a:sym typeface="Karla"/>
              </a:rPr>
              <a:t> A lead pipe being removed </a:t>
            </a:r>
            <a:r>
              <a:rPr lang="en" sz="900" b="0" i="0" u="none" strike="noStrike" cap="none" baseline="30000">
                <a:solidFill>
                  <a:srgbClr val="2E2E2E"/>
                </a:solidFill>
                <a:latin typeface="Karla"/>
                <a:ea typeface="Karla"/>
                <a:cs typeface="Karla"/>
                <a:sym typeface="Karla"/>
              </a:rPr>
              <a:t>[16]</a:t>
            </a:r>
            <a:r>
              <a:rPr lang="en" sz="900" b="0" i="0" u="none" strike="noStrike" cap="none">
                <a:solidFill>
                  <a:srgbClr val="2E2E2E"/>
                </a:solidFill>
                <a:latin typeface="Karla"/>
                <a:ea typeface="Karla"/>
                <a:cs typeface="Karla"/>
                <a:sym typeface="Karla"/>
              </a:rPr>
              <a:t>.</a:t>
            </a:r>
            <a:endParaRPr sz="900" b="0" i="0" u="none" strike="noStrike" cap="none">
              <a:solidFill>
                <a:srgbClr val="2E2E2E"/>
              </a:solidFill>
              <a:latin typeface="Karla"/>
              <a:ea typeface="Karla"/>
              <a:cs typeface="Karla"/>
              <a:sym typeface="Karla"/>
            </a:endParaRPr>
          </a:p>
        </p:txBody>
      </p:sp>
      <p:sp>
        <p:nvSpPr>
          <p:cNvPr id="236" name="Google Shape;236;p15"/>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6"/>
          <p:cNvSpPr txBox="1">
            <a:spLocks noGrp="1"/>
          </p:cNvSpPr>
          <p:nvPr>
            <p:ph type="title" idx="4294967295"/>
          </p:nvPr>
        </p:nvSpPr>
        <p:spPr>
          <a:xfrm>
            <a:off x="0" y="129175"/>
            <a:ext cx="3848100" cy="8574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chemeClr val="dk2"/>
              </a:buClr>
              <a:buSzPts val="1100"/>
              <a:buFont typeface="Arial"/>
              <a:buNone/>
            </a:pPr>
            <a:r>
              <a:rPr lang="en" sz="1800">
                <a:solidFill>
                  <a:srgbClr val="000000"/>
                </a:solidFill>
              </a:rPr>
              <a:t>Other Causes of Lead Contamination in Water</a:t>
            </a:r>
            <a:endParaRPr sz="1800">
              <a:solidFill>
                <a:srgbClr val="000000"/>
              </a:solidFill>
            </a:endParaRPr>
          </a:p>
          <a:p>
            <a:pPr marL="0" lvl="0" indent="0" algn="r" rtl="0">
              <a:lnSpc>
                <a:spcPct val="100000"/>
              </a:lnSpc>
              <a:spcBef>
                <a:spcPts val="0"/>
              </a:spcBef>
              <a:spcAft>
                <a:spcPts val="0"/>
              </a:spcAft>
              <a:buSzPts val="2400"/>
              <a:buNone/>
            </a:pPr>
            <a:endParaRPr sz="1800"/>
          </a:p>
        </p:txBody>
      </p:sp>
      <p:sp>
        <p:nvSpPr>
          <p:cNvPr id="242" name="Google Shape;242;p16"/>
          <p:cNvSpPr txBox="1">
            <a:spLocks noGrp="1"/>
          </p:cNvSpPr>
          <p:nvPr>
            <p:ph type="body" idx="1"/>
          </p:nvPr>
        </p:nvSpPr>
        <p:spPr>
          <a:xfrm>
            <a:off x="575825" y="1645450"/>
            <a:ext cx="4744500" cy="5196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SzPts val="1200"/>
              <a:buChar char="◆"/>
            </a:pPr>
            <a:r>
              <a:rPr lang="en" sz="1200"/>
              <a:t>Lead contamination in water can be due to other reasons such as: </a:t>
            </a:r>
            <a:endParaRPr sz="1200"/>
          </a:p>
          <a:p>
            <a:pPr marL="742950" marR="0" lvl="0" indent="-304800" algn="l" rtl="0">
              <a:lnSpc>
                <a:spcPct val="100000"/>
              </a:lnSpc>
              <a:spcBef>
                <a:spcPts val="0"/>
              </a:spcBef>
              <a:spcAft>
                <a:spcPts val="0"/>
              </a:spcAft>
              <a:buClr>
                <a:srgbClr val="00AE9D"/>
              </a:buClr>
              <a:buSzPts val="1200"/>
              <a:buAutoNum type="romanLcPeriod"/>
            </a:pPr>
            <a:r>
              <a:rPr lang="en" sz="1200"/>
              <a:t>The usage of c</a:t>
            </a:r>
            <a:r>
              <a:rPr lang="en" sz="1200">
                <a:solidFill>
                  <a:srgbClr val="004C52"/>
                </a:solidFill>
              </a:rPr>
              <a:t>opper fixtures.</a:t>
            </a:r>
            <a:endParaRPr sz="1200"/>
          </a:p>
          <a:p>
            <a:pPr marL="742950" marR="0" lvl="0" indent="-304800" algn="l" rtl="0">
              <a:lnSpc>
                <a:spcPct val="100000"/>
              </a:lnSpc>
              <a:spcBef>
                <a:spcPts val="0"/>
              </a:spcBef>
              <a:spcAft>
                <a:spcPts val="0"/>
              </a:spcAft>
              <a:buClr>
                <a:srgbClr val="00AE9D"/>
              </a:buClr>
              <a:buSzPts val="1200"/>
              <a:buAutoNum type="romanLcPeriod"/>
            </a:pPr>
            <a:r>
              <a:rPr lang="en" sz="1200"/>
              <a:t>The usage of c</a:t>
            </a:r>
            <a:r>
              <a:rPr lang="en" sz="1200">
                <a:solidFill>
                  <a:srgbClr val="004C52"/>
                </a:solidFill>
              </a:rPr>
              <a:t>opper or brass pipes.</a:t>
            </a:r>
            <a:endParaRPr sz="1200"/>
          </a:p>
          <a:p>
            <a:pPr marL="742950" marR="0" lvl="0" indent="-304800" algn="l" rtl="0">
              <a:lnSpc>
                <a:spcPct val="100000"/>
              </a:lnSpc>
              <a:spcBef>
                <a:spcPts val="0"/>
              </a:spcBef>
              <a:spcAft>
                <a:spcPts val="0"/>
              </a:spcAft>
              <a:buClr>
                <a:srgbClr val="00AE9D"/>
              </a:buClr>
              <a:buSzPts val="1200"/>
              <a:buAutoNum type="romanLcPeriod"/>
            </a:pPr>
            <a:r>
              <a:rPr lang="en" sz="1200">
                <a:highlight>
                  <a:srgbClr val="FFFFFF"/>
                </a:highlight>
              </a:rPr>
              <a:t>The usage of b</a:t>
            </a:r>
            <a:r>
              <a:rPr lang="en" sz="1200">
                <a:solidFill>
                  <a:srgbClr val="004C52"/>
                </a:solidFill>
                <a:highlight>
                  <a:srgbClr val="FFFFFF"/>
                </a:highlight>
              </a:rPr>
              <a:t>rass or chrome-plated brass faucets </a:t>
            </a:r>
            <a:r>
              <a:rPr lang="en" sz="1200" baseline="30000">
                <a:highlight>
                  <a:srgbClr val="FFFFFF"/>
                </a:highlight>
              </a:rPr>
              <a:t>[10]</a:t>
            </a:r>
            <a:r>
              <a:rPr lang="en" sz="1200">
                <a:solidFill>
                  <a:srgbClr val="004C52"/>
                </a:solidFill>
                <a:highlight>
                  <a:srgbClr val="FFFFFF"/>
                </a:highlight>
              </a:rPr>
              <a:t>.</a:t>
            </a:r>
            <a:endParaRPr sz="1200">
              <a:highlight>
                <a:srgbClr val="FFFFFF"/>
              </a:highlight>
            </a:endParaRPr>
          </a:p>
          <a:p>
            <a:pPr marL="742950" marR="0" lvl="0" indent="-304800" algn="l" rtl="0">
              <a:lnSpc>
                <a:spcPct val="100000"/>
              </a:lnSpc>
              <a:spcBef>
                <a:spcPts val="0"/>
              </a:spcBef>
              <a:spcAft>
                <a:spcPts val="0"/>
              </a:spcAft>
              <a:buClr>
                <a:srgbClr val="00AE9D"/>
              </a:buClr>
              <a:buSzPts val="1200"/>
              <a:buAutoNum type="romanLcPeriod"/>
            </a:pPr>
            <a:r>
              <a:rPr lang="en" sz="1200"/>
              <a:t>The reliance on w</a:t>
            </a:r>
            <a:r>
              <a:rPr lang="en" sz="1200">
                <a:solidFill>
                  <a:srgbClr val="004C52"/>
                </a:solidFill>
              </a:rPr>
              <a:t>ell</a:t>
            </a:r>
            <a:r>
              <a:rPr lang="en" sz="1200"/>
              <a:t> water </a:t>
            </a:r>
            <a:r>
              <a:rPr lang="en" sz="1200" baseline="30000"/>
              <a:t>[17]</a:t>
            </a:r>
            <a:r>
              <a:rPr lang="en" sz="1200">
                <a:solidFill>
                  <a:srgbClr val="004C52"/>
                </a:solidFill>
              </a:rPr>
              <a:t>.</a:t>
            </a:r>
            <a:endParaRPr sz="1200"/>
          </a:p>
          <a:p>
            <a:pPr marL="457200" lvl="0" indent="-304800" algn="l" rtl="0">
              <a:lnSpc>
                <a:spcPct val="100000"/>
              </a:lnSpc>
              <a:spcBef>
                <a:spcPts val="0"/>
              </a:spcBef>
              <a:spcAft>
                <a:spcPts val="0"/>
              </a:spcAft>
              <a:buSzPts val="1200"/>
              <a:buChar char="◆"/>
            </a:pPr>
            <a:r>
              <a:rPr lang="en" sz="1200">
                <a:solidFill>
                  <a:srgbClr val="004C52"/>
                </a:solidFill>
              </a:rPr>
              <a:t>Homes built before 1986 are most likely to contain lead pipes, fixtures, and solder </a:t>
            </a:r>
            <a:r>
              <a:rPr lang="en" sz="1200" baseline="30000"/>
              <a:t>[9]</a:t>
            </a:r>
            <a:r>
              <a:rPr lang="en" sz="1200"/>
              <a:t>.</a:t>
            </a:r>
            <a:endParaRPr sz="1200">
              <a:solidFill>
                <a:srgbClr val="004C52"/>
              </a:solidFill>
            </a:endParaRPr>
          </a:p>
        </p:txBody>
      </p:sp>
      <p:sp>
        <p:nvSpPr>
          <p:cNvPr id="243" name="Google Shape;243;p16"/>
          <p:cNvSpPr txBox="1"/>
          <p:nvPr/>
        </p:nvSpPr>
        <p:spPr>
          <a:xfrm>
            <a:off x="5702750" y="4345375"/>
            <a:ext cx="2743500" cy="23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E2E2E"/>
                </a:solidFill>
                <a:latin typeface="Karla"/>
                <a:ea typeface="Karla"/>
                <a:cs typeface="Karla"/>
                <a:sym typeface="Karla"/>
              </a:rPr>
              <a:t>Fig 10.</a:t>
            </a:r>
            <a:r>
              <a:rPr lang="en" sz="900" b="0" i="0" u="none" strike="noStrike" cap="none">
                <a:solidFill>
                  <a:srgbClr val="2E2E2E"/>
                </a:solidFill>
                <a:latin typeface="Karla"/>
                <a:ea typeface="Karla"/>
                <a:cs typeface="Karla"/>
                <a:sym typeface="Karla"/>
              </a:rPr>
              <a:t> Well water most likely contains lead due to residential plumbing systems </a:t>
            </a:r>
            <a:r>
              <a:rPr lang="en" sz="900" b="0" i="0" u="none" strike="noStrike" cap="none" baseline="30000">
                <a:solidFill>
                  <a:srgbClr val="2E2E2E"/>
                </a:solidFill>
                <a:latin typeface="Karla"/>
                <a:ea typeface="Karla"/>
                <a:cs typeface="Karla"/>
                <a:sym typeface="Karla"/>
              </a:rPr>
              <a:t>[18]</a:t>
            </a:r>
            <a:r>
              <a:rPr lang="en" sz="900" b="0" i="0" u="none" strike="noStrike" cap="none">
                <a:solidFill>
                  <a:srgbClr val="2E2E2E"/>
                </a:solidFill>
                <a:latin typeface="Karla"/>
                <a:ea typeface="Karla"/>
                <a:cs typeface="Karla"/>
                <a:sym typeface="Karla"/>
              </a:rPr>
              <a:t>.</a:t>
            </a:r>
            <a:endParaRPr sz="900" b="0" i="0" u="none" strike="noStrike" cap="none">
              <a:solidFill>
                <a:srgbClr val="2E2E2E"/>
              </a:solidFill>
              <a:latin typeface="Karla"/>
              <a:ea typeface="Karla"/>
              <a:cs typeface="Karla"/>
              <a:sym typeface="Karla"/>
            </a:endParaRPr>
          </a:p>
        </p:txBody>
      </p:sp>
      <p:sp>
        <p:nvSpPr>
          <p:cNvPr id="244" name="Google Shape;244;p16"/>
          <p:cNvSpPr/>
          <p:nvPr/>
        </p:nvSpPr>
        <p:spPr>
          <a:xfrm>
            <a:off x="5702750" y="129175"/>
            <a:ext cx="2990100" cy="42408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5" name="Google Shape;245;p16"/>
          <p:cNvPicPr preferRelativeResize="0"/>
          <p:nvPr/>
        </p:nvPicPr>
        <p:blipFill rotWithShape="1">
          <a:blip r:embed="rId3">
            <a:alphaModFix/>
          </a:blip>
          <a:srcRect/>
          <a:stretch/>
        </p:blipFill>
        <p:spPr>
          <a:xfrm>
            <a:off x="5738119" y="153749"/>
            <a:ext cx="2919349" cy="4191637"/>
          </a:xfrm>
          <a:prstGeom prst="rect">
            <a:avLst/>
          </a:prstGeom>
          <a:noFill/>
          <a:ln>
            <a:noFill/>
          </a:ln>
        </p:spPr>
      </p:pic>
      <p:sp>
        <p:nvSpPr>
          <p:cNvPr id="246" name="Google Shape;246;p16"/>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solidFill>
                  <a:srgbClr val="00AE9D"/>
                </a:solidFill>
              </a:rPr>
              <a:t>16</a:t>
            </a:fld>
            <a:endParaRPr>
              <a:solidFill>
                <a:srgbClr val="00AE9D"/>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7"/>
          <p:cNvSpPr txBox="1">
            <a:spLocks noGrp="1"/>
          </p:cNvSpPr>
          <p:nvPr>
            <p:ph type="title"/>
          </p:nvPr>
        </p:nvSpPr>
        <p:spPr>
          <a:xfrm>
            <a:off x="976875" y="299150"/>
            <a:ext cx="5004300" cy="8574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400"/>
              <a:buNone/>
            </a:pPr>
            <a:r>
              <a:rPr lang="en" sz="2000">
                <a:solidFill>
                  <a:srgbClr val="000000"/>
                </a:solidFill>
              </a:rPr>
              <a:t>Various Factors Impact the Level of Lead Contamination in Water</a:t>
            </a:r>
            <a:endParaRPr sz="2000">
              <a:solidFill>
                <a:srgbClr val="000000"/>
              </a:solidFill>
            </a:endParaRPr>
          </a:p>
        </p:txBody>
      </p:sp>
      <p:pic>
        <p:nvPicPr>
          <p:cNvPr id="252" name="Google Shape;252;p17"/>
          <p:cNvPicPr preferRelativeResize="0"/>
          <p:nvPr/>
        </p:nvPicPr>
        <p:blipFill rotWithShape="1">
          <a:blip r:embed="rId3">
            <a:alphaModFix amt="92000"/>
          </a:blip>
          <a:srcRect t="12295" b="13592"/>
          <a:stretch/>
        </p:blipFill>
        <p:spPr>
          <a:xfrm>
            <a:off x="4643950" y="1556000"/>
            <a:ext cx="4156100" cy="1785250"/>
          </a:xfrm>
          <a:prstGeom prst="rect">
            <a:avLst/>
          </a:prstGeom>
          <a:noFill/>
          <a:ln>
            <a:noFill/>
          </a:ln>
        </p:spPr>
      </p:pic>
      <p:sp>
        <p:nvSpPr>
          <p:cNvPr id="253" name="Google Shape;253;p17"/>
          <p:cNvSpPr txBox="1">
            <a:spLocks noGrp="1"/>
          </p:cNvSpPr>
          <p:nvPr>
            <p:ph type="body" idx="1"/>
          </p:nvPr>
        </p:nvSpPr>
        <p:spPr>
          <a:xfrm>
            <a:off x="305350" y="1447025"/>
            <a:ext cx="4205100" cy="33273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rgbClr val="ABE33F"/>
              </a:buClr>
              <a:buSzPts val="1200"/>
              <a:buChar char="◆"/>
            </a:pPr>
            <a:r>
              <a:rPr lang="en" sz="1200"/>
              <a:t>There are many factors that influence how much lead enters water: </a:t>
            </a:r>
            <a:endParaRPr sz="1200"/>
          </a:p>
          <a:p>
            <a:pPr marL="742950" lvl="0" indent="-304800" algn="l" rtl="0">
              <a:lnSpc>
                <a:spcPct val="100000"/>
              </a:lnSpc>
              <a:spcBef>
                <a:spcPts val="0"/>
              </a:spcBef>
              <a:spcAft>
                <a:spcPts val="0"/>
              </a:spcAft>
              <a:buClr>
                <a:srgbClr val="00AE9D"/>
              </a:buClr>
              <a:buSzPts val="1200"/>
              <a:buAutoNum type="romanLcPeriod"/>
            </a:pPr>
            <a:r>
              <a:rPr lang="en" sz="1200">
                <a:solidFill>
                  <a:srgbClr val="004C52"/>
                </a:solidFill>
              </a:rPr>
              <a:t>Water with an abnormally high or low pH is corrosive</a:t>
            </a:r>
            <a:r>
              <a:rPr lang="en" sz="1200"/>
              <a:t>.</a:t>
            </a:r>
            <a:endParaRPr sz="1200"/>
          </a:p>
          <a:p>
            <a:pPr marL="742950" lvl="0" indent="-304800" algn="l" rtl="0">
              <a:lnSpc>
                <a:spcPct val="100000"/>
              </a:lnSpc>
              <a:spcBef>
                <a:spcPts val="0"/>
              </a:spcBef>
              <a:spcAft>
                <a:spcPts val="0"/>
              </a:spcAft>
              <a:buClr>
                <a:srgbClr val="00AE9D"/>
              </a:buClr>
              <a:buSzPts val="1200"/>
              <a:buAutoNum type="romanLcPeriod"/>
            </a:pPr>
            <a:r>
              <a:rPr lang="en" sz="1200">
                <a:solidFill>
                  <a:srgbClr val="004C52"/>
                </a:solidFill>
              </a:rPr>
              <a:t>Types and amounts of minerals in the water.</a:t>
            </a:r>
            <a:endParaRPr sz="1200"/>
          </a:p>
          <a:p>
            <a:pPr marL="742950" lvl="0" indent="-304800" algn="l" rtl="0">
              <a:lnSpc>
                <a:spcPct val="100000"/>
              </a:lnSpc>
              <a:spcBef>
                <a:spcPts val="0"/>
              </a:spcBef>
              <a:spcAft>
                <a:spcPts val="0"/>
              </a:spcAft>
              <a:buClr>
                <a:srgbClr val="00AE9D"/>
              </a:buClr>
              <a:buSzPts val="1200"/>
              <a:buAutoNum type="romanLcPeriod"/>
            </a:pPr>
            <a:r>
              <a:rPr lang="en" sz="1200">
                <a:solidFill>
                  <a:srgbClr val="004C52"/>
                </a:solidFill>
              </a:rPr>
              <a:t>Amount of lead it comes into contact with.</a:t>
            </a:r>
            <a:endParaRPr sz="1200"/>
          </a:p>
          <a:p>
            <a:pPr marL="742950" lvl="0" indent="-304800" algn="l" rtl="0">
              <a:lnSpc>
                <a:spcPct val="100000"/>
              </a:lnSpc>
              <a:spcBef>
                <a:spcPts val="0"/>
              </a:spcBef>
              <a:spcAft>
                <a:spcPts val="0"/>
              </a:spcAft>
              <a:buClr>
                <a:srgbClr val="00AE9D"/>
              </a:buClr>
              <a:buSzPts val="1200"/>
              <a:buAutoNum type="romanLcPeriod"/>
            </a:pPr>
            <a:r>
              <a:rPr lang="en" sz="1200">
                <a:solidFill>
                  <a:srgbClr val="004C52"/>
                </a:solidFill>
              </a:rPr>
              <a:t>Temperature of the water.</a:t>
            </a:r>
            <a:endParaRPr sz="1200"/>
          </a:p>
          <a:p>
            <a:pPr marL="742950" lvl="0" indent="-304800" algn="l" rtl="0">
              <a:lnSpc>
                <a:spcPct val="100000"/>
              </a:lnSpc>
              <a:spcBef>
                <a:spcPts val="0"/>
              </a:spcBef>
              <a:spcAft>
                <a:spcPts val="0"/>
              </a:spcAft>
              <a:buClr>
                <a:srgbClr val="00AE9D"/>
              </a:buClr>
              <a:buSzPts val="1200"/>
              <a:buAutoNum type="romanLcPeriod"/>
            </a:pPr>
            <a:r>
              <a:rPr lang="en" sz="1200">
                <a:solidFill>
                  <a:srgbClr val="004C52"/>
                </a:solidFill>
              </a:rPr>
              <a:t>Amount of wear in the pipes.</a:t>
            </a:r>
            <a:endParaRPr sz="1200"/>
          </a:p>
          <a:p>
            <a:pPr marL="742950" lvl="0" indent="-304800" algn="l" rtl="0">
              <a:lnSpc>
                <a:spcPct val="100000"/>
              </a:lnSpc>
              <a:spcBef>
                <a:spcPts val="0"/>
              </a:spcBef>
              <a:spcAft>
                <a:spcPts val="0"/>
              </a:spcAft>
              <a:buClr>
                <a:srgbClr val="00AE9D"/>
              </a:buClr>
              <a:buSzPts val="1200"/>
              <a:buAutoNum type="romanLcPeriod"/>
            </a:pPr>
            <a:r>
              <a:rPr lang="en" sz="1200">
                <a:solidFill>
                  <a:srgbClr val="004C52"/>
                </a:solidFill>
              </a:rPr>
              <a:t>Duration of the water in pipes</a:t>
            </a:r>
            <a:r>
              <a:rPr lang="en" sz="1200"/>
              <a:t>: </a:t>
            </a:r>
            <a:r>
              <a:rPr lang="en" sz="1200">
                <a:solidFill>
                  <a:srgbClr val="004C52"/>
                </a:solidFill>
              </a:rPr>
              <a:t>Population decreases lead to less usage and longer duration of water in pipes </a:t>
            </a:r>
            <a:r>
              <a:rPr lang="en" sz="1200" baseline="30000"/>
              <a:t>[14]</a:t>
            </a:r>
            <a:r>
              <a:rPr lang="en" sz="1200">
                <a:solidFill>
                  <a:srgbClr val="004C52"/>
                </a:solidFill>
              </a:rPr>
              <a:t>. </a:t>
            </a:r>
            <a:endParaRPr sz="1200"/>
          </a:p>
          <a:p>
            <a:pPr marL="742950" lvl="0" indent="-304800" algn="l" rtl="0">
              <a:lnSpc>
                <a:spcPct val="100000"/>
              </a:lnSpc>
              <a:spcBef>
                <a:spcPts val="0"/>
              </a:spcBef>
              <a:spcAft>
                <a:spcPts val="0"/>
              </a:spcAft>
              <a:buClr>
                <a:srgbClr val="00AE9D"/>
              </a:buClr>
              <a:buSzPts val="1200"/>
              <a:buAutoNum type="romanLcPeriod"/>
            </a:pPr>
            <a:r>
              <a:rPr lang="en" sz="1200"/>
              <a:t>Presence of protective scales or coatings inside the plumbing materials </a:t>
            </a:r>
            <a:r>
              <a:rPr lang="en" sz="1200" baseline="30000"/>
              <a:t>[10]</a:t>
            </a:r>
            <a:r>
              <a:rPr lang="en" sz="1200"/>
              <a:t>. </a:t>
            </a:r>
            <a:endParaRPr sz="1200"/>
          </a:p>
          <a:p>
            <a:pPr marL="742950" lvl="0" indent="-304800" algn="l" rtl="0">
              <a:lnSpc>
                <a:spcPct val="100000"/>
              </a:lnSpc>
              <a:spcBef>
                <a:spcPts val="0"/>
              </a:spcBef>
              <a:spcAft>
                <a:spcPts val="0"/>
              </a:spcAft>
              <a:buClr>
                <a:srgbClr val="00AE9D"/>
              </a:buClr>
              <a:buSzPts val="1200"/>
              <a:buAutoNum type="romanLcPeriod"/>
            </a:pPr>
            <a:r>
              <a:rPr lang="en" sz="1200"/>
              <a:t>Lead particles and mineral scales can detach from piping or solder as a result of changes in water chemistry and quality due to new water treatment techniques </a:t>
            </a:r>
            <a:r>
              <a:rPr lang="en" sz="1200" baseline="30000"/>
              <a:t>[14]</a:t>
            </a:r>
            <a:r>
              <a:rPr lang="en" sz="1200"/>
              <a:t>. </a:t>
            </a:r>
            <a:endParaRPr sz="1200"/>
          </a:p>
        </p:txBody>
      </p:sp>
      <p:sp>
        <p:nvSpPr>
          <p:cNvPr id="254" name="Google Shape;254;p17"/>
          <p:cNvSpPr txBox="1"/>
          <p:nvPr/>
        </p:nvSpPr>
        <p:spPr>
          <a:xfrm>
            <a:off x="4685400" y="3341250"/>
            <a:ext cx="4335000" cy="857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1" i="0" u="none" strike="noStrike" cap="none">
                <a:solidFill>
                  <a:srgbClr val="000000"/>
                </a:solidFill>
                <a:latin typeface="Karla"/>
                <a:ea typeface="Karla"/>
                <a:cs typeface="Karla"/>
                <a:sym typeface="Karla"/>
              </a:rPr>
              <a:t>Fig 11.</a:t>
            </a:r>
            <a:r>
              <a:rPr lang="en" sz="900" b="0" i="0" u="none" strike="noStrike" cap="none">
                <a:solidFill>
                  <a:srgbClr val="000000"/>
                </a:solidFill>
                <a:latin typeface="Karla"/>
                <a:ea typeface="Karla"/>
                <a:cs typeface="Karla"/>
                <a:sym typeface="Karla"/>
              </a:rPr>
              <a:t> Partial lead pipe replacement models can be developed using factors such as water use patterns and water chemistry. Engineers can then accordingly figure out where lead will enter the water for partial lead service line (LSL) replacement</a:t>
            </a:r>
            <a:r>
              <a:rPr lang="en" sz="900" b="0" i="0" u="none" strike="noStrike" cap="none" baseline="30000">
                <a:solidFill>
                  <a:srgbClr val="000000"/>
                </a:solidFill>
                <a:latin typeface="Karla"/>
                <a:ea typeface="Karla"/>
                <a:cs typeface="Karla"/>
                <a:sym typeface="Karla"/>
              </a:rPr>
              <a:t> [19]</a:t>
            </a:r>
            <a:r>
              <a:rPr lang="en" sz="900" b="0" i="0" u="none" strike="noStrike" cap="none">
                <a:solidFill>
                  <a:srgbClr val="000000"/>
                </a:solidFill>
                <a:latin typeface="Karla"/>
                <a:ea typeface="Karla"/>
                <a:cs typeface="Karla"/>
                <a:sym typeface="Karla"/>
              </a:rPr>
              <a:t>.</a:t>
            </a:r>
            <a:endParaRPr sz="900" b="0" i="0" u="none" strike="noStrike" cap="none">
              <a:solidFill>
                <a:srgbClr val="000000"/>
              </a:solidFill>
              <a:latin typeface="Karla"/>
              <a:ea typeface="Karla"/>
              <a:cs typeface="Karla"/>
              <a:sym typeface="Karla"/>
            </a:endParaRPr>
          </a:p>
        </p:txBody>
      </p:sp>
      <p:sp>
        <p:nvSpPr>
          <p:cNvPr id="255" name="Google Shape;255;p17"/>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8"/>
          <p:cNvSpPr txBox="1">
            <a:spLocks noGrp="1"/>
          </p:cNvSpPr>
          <p:nvPr>
            <p:ph type="title"/>
          </p:nvPr>
        </p:nvSpPr>
        <p:spPr>
          <a:xfrm>
            <a:off x="987900" y="332175"/>
            <a:ext cx="4825500" cy="8574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chemeClr val="dk2"/>
              </a:buClr>
              <a:buSzPts val="1100"/>
              <a:buFont typeface="Arial"/>
              <a:buNone/>
            </a:pPr>
            <a:r>
              <a:rPr lang="en" sz="2000">
                <a:solidFill>
                  <a:srgbClr val="000000"/>
                </a:solidFill>
              </a:rPr>
              <a:t>World Health Organization </a:t>
            </a:r>
            <a:br>
              <a:rPr lang="en" sz="2000">
                <a:solidFill>
                  <a:srgbClr val="000000"/>
                </a:solidFill>
              </a:rPr>
            </a:br>
            <a:r>
              <a:rPr lang="en" sz="2000">
                <a:solidFill>
                  <a:srgbClr val="000000"/>
                </a:solidFill>
              </a:rPr>
              <a:t>(WHO)’s Regulation on Lead</a:t>
            </a:r>
            <a:endParaRPr sz="2000">
              <a:solidFill>
                <a:srgbClr val="000000"/>
              </a:solidFill>
            </a:endParaRPr>
          </a:p>
          <a:p>
            <a:pPr marL="0" lvl="0" indent="0" algn="r" rtl="0">
              <a:lnSpc>
                <a:spcPct val="100000"/>
              </a:lnSpc>
              <a:spcBef>
                <a:spcPts val="0"/>
              </a:spcBef>
              <a:spcAft>
                <a:spcPts val="0"/>
              </a:spcAft>
              <a:buSzPts val="2400"/>
              <a:buNone/>
            </a:pPr>
            <a:endParaRPr sz="2000">
              <a:solidFill>
                <a:srgbClr val="000000"/>
              </a:solidFill>
            </a:endParaRPr>
          </a:p>
        </p:txBody>
      </p:sp>
      <p:sp>
        <p:nvSpPr>
          <p:cNvPr id="261" name="Google Shape;261;p18"/>
          <p:cNvSpPr txBox="1">
            <a:spLocks noGrp="1"/>
          </p:cNvSpPr>
          <p:nvPr>
            <p:ph type="body" idx="1"/>
          </p:nvPr>
        </p:nvSpPr>
        <p:spPr>
          <a:xfrm>
            <a:off x="707000" y="1484925"/>
            <a:ext cx="4277100" cy="33273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Clr>
                <a:srgbClr val="ABE33F"/>
              </a:buClr>
              <a:buSzPts val="1200"/>
              <a:buChar char="◆"/>
            </a:pPr>
            <a:r>
              <a:rPr lang="en" sz="1200"/>
              <a:t>The World Health Organization (WHO) i</a:t>
            </a:r>
            <a:r>
              <a:rPr lang="en" sz="1200">
                <a:solidFill>
                  <a:srgbClr val="004C52"/>
                </a:solidFill>
              </a:rPr>
              <a:t>dentifies lead as 1 </a:t>
            </a:r>
            <a:r>
              <a:rPr lang="en" sz="1200"/>
              <a:t>of </a:t>
            </a:r>
            <a:r>
              <a:rPr lang="en" sz="1200">
                <a:solidFill>
                  <a:srgbClr val="004C52"/>
                </a:solidFill>
              </a:rPr>
              <a:t>10 chemicals </a:t>
            </a:r>
            <a:r>
              <a:rPr lang="en" sz="1200"/>
              <a:t>of major public health concern that member states should take action on in order to protect its citizens, especially workers, children, and women of reproductive age. </a:t>
            </a:r>
            <a:endParaRPr sz="1200"/>
          </a:p>
          <a:p>
            <a:pPr marL="457200" lvl="0" indent="-304800" algn="l" rtl="0">
              <a:lnSpc>
                <a:spcPct val="100000"/>
              </a:lnSpc>
              <a:spcBef>
                <a:spcPts val="0"/>
              </a:spcBef>
              <a:spcAft>
                <a:spcPts val="0"/>
              </a:spcAft>
              <a:buClr>
                <a:srgbClr val="ABE33F"/>
              </a:buClr>
              <a:buSzPts val="1200"/>
              <a:buChar char="◆"/>
            </a:pPr>
            <a:r>
              <a:rPr lang="en" sz="1200"/>
              <a:t>The Organization provides information to policy makers, technical guidance for countries, and advocacy materials for people.  </a:t>
            </a:r>
            <a:endParaRPr sz="1200"/>
          </a:p>
          <a:p>
            <a:pPr marL="457200" lvl="0" indent="-304800" algn="l" rtl="0">
              <a:lnSpc>
                <a:spcPct val="100000"/>
              </a:lnSpc>
              <a:spcBef>
                <a:spcPts val="0"/>
              </a:spcBef>
              <a:spcAft>
                <a:spcPts val="0"/>
              </a:spcAft>
              <a:buClr>
                <a:srgbClr val="ABE33F"/>
              </a:buClr>
              <a:buSzPts val="1200"/>
              <a:buChar char="◆"/>
            </a:pPr>
            <a:r>
              <a:rPr lang="en" sz="1200"/>
              <a:t>It is currently developing prevention and treatment guidelines for world leaders and health professionals.</a:t>
            </a:r>
            <a:endParaRPr sz="1200"/>
          </a:p>
          <a:p>
            <a:pPr marL="457200" lvl="0" indent="-304800" algn="l" rtl="0">
              <a:lnSpc>
                <a:spcPct val="100000"/>
              </a:lnSpc>
              <a:spcBef>
                <a:spcPts val="0"/>
              </a:spcBef>
              <a:spcAft>
                <a:spcPts val="0"/>
              </a:spcAft>
              <a:buClr>
                <a:srgbClr val="ABE33F"/>
              </a:buClr>
              <a:buSzPts val="1200"/>
              <a:buChar char="◆"/>
            </a:pPr>
            <a:r>
              <a:rPr lang="en" sz="1200"/>
              <a:t>It w</a:t>
            </a:r>
            <a:r>
              <a:rPr lang="en" sz="1200">
                <a:solidFill>
                  <a:srgbClr val="004C52"/>
                </a:solidFill>
              </a:rPr>
              <a:t>orks in conjunction with the United Nations to eliminate all lead paint usage and exposure.</a:t>
            </a:r>
            <a:endParaRPr sz="1200">
              <a:solidFill>
                <a:srgbClr val="004C52"/>
              </a:solidFill>
            </a:endParaRPr>
          </a:p>
          <a:p>
            <a:pPr marL="457200" lvl="0" indent="-304800" algn="l" rtl="0">
              <a:lnSpc>
                <a:spcPct val="100000"/>
              </a:lnSpc>
              <a:spcBef>
                <a:spcPts val="0"/>
              </a:spcBef>
              <a:spcAft>
                <a:spcPts val="0"/>
              </a:spcAft>
              <a:buClr>
                <a:srgbClr val="ABE33F"/>
              </a:buClr>
              <a:buSzPts val="1200"/>
              <a:buChar char="◆"/>
            </a:pPr>
            <a:r>
              <a:rPr lang="en" sz="1200"/>
              <a:t>It set </a:t>
            </a:r>
            <a:r>
              <a:rPr lang="en" sz="1200">
                <a:solidFill>
                  <a:srgbClr val="004C52"/>
                </a:solidFill>
              </a:rPr>
              <a:t>10 </a:t>
            </a:r>
            <a:r>
              <a:rPr lang="en" sz="1200"/>
              <a:t>parts per billion (</a:t>
            </a:r>
            <a:r>
              <a:rPr lang="en" sz="1200">
                <a:solidFill>
                  <a:srgbClr val="004C52"/>
                </a:solidFill>
              </a:rPr>
              <a:t>ppb) lead as the acceptable lead level in drinking water</a:t>
            </a:r>
            <a:r>
              <a:rPr lang="en" sz="1200"/>
              <a:t> </a:t>
            </a:r>
            <a:r>
              <a:rPr lang="en" sz="1200" baseline="30000"/>
              <a:t>[6]</a:t>
            </a:r>
            <a:r>
              <a:rPr lang="en" sz="1200"/>
              <a:t>. </a:t>
            </a:r>
            <a:endParaRPr sz="1200">
              <a:solidFill>
                <a:srgbClr val="004C52"/>
              </a:solidFill>
            </a:endParaRPr>
          </a:p>
        </p:txBody>
      </p:sp>
      <p:sp>
        <p:nvSpPr>
          <p:cNvPr id="262" name="Google Shape;262;p18"/>
          <p:cNvSpPr txBox="1"/>
          <p:nvPr/>
        </p:nvSpPr>
        <p:spPr>
          <a:xfrm>
            <a:off x="5806725" y="4223200"/>
            <a:ext cx="30000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C4245"/>
                </a:solidFill>
                <a:latin typeface="Karla"/>
                <a:ea typeface="Karla"/>
                <a:cs typeface="Karla"/>
                <a:sym typeface="Karla"/>
              </a:rPr>
              <a:t>Fig 12</a:t>
            </a:r>
            <a:r>
              <a:rPr lang="en" sz="900" b="0" i="0" u="none" strike="noStrike" cap="none">
                <a:solidFill>
                  <a:srgbClr val="3C4245"/>
                </a:solidFill>
                <a:latin typeface="Karla"/>
                <a:ea typeface="Karla"/>
                <a:cs typeface="Karla"/>
                <a:sym typeface="Karla"/>
              </a:rPr>
              <a:t>. An infographic produced by WHO for their Ban Lead Paint campaign </a:t>
            </a:r>
            <a:r>
              <a:rPr lang="en" sz="900" b="0" i="0" u="none" strike="noStrike" cap="none" baseline="30000">
                <a:solidFill>
                  <a:srgbClr val="3C4245"/>
                </a:solidFill>
                <a:latin typeface="Karla"/>
                <a:ea typeface="Karla"/>
                <a:cs typeface="Karla"/>
                <a:sym typeface="Karla"/>
              </a:rPr>
              <a:t>[20]</a:t>
            </a:r>
            <a:r>
              <a:rPr lang="en" sz="900" b="0" i="0" u="none" strike="noStrike" cap="none">
                <a:solidFill>
                  <a:srgbClr val="3C4245"/>
                </a:solidFill>
                <a:latin typeface="Karla"/>
                <a:ea typeface="Karla"/>
                <a:cs typeface="Karla"/>
                <a:sym typeface="Karla"/>
              </a:rPr>
              <a:t>.</a:t>
            </a:r>
            <a:endParaRPr sz="900" b="0" i="0" u="none" strike="noStrike" cap="none">
              <a:solidFill>
                <a:srgbClr val="3C4245"/>
              </a:solidFill>
              <a:latin typeface="Karla"/>
              <a:ea typeface="Karla"/>
              <a:cs typeface="Karla"/>
              <a:sym typeface="Karla"/>
            </a:endParaRPr>
          </a:p>
        </p:txBody>
      </p:sp>
      <p:pic>
        <p:nvPicPr>
          <p:cNvPr id="263" name="Google Shape;263;p18"/>
          <p:cNvPicPr preferRelativeResize="0"/>
          <p:nvPr/>
        </p:nvPicPr>
        <p:blipFill rotWithShape="1">
          <a:blip r:embed="rId3">
            <a:alphaModFix/>
          </a:blip>
          <a:srcRect/>
          <a:stretch/>
        </p:blipFill>
        <p:spPr>
          <a:xfrm>
            <a:off x="5813387" y="1236538"/>
            <a:ext cx="2986674" cy="2986674"/>
          </a:xfrm>
          <a:prstGeom prst="rect">
            <a:avLst/>
          </a:prstGeom>
          <a:noFill/>
          <a:ln>
            <a:noFill/>
          </a:ln>
        </p:spPr>
      </p:pic>
      <p:sp>
        <p:nvSpPr>
          <p:cNvPr id="264" name="Google Shape;264;p18"/>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solidFill>
                  <a:srgbClr val="FFFFFF"/>
                </a:solidFill>
              </a:rPr>
              <a:t>18</a:t>
            </a:fld>
            <a:endParaRPr>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9"/>
          <p:cNvSpPr txBox="1">
            <a:spLocks noGrp="1"/>
          </p:cNvSpPr>
          <p:nvPr>
            <p:ph type="title"/>
          </p:nvPr>
        </p:nvSpPr>
        <p:spPr>
          <a:xfrm>
            <a:off x="1288650" y="345150"/>
            <a:ext cx="4663200" cy="8574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400"/>
              <a:buNone/>
            </a:pPr>
            <a:r>
              <a:rPr lang="en" sz="2000">
                <a:solidFill>
                  <a:srgbClr val="000000"/>
                </a:solidFill>
              </a:rPr>
              <a:t>Environmental Protection Agency (EPA)’s Regulations on Lead</a:t>
            </a:r>
            <a:endParaRPr sz="2000">
              <a:solidFill>
                <a:srgbClr val="000000"/>
              </a:solidFill>
            </a:endParaRPr>
          </a:p>
        </p:txBody>
      </p:sp>
      <p:sp>
        <p:nvSpPr>
          <p:cNvPr id="270" name="Google Shape;270;p19"/>
          <p:cNvSpPr txBox="1">
            <a:spLocks noGrp="1"/>
          </p:cNvSpPr>
          <p:nvPr>
            <p:ph type="body" idx="1"/>
          </p:nvPr>
        </p:nvSpPr>
        <p:spPr>
          <a:xfrm>
            <a:off x="502725" y="1508200"/>
            <a:ext cx="5379000" cy="33273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SzPts val="1200"/>
              <a:buChar char="◆"/>
            </a:pPr>
            <a:r>
              <a:rPr lang="en" sz="1200"/>
              <a:t>The Safe Drinking Water Act of 1974 determined the Maximum Contaminant Level Goal (MCLG), which is the concentration of contaminants where no negative health effects are likely, to be 0.00 for lead. This means even a small amount of exposure to lead can lead to health issues. </a:t>
            </a:r>
            <a:endParaRPr sz="1200"/>
          </a:p>
          <a:p>
            <a:pPr marL="457200" lvl="0" indent="-304800" algn="l" rtl="0">
              <a:lnSpc>
                <a:spcPct val="100000"/>
              </a:lnSpc>
              <a:spcBef>
                <a:spcPts val="0"/>
              </a:spcBef>
              <a:spcAft>
                <a:spcPts val="0"/>
              </a:spcAft>
              <a:buSzPts val="1200"/>
              <a:buChar char="◆"/>
            </a:pPr>
            <a:r>
              <a:rPr lang="en" sz="1200"/>
              <a:t>Tap samples are required from locations more likely to have plumbing materials containing lead. If more than 10% of tap water samples contain 15 parts per billion lead (federal action level), treatment techniques must ensue.</a:t>
            </a:r>
            <a:endParaRPr sz="1200"/>
          </a:p>
          <a:p>
            <a:pPr marL="457200" lvl="0" indent="-304800" algn="l" rtl="0">
              <a:lnSpc>
                <a:spcPct val="100000"/>
              </a:lnSpc>
              <a:spcBef>
                <a:spcPts val="0"/>
              </a:spcBef>
              <a:spcAft>
                <a:spcPts val="0"/>
              </a:spcAft>
              <a:buSzPts val="1200"/>
              <a:buChar char="◆"/>
            </a:pPr>
            <a:r>
              <a:rPr lang="en" sz="1200"/>
              <a:t>Lead and Copper rules of 1991, 2</a:t>
            </a:r>
            <a:r>
              <a:rPr lang="en" sz="1200">
                <a:highlight>
                  <a:schemeClr val="lt1"/>
                </a:highlight>
              </a:rPr>
              <a:t>000, and 2007</a:t>
            </a:r>
            <a:r>
              <a:rPr lang="en" sz="1200"/>
              <a:t> require community water systems to publish a Consumer Confidence Report (CCR) for their customers. A search widget on the EPA website allows consumers to download copies of their local CCR by inputting their state and water system name or city, town, county </a:t>
            </a:r>
            <a:r>
              <a:rPr lang="en" sz="1200" baseline="30000"/>
              <a:t>[21]</a:t>
            </a:r>
            <a:r>
              <a:rPr lang="en" sz="1200"/>
              <a:t>. Please see: </a:t>
            </a:r>
            <a:r>
              <a:rPr lang="en" sz="1200" u="sng">
                <a:solidFill>
                  <a:schemeClr val="hlink"/>
                </a:solidFill>
                <a:hlinkClick r:id="rId3"/>
              </a:rPr>
              <a:t>https://ofmpub.epa.gov/apex/safewater/f?p=ccr_wyl:102</a:t>
            </a:r>
            <a:endParaRPr sz="1200"/>
          </a:p>
        </p:txBody>
      </p:sp>
      <p:sp>
        <p:nvSpPr>
          <p:cNvPr id="271" name="Google Shape;271;p19"/>
          <p:cNvSpPr txBox="1"/>
          <p:nvPr/>
        </p:nvSpPr>
        <p:spPr>
          <a:xfrm>
            <a:off x="6089375" y="3696475"/>
            <a:ext cx="2679600" cy="85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C4245"/>
                </a:solidFill>
                <a:latin typeface="Karla"/>
                <a:ea typeface="Karla"/>
                <a:cs typeface="Karla"/>
                <a:sym typeface="Karla"/>
              </a:rPr>
              <a:t>Fig 13</a:t>
            </a:r>
            <a:r>
              <a:rPr lang="en" sz="900" b="0" i="0" u="none" strike="noStrike" cap="none">
                <a:solidFill>
                  <a:srgbClr val="3C4245"/>
                </a:solidFill>
                <a:latin typeface="Karla"/>
                <a:ea typeface="Karla"/>
                <a:cs typeface="Karla"/>
                <a:sym typeface="Karla"/>
              </a:rPr>
              <a:t>. Drinking fountain water sampling in progress </a:t>
            </a:r>
            <a:r>
              <a:rPr lang="en" sz="900" b="0" i="0" u="none" strike="noStrike" cap="none" baseline="30000">
                <a:solidFill>
                  <a:srgbClr val="3C4245"/>
                </a:solidFill>
                <a:latin typeface="Karla"/>
                <a:ea typeface="Karla"/>
                <a:cs typeface="Karla"/>
                <a:sym typeface="Karla"/>
              </a:rPr>
              <a:t>[53]</a:t>
            </a:r>
            <a:r>
              <a:rPr lang="en" sz="900" b="0" i="0" u="none" strike="noStrike" cap="none">
                <a:solidFill>
                  <a:srgbClr val="3C4245"/>
                </a:solidFill>
                <a:latin typeface="Karla"/>
                <a:ea typeface="Karla"/>
                <a:cs typeface="Karla"/>
                <a:sym typeface="Karla"/>
              </a:rPr>
              <a:t>.</a:t>
            </a:r>
            <a:endParaRPr sz="900" b="0" i="0" u="none" strike="noStrike" cap="none">
              <a:solidFill>
                <a:srgbClr val="3C4245"/>
              </a:solidFill>
              <a:latin typeface="Karla"/>
              <a:ea typeface="Karla"/>
              <a:cs typeface="Karla"/>
              <a:sym typeface="Karla"/>
            </a:endParaRPr>
          </a:p>
        </p:txBody>
      </p:sp>
      <p:pic>
        <p:nvPicPr>
          <p:cNvPr id="272" name="Google Shape;272;p19"/>
          <p:cNvPicPr preferRelativeResize="0"/>
          <p:nvPr/>
        </p:nvPicPr>
        <p:blipFill rotWithShape="1">
          <a:blip r:embed="rId4">
            <a:alphaModFix/>
          </a:blip>
          <a:srcRect/>
          <a:stretch/>
        </p:blipFill>
        <p:spPr>
          <a:xfrm>
            <a:off x="6089375" y="1665125"/>
            <a:ext cx="2784101" cy="2088075"/>
          </a:xfrm>
          <a:prstGeom prst="rect">
            <a:avLst/>
          </a:prstGeom>
          <a:noFill/>
          <a:ln>
            <a:noFill/>
          </a:ln>
        </p:spPr>
      </p:pic>
      <p:sp>
        <p:nvSpPr>
          <p:cNvPr id="273" name="Google Shape;273;p19"/>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
          <p:cNvSpPr txBox="1">
            <a:spLocks noGrp="1"/>
          </p:cNvSpPr>
          <p:nvPr>
            <p:ph type="body" idx="1"/>
          </p:nvPr>
        </p:nvSpPr>
        <p:spPr>
          <a:xfrm>
            <a:off x="457200" y="1889284"/>
            <a:ext cx="8229600" cy="519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360"/>
              </a:spcBef>
              <a:spcAft>
                <a:spcPts val="0"/>
              </a:spcAft>
              <a:buSzPts val="1400"/>
              <a:buNone/>
            </a:pPr>
            <a:r>
              <a:rPr lang="en" sz="2400">
                <a:solidFill>
                  <a:srgbClr val="004C52"/>
                </a:solidFill>
              </a:rPr>
              <a:t>This site is under construction. All material included in this presentation have been adapted from sources outlined in the reference section</a:t>
            </a:r>
            <a:endParaRPr sz="2400">
              <a:solidFill>
                <a:srgbClr val="004C52"/>
              </a:solidFill>
            </a:endParaRPr>
          </a:p>
        </p:txBody>
      </p:sp>
      <p:sp>
        <p:nvSpPr>
          <p:cNvPr id="124" name="Google Shape;124;p2"/>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solidFill>
                  <a:srgbClr val="00AE9D"/>
                </a:solidFill>
              </a:rPr>
              <a:t>2</a:t>
            </a:fld>
            <a:endParaRPr>
              <a:solidFill>
                <a:srgbClr val="00AE9D"/>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0"/>
          <p:cNvSpPr txBox="1">
            <a:spLocks noGrp="1"/>
          </p:cNvSpPr>
          <p:nvPr>
            <p:ph type="title"/>
          </p:nvPr>
        </p:nvSpPr>
        <p:spPr>
          <a:xfrm>
            <a:off x="1288650" y="345150"/>
            <a:ext cx="4663200" cy="8574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400"/>
              <a:buNone/>
            </a:pPr>
            <a:r>
              <a:rPr lang="en" sz="2000">
                <a:solidFill>
                  <a:srgbClr val="000000"/>
                </a:solidFill>
              </a:rPr>
              <a:t>Environmental Protection Agency (EPA)’s Recent Actions on Lead</a:t>
            </a:r>
            <a:endParaRPr sz="2000">
              <a:solidFill>
                <a:srgbClr val="000000"/>
              </a:solidFill>
            </a:endParaRPr>
          </a:p>
        </p:txBody>
      </p:sp>
      <p:sp>
        <p:nvSpPr>
          <p:cNvPr id="279" name="Google Shape;279;p20"/>
          <p:cNvSpPr txBox="1">
            <a:spLocks noGrp="1"/>
          </p:cNvSpPr>
          <p:nvPr>
            <p:ph type="body" idx="1"/>
          </p:nvPr>
        </p:nvSpPr>
        <p:spPr>
          <a:xfrm>
            <a:off x="407000" y="1629350"/>
            <a:ext cx="5418300" cy="33273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SzPts val="1200"/>
              <a:buChar char="◆"/>
            </a:pPr>
            <a:r>
              <a:rPr lang="en" sz="1200"/>
              <a:t>The EPA announced In 2011 that the maximum allowable lead content is a weighted average of 0.24% calculated across the wetted surface of pipes, pipe fittings, plumbing fitting, and fixture and 0.2% for solder and flux </a:t>
            </a:r>
            <a:r>
              <a:rPr lang="en" sz="1200" baseline="30000"/>
              <a:t>[10]</a:t>
            </a:r>
            <a:r>
              <a:rPr lang="en" sz="1200"/>
              <a:t>.</a:t>
            </a:r>
            <a:endParaRPr sz="1200"/>
          </a:p>
          <a:p>
            <a:pPr marL="457200" lvl="0" indent="-304800" algn="l" rtl="0">
              <a:lnSpc>
                <a:spcPct val="100000"/>
              </a:lnSpc>
              <a:spcBef>
                <a:spcPts val="0"/>
              </a:spcBef>
              <a:spcAft>
                <a:spcPts val="0"/>
              </a:spcAft>
              <a:buSzPts val="1200"/>
              <a:buChar char="◆"/>
            </a:pPr>
            <a:r>
              <a:rPr lang="en" sz="1200"/>
              <a:t>In January 29, 2020, the EPA released $2,221,000 in grant funding for Alaska, Idaho, Oregon, and Washington to identify sources of lead contamination in school and childcare facility drinking water. </a:t>
            </a:r>
            <a:endParaRPr sz="1200"/>
          </a:p>
          <a:p>
            <a:pPr marL="457200" lvl="0" indent="-304800" algn="l" rtl="0">
              <a:lnSpc>
                <a:spcPct val="100000"/>
              </a:lnSpc>
              <a:spcBef>
                <a:spcPts val="0"/>
              </a:spcBef>
              <a:spcAft>
                <a:spcPts val="0"/>
              </a:spcAft>
              <a:buSzPts val="1200"/>
              <a:buChar char="◆"/>
            </a:pPr>
            <a:r>
              <a:rPr lang="en" sz="1200"/>
              <a:t>New EPA Voluntary Lead Testing in School and Child Care grant program released $43.7 million to create and expand programs testing for lead in school and childcare facility drinking water</a:t>
            </a:r>
            <a:r>
              <a:rPr lang="en" sz="1200" baseline="30000"/>
              <a:t>[61]</a:t>
            </a:r>
            <a:r>
              <a:rPr lang="en" sz="1200"/>
              <a:t>. This grant was made possible through section 2107 of the Water Infrastructure Improvements for the Nation Act (WIIN), which amended Section 1464(d) of the Safe Drinking Water Act (SDWA)</a:t>
            </a:r>
            <a:r>
              <a:rPr lang="en" sz="1200" baseline="30000"/>
              <a:t>[62]</a:t>
            </a:r>
            <a:r>
              <a:rPr lang="en" sz="1200"/>
              <a:t>. WIIN was established mainly for underserved, smaller communities that are unable to comply to the SDWA without financial help </a:t>
            </a:r>
            <a:r>
              <a:rPr lang="en" sz="1200" baseline="30000"/>
              <a:t>[63]</a:t>
            </a:r>
            <a:r>
              <a:rPr lang="en" sz="1200"/>
              <a:t>.</a:t>
            </a:r>
            <a:endParaRPr sz="1200"/>
          </a:p>
        </p:txBody>
      </p:sp>
      <p:sp>
        <p:nvSpPr>
          <p:cNvPr id="280" name="Google Shape;280;p20"/>
          <p:cNvSpPr txBox="1"/>
          <p:nvPr/>
        </p:nvSpPr>
        <p:spPr>
          <a:xfrm>
            <a:off x="6073175" y="3746875"/>
            <a:ext cx="2679600" cy="85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C4245"/>
                </a:solidFill>
                <a:latin typeface="Karla"/>
                <a:ea typeface="Karla"/>
                <a:cs typeface="Karla"/>
                <a:sym typeface="Karla"/>
              </a:rPr>
              <a:t>Fig 14</a:t>
            </a:r>
            <a:r>
              <a:rPr lang="en" sz="900" b="0" i="0" u="none" strike="noStrike" cap="none">
                <a:solidFill>
                  <a:srgbClr val="3C4245"/>
                </a:solidFill>
                <a:latin typeface="Karla"/>
                <a:ea typeface="Karla"/>
                <a:cs typeface="Karla"/>
                <a:sym typeface="Karla"/>
              </a:rPr>
              <a:t>. The Alaska Department of Education and Early Development is using the EPA grant to test drinking water that is consumed by higher percentages of young and underserved communities </a:t>
            </a:r>
            <a:r>
              <a:rPr lang="en" sz="900" b="0" i="0" u="none" strike="noStrike" cap="none" baseline="30000">
                <a:solidFill>
                  <a:srgbClr val="3C4245"/>
                </a:solidFill>
                <a:latin typeface="Karla"/>
                <a:ea typeface="Karla"/>
                <a:cs typeface="Karla"/>
                <a:sym typeface="Karla"/>
              </a:rPr>
              <a:t>[61]</a:t>
            </a:r>
            <a:r>
              <a:rPr lang="en" sz="900" b="0" i="0" u="none" strike="noStrike" cap="none">
                <a:solidFill>
                  <a:srgbClr val="3C4245"/>
                </a:solidFill>
                <a:latin typeface="Karla"/>
                <a:ea typeface="Karla"/>
                <a:cs typeface="Karla"/>
                <a:sym typeface="Karla"/>
              </a:rPr>
              <a:t>.</a:t>
            </a:r>
            <a:endParaRPr sz="900" b="0" i="0" u="none" strike="noStrike" cap="none">
              <a:solidFill>
                <a:srgbClr val="3C4245"/>
              </a:solidFill>
              <a:latin typeface="Karla"/>
              <a:ea typeface="Karla"/>
              <a:cs typeface="Karla"/>
              <a:sym typeface="Karla"/>
            </a:endParaRPr>
          </a:p>
        </p:txBody>
      </p:sp>
      <p:sp>
        <p:nvSpPr>
          <p:cNvPr id="281" name="Google Shape;281;p20"/>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20</a:t>
            </a:fld>
            <a:endParaRPr/>
          </a:p>
        </p:txBody>
      </p:sp>
      <p:pic>
        <p:nvPicPr>
          <p:cNvPr id="282" name="Google Shape;282;p20"/>
          <p:cNvPicPr preferRelativeResize="0"/>
          <p:nvPr/>
        </p:nvPicPr>
        <p:blipFill rotWithShape="1">
          <a:blip r:embed="rId3">
            <a:alphaModFix/>
          </a:blip>
          <a:srcRect l="1681"/>
          <a:stretch/>
        </p:blipFill>
        <p:spPr>
          <a:xfrm>
            <a:off x="6174081" y="1525325"/>
            <a:ext cx="2236519" cy="22215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1"/>
          <p:cNvSpPr txBox="1">
            <a:spLocks noGrp="1"/>
          </p:cNvSpPr>
          <p:nvPr>
            <p:ph type="title" idx="4294967295"/>
          </p:nvPr>
        </p:nvSpPr>
        <p:spPr>
          <a:xfrm>
            <a:off x="450600" y="198125"/>
            <a:ext cx="4978800" cy="857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en">
                <a:solidFill>
                  <a:srgbClr val="000000"/>
                </a:solidFill>
              </a:rPr>
              <a:t>Case Study: Flint, Michigan</a:t>
            </a:r>
            <a:endParaRPr>
              <a:solidFill>
                <a:srgbClr val="000000"/>
              </a:solidFill>
            </a:endParaRPr>
          </a:p>
        </p:txBody>
      </p:sp>
      <p:sp>
        <p:nvSpPr>
          <p:cNvPr id="288" name="Google Shape;288;p21"/>
          <p:cNvSpPr txBox="1">
            <a:spLocks noGrp="1"/>
          </p:cNvSpPr>
          <p:nvPr>
            <p:ph type="body" idx="4294967295"/>
          </p:nvPr>
        </p:nvSpPr>
        <p:spPr>
          <a:xfrm>
            <a:off x="450600" y="1239038"/>
            <a:ext cx="4656900" cy="332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2400"/>
              <a:buNone/>
            </a:pPr>
            <a:r>
              <a:rPr lang="en" sz="1200" b="1"/>
              <a:t>Background:</a:t>
            </a:r>
            <a:endParaRPr sz="1200" b="1"/>
          </a:p>
          <a:p>
            <a:pPr marL="457200" lvl="0" indent="-304800" algn="l" rtl="0">
              <a:lnSpc>
                <a:spcPct val="100000"/>
              </a:lnSpc>
              <a:spcBef>
                <a:spcPts val="600"/>
              </a:spcBef>
              <a:spcAft>
                <a:spcPts val="0"/>
              </a:spcAft>
              <a:buSzPts val="1200"/>
              <a:buChar char="◆"/>
            </a:pPr>
            <a:r>
              <a:rPr lang="en" sz="1200"/>
              <a:t>In 2013 when Flint was preparing to change its water source, the city decided to draw water from the Flint River temporarily. Immediately, residents complained about the taste and reported cases of rashes and E. Coli </a:t>
            </a:r>
            <a:r>
              <a:rPr lang="en" sz="1200" baseline="30000"/>
              <a:t>[22]</a:t>
            </a:r>
            <a:r>
              <a:rPr lang="en" sz="1200"/>
              <a:t>.</a:t>
            </a:r>
            <a:endParaRPr sz="1200"/>
          </a:p>
          <a:p>
            <a:pPr marL="457200" lvl="0" indent="-304800" algn="l" rtl="0">
              <a:lnSpc>
                <a:spcPct val="100000"/>
              </a:lnSpc>
              <a:spcBef>
                <a:spcPts val="0"/>
              </a:spcBef>
              <a:spcAft>
                <a:spcPts val="0"/>
              </a:spcAft>
              <a:buSzPts val="1200"/>
              <a:buChar char="◆"/>
            </a:pPr>
            <a:r>
              <a:rPr lang="en" sz="1200"/>
              <a:t>Due to insufficient water treatment, especially in corrosion control, that led to the corrosion of destabilized rust layers in the pipes, over 100,000 residents were potentially exposed to high levels of lead via their drinking water, even after the city stopped drawing water from the Flint River </a:t>
            </a:r>
            <a:r>
              <a:rPr lang="en" sz="1200" baseline="30000"/>
              <a:t>[22]</a:t>
            </a:r>
            <a:r>
              <a:rPr lang="en" sz="1200"/>
              <a:t>. </a:t>
            </a:r>
            <a:endParaRPr sz="1200"/>
          </a:p>
          <a:p>
            <a:pPr marL="457200" marR="0" lvl="0" indent="-304800" algn="l" rtl="0">
              <a:lnSpc>
                <a:spcPct val="100000"/>
              </a:lnSpc>
              <a:spcBef>
                <a:spcPts val="0"/>
              </a:spcBef>
              <a:spcAft>
                <a:spcPts val="0"/>
              </a:spcAft>
              <a:buClr>
                <a:srgbClr val="ABE33F"/>
              </a:buClr>
              <a:buSzPts val="1200"/>
              <a:buFont typeface="Karla"/>
              <a:buChar char="◆"/>
            </a:pPr>
            <a:r>
              <a:rPr lang="en" sz="1200"/>
              <a:t>The Michigan Health Department linked lead contamination to the pervasiveness of Legionnaires’ disease in Flint. There has been 12 deaths due to Legionnaires’ disease </a:t>
            </a:r>
            <a:r>
              <a:rPr lang="en" sz="1200" baseline="30000"/>
              <a:t>[23]</a:t>
            </a:r>
            <a:r>
              <a:rPr lang="en" sz="1200"/>
              <a:t>. </a:t>
            </a:r>
            <a:endParaRPr sz="1200"/>
          </a:p>
          <a:p>
            <a:pPr marL="457200" marR="0" lvl="0" indent="-304800" algn="l" rtl="0">
              <a:lnSpc>
                <a:spcPct val="100000"/>
              </a:lnSpc>
              <a:spcBef>
                <a:spcPts val="0"/>
              </a:spcBef>
              <a:spcAft>
                <a:spcPts val="0"/>
              </a:spcAft>
              <a:buClr>
                <a:srgbClr val="ABE33F"/>
              </a:buClr>
              <a:buSzPts val="1200"/>
              <a:buFont typeface="Karla"/>
              <a:buChar char="◆"/>
            </a:pPr>
            <a:r>
              <a:rPr lang="en" sz="1200"/>
              <a:t>A federal state of emergency was declared in Flint in January 2016 </a:t>
            </a:r>
            <a:r>
              <a:rPr lang="en" sz="1200" baseline="30000"/>
              <a:t>[24]</a:t>
            </a:r>
            <a:r>
              <a:rPr lang="en" sz="1200"/>
              <a:t>.</a:t>
            </a:r>
            <a:endParaRPr sz="1200"/>
          </a:p>
          <a:p>
            <a:pPr marL="0" lvl="0" indent="0" algn="l" rtl="0">
              <a:lnSpc>
                <a:spcPct val="100000"/>
              </a:lnSpc>
              <a:spcBef>
                <a:spcPts val="600"/>
              </a:spcBef>
              <a:spcAft>
                <a:spcPts val="0"/>
              </a:spcAft>
              <a:buSzPts val="2400"/>
              <a:buNone/>
            </a:pPr>
            <a:endParaRPr sz="1200"/>
          </a:p>
        </p:txBody>
      </p:sp>
      <p:pic>
        <p:nvPicPr>
          <p:cNvPr id="289" name="Google Shape;289;p21"/>
          <p:cNvPicPr preferRelativeResize="0"/>
          <p:nvPr/>
        </p:nvPicPr>
        <p:blipFill rotWithShape="1">
          <a:blip r:embed="rId3">
            <a:alphaModFix/>
          </a:blip>
          <a:srcRect/>
          <a:stretch/>
        </p:blipFill>
        <p:spPr>
          <a:xfrm>
            <a:off x="5484150" y="654875"/>
            <a:ext cx="3469661" cy="3511782"/>
          </a:xfrm>
          <a:prstGeom prst="rect">
            <a:avLst/>
          </a:prstGeom>
          <a:noFill/>
          <a:ln>
            <a:noFill/>
          </a:ln>
        </p:spPr>
      </p:pic>
      <p:sp>
        <p:nvSpPr>
          <p:cNvPr id="290" name="Google Shape;290;p21"/>
          <p:cNvSpPr txBox="1"/>
          <p:nvPr/>
        </p:nvSpPr>
        <p:spPr>
          <a:xfrm>
            <a:off x="5451675" y="4223400"/>
            <a:ext cx="3534600" cy="47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33333"/>
                </a:solidFill>
                <a:latin typeface="Karla"/>
                <a:ea typeface="Karla"/>
                <a:cs typeface="Karla"/>
                <a:sym typeface="Karla"/>
              </a:rPr>
              <a:t>Fig 15</a:t>
            </a:r>
            <a:r>
              <a:rPr lang="en" sz="900" b="0" i="0" u="none" strike="noStrike" cap="none">
                <a:solidFill>
                  <a:srgbClr val="333333"/>
                </a:solidFill>
                <a:latin typeface="Karla"/>
                <a:ea typeface="Karla"/>
                <a:cs typeface="Karla"/>
                <a:sym typeface="Karla"/>
              </a:rPr>
              <a:t>. An illustration of how the lack of corrosion control lead to lead contamination </a:t>
            </a:r>
            <a:r>
              <a:rPr lang="en" sz="900" b="0" i="0" u="none" strike="noStrike" cap="none" baseline="30000">
                <a:solidFill>
                  <a:srgbClr val="333333"/>
                </a:solidFill>
                <a:latin typeface="Karla"/>
                <a:ea typeface="Karla"/>
                <a:cs typeface="Karla"/>
                <a:sym typeface="Karla"/>
              </a:rPr>
              <a:t>[25]</a:t>
            </a:r>
            <a:r>
              <a:rPr lang="en" sz="900" b="0" i="0" u="none" strike="noStrike" cap="none">
                <a:solidFill>
                  <a:srgbClr val="333333"/>
                </a:solidFill>
                <a:latin typeface="Karla"/>
                <a:ea typeface="Karla"/>
                <a:cs typeface="Karla"/>
                <a:sym typeface="Karla"/>
              </a:rPr>
              <a:t>.</a:t>
            </a:r>
            <a:endParaRPr sz="1400" b="0" i="0" u="none" strike="noStrike" cap="none">
              <a:solidFill>
                <a:srgbClr val="000000"/>
              </a:solidFill>
              <a:latin typeface="Arial"/>
              <a:ea typeface="Arial"/>
              <a:cs typeface="Arial"/>
              <a:sym typeface="Arial"/>
            </a:endParaRPr>
          </a:p>
        </p:txBody>
      </p:sp>
      <p:sp>
        <p:nvSpPr>
          <p:cNvPr id="291" name="Google Shape;291;p21"/>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2"/>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Case Study: Flint, Michigan (Cont’d)</a:t>
            </a:r>
            <a:endParaRPr>
              <a:solidFill>
                <a:srgbClr val="000000"/>
              </a:solidFill>
            </a:endParaRPr>
          </a:p>
        </p:txBody>
      </p:sp>
      <p:sp>
        <p:nvSpPr>
          <p:cNvPr id="297" name="Google Shape;297;p22"/>
          <p:cNvSpPr txBox="1">
            <a:spLocks noGrp="1"/>
          </p:cNvSpPr>
          <p:nvPr>
            <p:ph type="body" idx="1"/>
          </p:nvPr>
        </p:nvSpPr>
        <p:spPr>
          <a:xfrm>
            <a:off x="3753600" y="1610625"/>
            <a:ext cx="5120400" cy="3299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2400"/>
              <a:buNone/>
            </a:pPr>
            <a:r>
              <a:rPr lang="en" sz="1200" b="1"/>
              <a:t>What action has been taken to solve the problem? </a:t>
            </a:r>
            <a:endParaRPr sz="1200" b="1"/>
          </a:p>
          <a:p>
            <a:pPr marL="457200" lvl="0" indent="-304800" algn="l" rtl="0">
              <a:lnSpc>
                <a:spcPct val="100000"/>
              </a:lnSpc>
              <a:spcBef>
                <a:spcPts val="600"/>
              </a:spcBef>
              <a:spcAft>
                <a:spcPts val="0"/>
              </a:spcAft>
              <a:buSzPts val="1200"/>
              <a:buChar char="◆"/>
            </a:pPr>
            <a:r>
              <a:rPr lang="en" sz="1200"/>
              <a:t>Current lead removal techniques for drinking water mainly include point of use filtration systems, especially activated carbon block filters.</a:t>
            </a:r>
            <a:endParaRPr sz="1200"/>
          </a:p>
          <a:p>
            <a:pPr marL="457200" lvl="0" indent="-304800" algn="l" rtl="0">
              <a:lnSpc>
                <a:spcPct val="100000"/>
              </a:lnSpc>
              <a:spcBef>
                <a:spcPts val="0"/>
              </a:spcBef>
              <a:spcAft>
                <a:spcPts val="0"/>
              </a:spcAft>
              <a:buSzPts val="1200"/>
              <a:buChar char="◆"/>
            </a:pPr>
            <a:r>
              <a:rPr lang="en" sz="1200"/>
              <a:t>Since October 2015, more than 100,000 of these filters have been distributed to Flint residents. </a:t>
            </a:r>
            <a:endParaRPr sz="1200"/>
          </a:p>
          <a:p>
            <a:pPr marL="457200" lvl="0" indent="-304800" algn="l" rtl="0">
              <a:lnSpc>
                <a:spcPct val="100000"/>
              </a:lnSpc>
              <a:spcBef>
                <a:spcPts val="0"/>
              </a:spcBef>
              <a:spcAft>
                <a:spcPts val="0"/>
              </a:spcAft>
              <a:buSzPts val="1200"/>
              <a:buChar char="◆"/>
            </a:pPr>
            <a:r>
              <a:rPr lang="en" sz="1200"/>
              <a:t>The filters are largely successful, but increase harmful bacterial growth by 100-fold. </a:t>
            </a:r>
            <a:endParaRPr sz="1200"/>
          </a:p>
          <a:p>
            <a:pPr marL="457200" lvl="0" indent="-304800" algn="l" rtl="0">
              <a:lnSpc>
                <a:spcPct val="100000"/>
              </a:lnSpc>
              <a:spcBef>
                <a:spcPts val="0"/>
              </a:spcBef>
              <a:spcAft>
                <a:spcPts val="0"/>
              </a:spcAft>
              <a:buSzPts val="1200"/>
              <a:buChar char="◆"/>
            </a:pPr>
            <a:r>
              <a:rPr lang="en" sz="1200"/>
              <a:t>This bacteria is harmful in drinking water and in aerosolized gas during showers.</a:t>
            </a:r>
            <a:endParaRPr sz="1200"/>
          </a:p>
          <a:p>
            <a:pPr marL="457200" lvl="0" indent="-304800" algn="l" rtl="0">
              <a:lnSpc>
                <a:spcPct val="100000"/>
              </a:lnSpc>
              <a:spcBef>
                <a:spcPts val="0"/>
              </a:spcBef>
              <a:spcAft>
                <a:spcPts val="0"/>
              </a:spcAft>
              <a:buSzPts val="1200"/>
              <a:buChar char="◆"/>
            </a:pPr>
            <a:r>
              <a:rPr lang="en" sz="1200"/>
              <a:t>Flushing the filters before use helps reduce the bacteria count by 10 to 100 times, but is not entirely effective </a:t>
            </a:r>
            <a:r>
              <a:rPr lang="en" sz="1200" baseline="30000"/>
              <a:t>[26]</a:t>
            </a:r>
            <a:r>
              <a:rPr lang="en" sz="1200"/>
              <a:t>.</a:t>
            </a:r>
            <a:endParaRPr sz="1200"/>
          </a:p>
        </p:txBody>
      </p:sp>
      <p:sp>
        <p:nvSpPr>
          <p:cNvPr id="298" name="Google Shape;298;p22"/>
          <p:cNvSpPr txBox="1"/>
          <p:nvPr/>
        </p:nvSpPr>
        <p:spPr>
          <a:xfrm>
            <a:off x="366150" y="4110600"/>
            <a:ext cx="3017700" cy="103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33333"/>
                </a:solidFill>
                <a:latin typeface="Karla"/>
                <a:ea typeface="Karla"/>
                <a:cs typeface="Karla"/>
                <a:sym typeface="Karla"/>
              </a:rPr>
              <a:t>Fig 16.</a:t>
            </a:r>
            <a:r>
              <a:rPr lang="en" sz="900" b="0" i="0" u="none" strike="noStrike" cap="none">
                <a:solidFill>
                  <a:srgbClr val="333333"/>
                </a:solidFill>
                <a:latin typeface="Karla"/>
                <a:ea typeface="Karla"/>
                <a:cs typeface="Karla"/>
                <a:sym typeface="Karla"/>
              </a:rPr>
              <a:t> A point of use filter with harmful bacterial growth </a:t>
            </a:r>
            <a:r>
              <a:rPr lang="en" sz="900" b="0" i="0" u="none" strike="noStrike" cap="none" baseline="30000">
                <a:solidFill>
                  <a:srgbClr val="333333"/>
                </a:solidFill>
                <a:latin typeface="Karla"/>
                <a:ea typeface="Karla"/>
                <a:cs typeface="Karla"/>
                <a:sym typeface="Karla"/>
              </a:rPr>
              <a:t>[27]</a:t>
            </a:r>
            <a:r>
              <a:rPr lang="en" sz="900" b="0" i="0" u="none" strike="noStrike" cap="none">
                <a:solidFill>
                  <a:srgbClr val="333333"/>
                </a:solidFill>
                <a:latin typeface="Karla"/>
                <a:ea typeface="Karla"/>
                <a:cs typeface="Karla"/>
                <a:sym typeface="Karla"/>
              </a:rPr>
              <a:t>.</a:t>
            </a:r>
            <a:endParaRPr sz="900" b="0" i="0" u="none" strike="noStrike" cap="none">
              <a:solidFill>
                <a:srgbClr val="333333"/>
              </a:solidFill>
              <a:latin typeface="Karla"/>
              <a:ea typeface="Karla"/>
              <a:cs typeface="Karla"/>
              <a:sym typeface="Karla"/>
            </a:endParaRPr>
          </a:p>
        </p:txBody>
      </p:sp>
      <p:pic>
        <p:nvPicPr>
          <p:cNvPr id="299" name="Google Shape;299;p22"/>
          <p:cNvPicPr preferRelativeResize="0"/>
          <p:nvPr/>
        </p:nvPicPr>
        <p:blipFill rotWithShape="1">
          <a:blip r:embed="rId3">
            <a:alphaModFix/>
          </a:blip>
          <a:srcRect l="25838" r="5422"/>
          <a:stretch/>
        </p:blipFill>
        <p:spPr>
          <a:xfrm>
            <a:off x="366149" y="1940025"/>
            <a:ext cx="2835123" cy="2170575"/>
          </a:xfrm>
          <a:prstGeom prst="rect">
            <a:avLst/>
          </a:prstGeom>
          <a:noFill/>
          <a:ln>
            <a:noFill/>
          </a:ln>
        </p:spPr>
      </p:pic>
      <p:sp>
        <p:nvSpPr>
          <p:cNvPr id="300" name="Google Shape;300;p22"/>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3"/>
          <p:cNvSpPr txBox="1">
            <a:spLocks noGrp="1"/>
          </p:cNvSpPr>
          <p:nvPr>
            <p:ph type="body" idx="1"/>
          </p:nvPr>
        </p:nvSpPr>
        <p:spPr>
          <a:xfrm>
            <a:off x="425925" y="1529600"/>
            <a:ext cx="4870200" cy="257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2400"/>
              <a:buNone/>
            </a:pPr>
            <a:r>
              <a:rPr lang="en" sz="1200" b="1"/>
              <a:t>What legislation has been passed? </a:t>
            </a:r>
            <a:endParaRPr sz="1200" b="1"/>
          </a:p>
          <a:p>
            <a:pPr marL="514350" lvl="1" indent="-304800" algn="l" rtl="0">
              <a:lnSpc>
                <a:spcPct val="100000"/>
              </a:lnSpc>
              <a:spcBef>
                <a:spcPts val="480"/>
              </a:spcBef>
              <a:spcAft>
                <a:spcPts val="0"/>
              </a:spcAft>
              <a:buSzPts val="1200"/>
              <a:buChar char="◆"/>
            </a:pPr>
            <a:r>
              <a:rPr lang="en" sz="1200"/>
              <a:t>As a response to the Crisis, the state established the Michigan Lead and Copper Rule of June 2018 that states the following: </a:t>
            </a:r>
            <a:endParaRPr sz="1200"/>
          </a:p>
          <a:p>
            <a:pPr marL="800100" lvl="1" indent="-304800" algn="l" rtl="0">
              <a:lnSpc>
                <a:spcPct val="100000"/>
              </a:lnSpc>
              <a:spcBef>
                <a:spcPts val="0"/>
              </a:spcBef>
              <a:spcAft>
                <a:spcPts val="0"/>
              </a:spcAft>
              <a:buClr>
                <a:srgbClr val="00AE9D"/>
              </a:buClr>
              <a:buSzPts val="1200"/>
              <a:buAutoNum type="romanLcPeriod"/>
            </a:pPr>
            <a:r>
              <a:rPr lang="en" sz="1200"/>
              <a:t>The city must identify the material of all public and private service pipes and inform the residents if they live in a house with lead service pipes. </a:t>
            </a:r>
            <a:endParaRPr sz="1200"/>
          </a:p>
          <a:p>
            <a:pPr marL="800100" lvl="1" indent="-304800" algn="l" rtl="0">
              <a:lnSpc>
                <a:spcPct val="100000"/>
              </a:lnSpc>
              <a:spcBef>
                <a:spcPts val="0"/>
              </a:spcBef>
              <a:spcAft>
                <a:spcPts val="0"/>
              </a:spcAft>
              <a:buClr>
                <a:srgbClr val="00AE9D"/>
              </a:buClr>
              <a:buSzPts val="1200"/>
              <a:buAutoNum type="romanLcPeriod"/>
            </a:pPr>
            <a:r>
              <a:rPr lang="en" sz="1200"/>
              <a:t>All lead pipes need to be replaced by January, 2041.</a:t>
            </a:r>
            <a:endParaRPr sz="1200"/>
          </a:p>
          <a:p>
            <a:pPr marL="800100" lvl="1" indent="-304800" algn="l" rtl="0">
              <a:lnSpc>
                <a:spcPct val="100000"/>
              </a:lnSpc>
              <a:spcBef>
                <a:spcPts val="0"/>
              </a:spcBef>
              <a:spcAft>
                <a:spcPts val="0"/>
              </a:spcAft>
              <a:buClr>
                <a:srgbClr val="00AE9D"/>
              </a:buClr>
              <a:buSzPts val="1200"/>
              <a:buAutoNum type="romanLcPeriod"/>
            </a:pPr>
            <a:r>
              <a:rPr lang="en" sz="1200"/>
              <a:t>Action level of lead will be lowered from 15 parts per billion to 1 parts per billion in January, 2025.</a:t>
            </a:r>
            <a:endParaRPr sz="1200"/>
          </a:p>
          <a:p>
            <a:pPr marL="800100" lvl="1" indent="-304800" algn="l" rtl="0">
              <a:lnSpc>
                <a:spcPct val="100000"/>
              </a:lnSpc>
              <a:spcBef>
                <a:spcPts val="0"/>
              </a:spcBef>
              <a:spcAft>
                <a:spcPts val="0"/>
              </a:spcAft>
              <a:buClr>
                <a:srgbClr val="00AE9D"/>
              </a:buClr>
              <a:buSzPts val="1200"/>
              <a:buAutoNum type="romanLcPeriod"/>
            </a:pPr>
            <a:r>
              <a:rPr lang="en" sz="1200"/>
              <a:t>Stricter rules for sampling must be followed, with more water being tested at each location.</a:t>
            </a:r>
            <a:endParaRPr sz="1200"/>
          </a:p>
          <a:p>
            <a:pPr marL="800100" lvl="1" indent="-304800" algn="l" rtl="0">
              <a:lnSpc>
                <a:spcPct val="100000"/>
              </a:lnSpc>
              <a:spcBef>
                <a:spcPts val="0"/>
              </a:spcBef>
              <a:spcAft>
                <a:spcPts val="0"/>
              </a:spcAft>
              <a:buClr>
                <a:srgbClr val="00AE9D"/>
              </a:buClr>
              <a:buSzPts val="1200"/>
              <a:buAutoNum type="romanLcPeriod"/>
            </a:pPr>
            <a:r>
              <a:rPr lang="en" sz="1200"/>
              <a:t>There is to be more communication and transparency with the public through awareness campaigns and committees </a:t>
            </a:r>
            <a:r>
              <a:rPr lang="en" sz="1200" baseline="30000"/>
              <a:t>[28]</a:t>
            </a:r>
            <a:r>
              <a:rPr lang="en" sz="1200"/>
              <a:t>. </a:t>
            </a:r>
            <a:endParaRPr sz="1200"/>
          </a:p>
        </p:txBody>
      </p:sp>
      <p:sp>
        <p:nvSpPr>
          <p:cNvPr id="306" name="Google Shape;306;p23"/>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Case Study: Flint, Michigan (Cont’d)</a:t>
            </a:r>
            <a:endParaRPr>
              <a:solidFill>
                <a:srgbClr val="000000"/>
              </a:solidFill>
            </a:endParaRPr>
          </a:p>
        </p:txBody>
      </p:sp>
      <p:pic>
        <p:nvPicPr>
          <p:cNvPr id="307" name="Google Shape;307;p23"/>
          <p:cNvPicPr preferRelativeResize="0"/>
          <p:nvPr/>
        </p:nvPicPr>
        <p:blipFill rotWithShape="1">
          <a:blip r:embed="rId3">
            <a:alphaModFix/>
          </a:blip>
          <a:srcRect l="6323"/>
          <a:stretch/>
        </p:blipFill>
        <p:spPr>
          <a:xfrm>
            <a:off x="5639800" y="1911950"/>
            <a:ext cx="3285050" cy="1319600"/>
          </a:xfrm>
          <a:prstGeom prst="rect">
            <a:avLst/>
          </a:prstGeom>
          <a:noFill/>
          <a:ln>
            <a:noFill/>
          </a:ln>
        </p:spPr>
      </p:pic>
      <p:sp>
        <p:nvSpPr>
          <p:cNvPr id="308" name="Google Shape;308;p23"/>
          <p:cNvSpPr txBox="1"/>
          <p:nvPr/>
        </p:nvSpPr>
        <p:spPr>
          <a:xfrm>
            <a:off x="5594375" y="3231550"/>
            <a:ext cx="3375900" cy="85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900" b="1" i="0" u="none" strike="noStrike" cap="none">
                <a:solidFill>
                  <a:srgbClr val="333333"/>
                </a:solidFill>
                <a:latin typeface="Karla"/>
                <a:ea typeface="Karla"/>
                <a:cs typeface="Karla"/>
                <a:sym typeface="Karla"/>
              </a:rPr>
              <a:t>Fig 17.</a:t>
            </a:r>
            <a:r>
              <a:rPr lang="en" sz="900" b="0" i="0" u="none" strike="noStrike" cap="none">
                <a:solidFill>
                  <a:srgbClr val="333333"/>
                </a:solidFill>
                <a:latin typeface="Karla"/>
                <a:ea typeface="Karla"/>
                <a:cs typeface="Karla"/>
                <a:sym typeface="Karla"/>
              </a:rPr>
              <a:t> The first and last liter of 5 total liters drawn must be sampled</a:t>
            </a:r>
            <a:r>
              <a:rPr lang="en" sz="900" b="0" i="0" u="none" strike="noStrike" cap="none" baseline="30000">
                <a:solidFill>
                  <a:srgbClr val="333333"/>
                </a:solidFill>
                <a:latin typeface="Karla"/>
                <a:ea typeface="Karla"/>
                <a:cs typeface="Karla"/>
                <a:sym typeface="Karla"/>
              </a:rPr>
              <a:t> [28]</a:t>
            </a:r>
            <a:r>
              <a:rPr lang="en" sz="900" b="0" i="0" u="none" strike="noStrike" cap="none">
                <a:solidFill>
                  <a:srgbClr val="333333"/>
                </a:solidFill>
                <a:latin typeface="Karla"/>
                <a:ea typeface="Karla"/>
                <a:cs typeface="Karla"/>
                <a:sym typeface="Karla"/>
              </a:rPr>
              <a:t>.</a:t>
            </a:r>
            <a:endParaRPr sz="900" b="0" i="0" u="none" strike="noStrike" cap="none">
              <a:solidFill>
                <a:srgbClr val="333333"/>
              </a:solidFill>
              <a:latin typeface="Karla"/>
              <a:ea typeface="Karla"/>
              <a:cs typeface="Karla"/>
              <a:sym typeface="Karla"/>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333333"/>
              </a:solidFill>
              <a:latin typeface="Karla"/>
              <a:ea typeface="Karla"/>
              <a:cs typeface="Karla"/>
              <a:sym typeface="Karla"/>
            </a:endParaRPr>
          </a:p>
        </p:txBody>
      </p:sp>
      <p:sp>
        <p:nvSpPr>
          <p:cNvPr id="309" name="Google Shape;309;p23"/>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4"/>
          <p:cNvSpPr txBox="1">
            <a:spLocks noGrp="1"/>
          </p:cNvSpPr>
          <p:nvPr>
            <p:ph type="body" idx="1"/>
          </p:nvPr>
        </p:nvSpPr>
        <p:spPr>
          <a:xfrm>
            <a:off x="672575" y="1646000"/>
            <a:ext cx="4013400" cy="332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2400"/>
              <a:buNone/>
            </a:pPr>
            <a:r>
              <a:rPr lang="en" sz="1200" b="1"/>
              <a:t>What have been the results of these actions and legislation?</a:t>
            </a:r>
            <a:endParaRPr sz="1200" b="1"/>
          </a:p>
          <a:p>
            <a:pPr marL="457200" lvl="0" indent="-304800" algn="l" rtl="0">
              <a:lnSpc>
                <a:spcPct val="100000"/>
              </a:lnSpc>
              <a:spcBef>
                <a:spcPts val="600"/>
              </a:spcBef>
              <a:spcAft>
                <a:spcPts val="0"/>
              </a:spcAft>
              <a:buSzPts val="1200"/>
              <a:buChar char="◆"/>
            </a:pPr>
            <a:r>
              <a:rPr lang="en" sz="1200"/>
              <a:t>In 2016, the highest measured lead level was 23,100 µg/L. </a:t>
            </a:r>
            <a:endParaRPr sz="1200"/>
          </a:p>
          <a:p>
            <a:pPr marL="457200" lvl="0" indent="-304800" algn="l" rtl="0">
              <a:lnSpc>
                <a:spcPct val="100000"/>
              </a:lnSpc>
              <a:spcBef>
                <a:spcPts val="0"/>
              </a:spcBef>
              <a:spcAft>
                <a:spcPts val="0"/>
              </a:spcAft>
              <a:buSzPts val="1200"/>
              <a:buChar char="◆"/>
            </a:pPr>
            <a:r>
              <a:rPr lang="en" sz="1200"/>
              <a:t>In contrast, in 2018 Flint reduced its lead levels to below the federal action level of 15 parts per billion.</a:t>
            </a:r>
            <a:endParaRPr sz="1200"/>
          </a:p>
          <a:p>
            <a:pPr marL="685800" lvl="0" indent="-304800" algn="l" rtl="0">
              <a:lnSpc>
                <a:spcPct val="100000"/>
              </a:lnSpc>
              <a:spcBef>
                <a:spcPts val="0"/>
              </a:spcBef>
              <a:spcAft>
                <a:spcPts val="0"/>
              </a:spcAft>
              <a:buClr>
                <a:srgbClr val="00AE9D"/>
              </a:buClr>
              <a:buSzPts val="1200"/>
              <a:buAutoNum type="romanLcPeriod"/>
            </a:pPr>
            <a:r>
              <a:rPr lang="en" sz="1200"/>
              <a:t>Flint tested 4 parts per billion in most high risk homes.</a:t>
            </a:r>
            <a:endParaRPr sz="1200"/>
          </a:p>
          <a:p>
            <a:pPr marL="685800" lvl="0" indent="-304800" algn="l" rtl="0">
              <a:lnSpc>
                <a:spcPct val="100000"/>
              </a:lnSpc>
              <a:spcBef>
                <a:spcPts val="0"/>
              </a:spcBef>
              <a:spcAft>
                <a:spcPts val="0"/>
              </a:spcAft>
              <a:buClr>
                <a:srgbClr val="00AE9D"/>
              </a:buClr>
              <a:buSzPts val="1200"/>
              <a:buAutoNum type="romanLcPeriod"/>
            </a:pPr>
            <a:r>
              <a:rPr lang="en" sz="1200"/>
              <a:t>However, people remain highly sceptical of these data and continue to depend on bottled water due to distrust </a:t>
            </a:r>
            <a:r>
              <a:rPr lang="en" sz="1200" baseline="30000"/>
              <a:t>[23]</a:t>
            </a:r>
            <a:r>
              <a:rPr lang="en" sz="1200"/>
              <a:t>.</a:t>
            </a:r>
            <a:endParaRPr sz="1200"/>
          </a:p>
        </p:txBody>
      </p:sp>
      <p:sp>
        <p:nvSpPr>
          <p:cNvPr id="315" name="Google Shape;315;p24"/>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Case Study: Flint, Michigan (Cont’d)</a:t>
            </a:r>
            <a:endParaRPr>
              <a:solidFill>
                <a:srgbClr val="000000"/>
              </a:solidFill>
            </a:endParaRPr>
          </a:p>
        </p:txBody>
      </p:sp>
      <p:pic>
        <p:nvPicPr>
          <p:cNvPr id="316" name="Google Shape;316;p24"/>
          <p:cNvPicPr preferRelativeResize="0"/>
          <p:nvPr/>
        </p:nvPicPr>
        <p:blipFill rotWithShape="1">
          <a:blip r:embed="rId3">
            <a:alphaModFix/>
          </a:blip>
          <a:srcRect t="11245"/>
          <a:stretch/>
        </p:blipFill>
        <p:spPr>
          <a:xfrm>
            <a:off x="4949025" y="1545263"/>
            <a:ext cx="4013472" cy="2149176"/>
          </a:xfrm>
          <a:prstGeom prst="rect">
            <a:avLst/>
          </a:prstGeom>
          <a:noFill/>
          <a:ln>
            <a:noFill/>
          </a:ln>
        </p:spPr>
      </p:pic>
      <p:sp>
        <p:nvSpPr>
          <p:cNvPr id="317" name="Google Shape;317;p24"/>
          <p:cNvSpPr txBox="1"/>
          <p:nvPr/>
        </p:nvSpPr>
        <p:spPr>
          <a:xfrm>
            <a:off x="5028263" y="3694450"/>
            <a:ext cx="3855000" cy="39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33333"/>
                </a:solidFill>
                <a:latin typeface="Karla"/>
                <a:ea typeface="Karla"/>
                <a:cs typeface="Karla"/>
                <a:sym typeface="Karla"/>
              </a:rPr>
              <a:t>Fig 18</a:t>
            </a:r>
            <a:r>
              <a:rPr lang="en" sz="900" b="0" i="0" u="none" strike="noStrike" cap="none">
                <a:solidFill>
                  <a:srgbClr val="333333"/>
                </a:solidFill>
                <a:latin typeface="Karla"/>
                <a:ea typeface="Karla"/>
                <a:cs typeface="Karla"/>
                <a:sym typeface="Karla"/>
              </a:rPr>
              <a:t>. A comparison of lead levels in Flint and other nearby cities </a:t>
            </a:r>
            <a:r>
              <a:rPr lang="en" sz="900" b="0" i="0" u="none" strike="noStrike" cap="none" baseline="30000">
                <a:solidFill>
                  <a:srgbClr val="333333"/>
                </a:solidFill>
                <a:latin typeface="Karla"/>
                <a:ea typeface="Karla"/>
                <a:cs typeface="Karla"/>
                <a:sym typeface="Karla"/>
              </a:rPr>
              <a:t>[23]</a:t>
            </a:r>
            <a:r>
              <a:rPr lang="en" sz="900" b="0" i="0" u="none" strike="noStrike" cap="none">
                <a:solidFill>
                  <a:srgbClr val="333333"/>
                </a:solidFill>
                <a:latin typeface="Karla"/>
                <a:ea typeface="Karla"/>
                <a:cs typeface="Karla"/>
                <a:sym typeface="Karla"/>
              </a:rPr>
              <a:t>.</a:t>
            </a:r>
            <a:endParaRPr sz="1400" b="0" i="0" u="none" strike="noStrike" cap="none">
              <a:solidFill>
                <a:srgbClr val="333333"/>
              </a:solidFill>
              <a:latin typeface="Karla"/>
              <a:ea typeface="Karla"/>
              <a:cs typeface="Karla"/>
              <a:sym typeface="Karla"/>
            </a:endParaRPr>
          </a:p>
        </p:txBody>
      </p:sp>
      <p:sp>
        <p:nvSpPr>
          <p:cNvPr id="318" name="Google Shape;318;p24"/>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5"/>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Case Study: Newark, New Jersey </a:t>
            </a:r>
            <a:endParaRPr>
              <a:solidFill>
                <a:srgbClr val="000000"/>
              </a:solidFill>
            </a:endParaRPr>
          </a:p>
        </p:txBody>
      </p:sp>
      <p:sp>
        <p:nvSpPr>
          <p:cNvPr id="324" name="Google Shape;324;p25"/>
          <p:cNvSpPr txBox="1">
            <a:spLocks noGrp="1"/>
          </p:cNvSpPr>
          <p:nvPr>
            <p:ph type="body" idx="1"/>
          </p:nvPr>
        </p:nvSpPr>
        <p:spPr>
          <a:xfrm>
            <a:off x="376625" y="1389525"/>
            <a:ext cx="5513400" cy="332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2400"/>
              <a:buNone/>
            </a:pPr>
            <a:r>
              <a:rPr lang="en" sz="1200" b="1"/>
              <a:t>Background: </a:t>
            </a:r>
            <a:endParaRPr sz="1200" b="1"/>
          </a:p>
          <a:p>
            <a:pPr marL="457200" lvl="0" indent="-304800" algn="l" rtl="0">
              <a:lnSpc>
                <a:spcPct val="100000"/>
              </a:lnSpc>
              <a:spcBef>
                <a:spcPts val="600"/>
              </a:spcBef>
              <a:spcAft>
                <a:spcPts val="0"/>
              </a:spcAft>
              <a:buSzPts val="1200"/>
              <a:buChar char="◆"/>
            </a:pPr>
            <a:r>
              <a:rPr lang="en" sz="1200"/>
              <a:t>In March 2016, drinking fountains in 30 public schools were shut down after testing high lead levels.</a:t>
            </a:r>
            <a:endParaRPr sz="1200"/>
          </a:p>
          <a:p>
            <a:pPr marL="457200" lvl="0" indent="-304800" algn="l" rtl="0">
              <a:lnSpc>
                <a:spcPct val="100000"/>
              </a:lnSpc>
              <a:spcBef>
                <a:spcPts val="0"/>
              </a:spcBef>
              <a:spcAft>
                <a:spcPts val="0"/>
              </a:spcAft>
              <a:buSzPts val="1200"/>
              <a:buChar char="◆"/>
            </a:pPr>
            <a:r>
              <a:rPr lang="en" sz="1200"/>
              <a:t>In 2018, more than 100 of 240 sampled homes surpassed federal standards. </a:t>
            </a:r>
            <a:endParaRPr sz="1200"/>
          </a:p>
          <a:p>
            <a:pPr marL="457200" lvl="0" indent="-304800" algn="l" rtl="0">
              <a:lnSpc>
                <a:spcPct val="100000"/>
              </a:lnSpc>
              <a:spcBef>
                <a:spcPts val="0"/>
              </a:spcBef>
              <a:spcAft>
                <a:spcPts val="0"/>
              </a:spcAft>
              <a:buSzPts val="1200"/>
              <a:buChar char="◆"/>
            </a:pPr>
            <a:r>
              <a:rPr lang="en" sz="1200"/>
              <a:t>The source of lead were the pipes.</a:t>
            </a:r>
            <a:endParaRPr sz="1200"/>
          </a:p>
          <a:p>
            <a:pPr marL="0" lvl="0" indent="0" algn="l" rtl="0">
              <a:lnSpc>
                <a:spcPct val="100000"/>
              </a:lnSpc>
              <a:spcBef>
                <a:spcPts val="600"/>
              </a:spcBef>
              <a:spcAft>
                <a:spcPts val="0"/>
              </a:spcAft>
              <a:buSzPts val="2400"/>
              <a:buNone/>
            </a:pPr>
            <a:r>
              <a:rPr lang="en" sz="1200" b="1"/>
              <a:t>What action has been taken to solve the problem?</a:t>
            </a:r>
            <a:endParaRPr sz="1200" b="1"/>
          </a:p>
          <a:p>
            <a:pPr marL="457200" lvl="0" indent="-304800" algn="l" rtl="0">
              <a:lnSpc>
                <a:spcPct val="100000"/>
              </a:lnSpc>
              <a:spcBef>
                <a:spcPts val="600"/>
              </a:spcBef>
              <a:spcAft>
                <a:spcPts val="0"/>
              </a:spcAft>
              <a:buSzPts val="1200"/>
              <a:buChar char="◆"/>
            </a:pPr>
            <a:r>
              <a:rPr lang="en" sz="1200"/>
              <a:t>The city has tried many temporary solutions such as the following: </a:t>
            </a:r>
            <a:endParaRPr sz="1200"/>
          </a:p>
          <a:p>
            <a:pPr marL="742950" lvl="0" indent="-304800" algn="l" rtl="0">
              <a:lnSpc>
                <a:spcPct val="100000"/>
              </a:lnSpc>
              <a:spcBef>
                <a:spcPts val="0"/>
              </a:spcBef>
              <a:spcAft>
                <a:spcPts val="0"/>
              </a:spcAft>
              <a:buClr>
                <a:srgbClr val="00AE9D"/>
              </a:buClr>
              <a:buSzPts val="1200"/>
              <a:buAutoNum type="romanLcPeriod"/>
            </a:pPr>
            <a:r>
              <a:rPr lang="en" sz="1200"/>
              <a:t>They distributed POU filters to 40,000 resident before announcing they may not be effective.</a:t>
            </a:r>
            <a:endParaRPr sz="1200"/>
          </a:p>
          <a:p>
            <a:pPr marL="742950" lvl="0" indent="-304800" algn="l" rtl="0">
              <a:lnSpc>
                <a:spcPct val="100000"/>
              </a:lnSpc>
              <a:spcBef>
                <a:spcPts val="0"/>
              </a:spcBef>
              <a:spcAft>
                <a:spcPts val="0"/>
              </a:spcAft>
              <a:buClr>
                <a:srgbClr val="00AE9D"/>
              </a:buClr>
              <a:buSzPts val="1200"/>
              <a:buAutoNum type="romanLcPeriod"/>
            </a:pPr>
            <a:r>
              <a:rPr lang="en" sz="1200"/>
              <a:t>EPA ordered distribution of bottled water, which resident said did not last them through the day.</a:t>
            </a:r>
            <a:endParaRPr sz="1200"/>
          </a:p>
          <a:p>
            <a:pPr marL="742950" lvl="0" indent="-304800" algn="l" rtl="0">
              <a:lnSpc>
                <a:spcPct val="100000"/>
              </a:lnSpc>
              <a:spcBef>
                <a:spcPts val="0"/>
              </a:spcBef>
              <a:spcAft>
                <a:spcPts val="0"/>
              </a:spcAft>
              <a:buClr>
                <a:srgbClr val="00AE9D"/>
              </a:buClr>
              <a:buSzPts val="1200"/>
              <a:buAutoNum type="romanLcPeriod"/>
            </a:pPr>
            <a:r>
              <a:rPr lang="en" sz="1200"/>
              <a:t>The city started replacing pipes in 18,000 homes, but home owners will still have to pay and this operation is expensive for the city </a:t>
            </a:r>
            <a:r>
              <a:rPr lang="en" sz="1200" baseline="30000"/>
              <a:t>[29]</a:t>
            </a:r>
            <a:r>
              <a:rPr lang="en" sz="1200"/>
              <a:t>. </a:t>
            </a:r>
            <a:endParaRPr sz="1200"/>
          </a:p>
        </p:txBody>
      </p:sp>
      <p:pic>
        <p:nvPicPr>
          <p:cNvPr id="325" name="Google Shape;325;p25"/>
          <p:cNvPicPr preferRelativeResize="0"/>
          <p:nvPr/>
        </p:nvPicPr>
        <p:blipFill rotWithShape="1">
          <a:blip r:embed="rId3">
            <a:alphaModFix/>
          </a:blip>
          <a:srcRect l="35790" t="15910" b="12645"/>
          <a:stretch/>
        </p:blipFill>
        <p:spPr>
          <a:xfrm>
            <a:off x="6082100" y="1620900"/>
            <a:ext cx="2787000" cy="1972650"/>
          </a:xfrm>
          <a:prstGeom prst="rect">
            <a:avLst/>
          </a:prstGeom>
          <a:noFill/>
          <a:ln>
            <a:noFill/>
          </a:ln>
        </p:spPr>
      </p:pic>
      <p:sp>
        <p:nvSpPr>
          <p:cNvPr id="326" name="Google Shape;326;p25"/>
          <p:cNvSpPr txBox="1"/>
          <p:nvPr/>
        </p:nvSpPr>
        <p:spPr>
          <a:xfrm>
            <a:off x="6082100" y="3593550"/>
            <a:ext cx="2787000" cy="39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900" b="1" i="0" u="none" strike="noStrike" cap="none">
                <a:solidFill>
                  <a:srgbClr val="3D3D3D"/>
                </a:solidFill>
                <a:latin typeface="Karla"/>
                <a:ea typeface="Karla"/>
                <a:cs typeface="Karla"/>
                <a:sym typeface="Karla"/>
              </a:rPr>
              <a:t>Fig 19</a:t>
            </a:r>
            <a:r>
              <a:rPr lang="en" sz="900" b="0" i="0" u="none" strike="noStrike" cap="none">
                <a:solidFill>
                  <a:srgbClr val="3D3D3D"/>
                </a:solidFill>
                <a:latin typeface="Karla"/>
                <a:ea typeface="Karla"/>
                <a:cs typeface="Karla"/>
                <a:sym typeface="Karla"/>
              </a:rPr>
              <a:t>. Residents lining up for bottled water in Newar </a:t>
            </a:r>
            <a:r>
              <a:rPr lang="en" sz="900" b="0" i="0" u="none" strike="noStrike" cap="none" baseline="30000">
                <a:solidFill>
                  <a:srgbClr val="3D3D3D"/>
                </a:solidFill>
                <a:latin typeface="Karla"/>
                <a:ea typeface="Karla"/>
                <a:cs typeface="Karla"/>
                <a:sym typeface="Karla"/>
              </a:rPr>
              <a:t>[30]</a:t>
            </a:r>
            <a:r>
              <a:rPr lang="en" sz="900" b="0" i="0" u="none" strike="noStrike" cap="none">
                <a:solidFill>
                  <a:srgbClr val="3D3D3D"/>
                </a:solidFill>
                <a:latin typeface="Karla"/>
                <a:ea typeface="Karla"/>
                <a:cs typeface="Karla"/>
                <a:sym typeface="Karla"/>
              </a:rPr>
              <a:t>.</a:t>
            </a:r>
            <a:endParaRPr sz="1400" b="0" i="0" u="none" strike="noStrike" cap="none">
              <a:solidFill>
                <a:srgbClr val="3D3D3D"/>
              </a:solidFill>
              <a:latin typeface="Karla"/>
              <a:ea typeface="Karla"/>
              <a:cs typeface="Karla"/>
              <a:sym typeface="Karla"/>
            </a:endParaRPr>
          </a:p>
        </p:txBody>
      </p:sp>
      <p:sp>
        <p:nvSpPr>
          <p:cNvPr id="327" name="Google Shape;327;p25"/>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6"/>
          <p:cNvSpPr txBox="1">
            <a:spLocks noGrp="1"/>
          </p:cNvSpPr>
          <p:nvPr>
            <p:ph type="title" idx="4294967295"/>
          </p:nvPr>
        </p:nvSpPr>
        <p:spPr>
          <a:xfrm>
            <a:off x="779325" y="21045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Case Study: California</a:t>
            </a:r>
            <a:endParaRPr>
              <a:solidFill>
                <a:srgbClr val="000000"/>
              </a:solidFill>
            </a:endParaRPr>
          </a:p>
        </p:txBody>
      </p:sp>
      <p:sp>
        <p:nvSpPr>
          <p:cNvPr id="333" name="Google Shape;333;p26"/>
          <p:cNvSpPr txBox="1">
            <a:spLocks noGrp="1"/>
          </p:cNvSpPr>
          <p:nvPr>
            <p:ph type="body" idx="4294967295"/>
          </p:nvPr>
        </p:nvSpPr>
        <p:spPr>
          <a:xfrm>
            <a:off x="108575" y="1472100"/>
            <a:ext cx="5742600" cy="33273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Clr>
                <a:srgbClr val="ABE33F"/>
              </a:buClr>
              <a:buSzPts val="1200"/>
              <a:buChar char="◆"/>
            </a:pPr>
            <a:r>
              <a:rPr lang="en" sz="1200">
                <a:solidFill>
                  <a:srgbClr val="004C52"/>
                </a:solidFill>
                <a:highlight>
                  <a:srgbClr val="FFFFFF"/>
                </a:highlight>
              </a:rPr>
              <a:t>According to the State Water Resources Control Board, a 2017 voluntary testing program reported that 35 of 1,600 schools in California had </a:t>
            </a:r>
            <a:r>
              <a:rPr lang="en" sz="1200">
                <a:solidFill>
                  <a:srgbClr val="004C52"/>
                </a:solidFill>
              </a:rPr>
              <a:t>tap or fountain water </a:t>
            </a:r>
            <a:r>
              <a:rPr lang="en" sz="1200">
                <a:solidFill>
                  <a:srgbClr val="004C52"/>
                </a:solidFill>
                <a:highlight>
                  <a:srgbClr val="FFFFFF"/>
                </a:highlight>
              </a:rPr>
              <a:t>that have </a:t>
            </a:r>
            <a:r>
              <a:rPr lang="en" sz="1200">
                <a:solidFill>
                  <a:srgbClr val="004C52"/>
                </a:solidFill>
              </a:rPr>
              <a:t>unsafe lead levels in due to old plumbing containing lead </a:t>
            </a:r>
            <a:r>
              <a:rPr lang="en" sz="1200" baseline="30000">
                <a:solidFill>
                  <a:srgbClr val="004C52"/>
                </a:solidFill>
              </a:rPr>
              <a:t>[31]</a:t>
            </a:r>
            <a:r>
              <a:rPr lang="en" sz="1200">
                <a:solidFill>
                  <a:srgbClr val="004C52"/>
                </a:solidFill>
              </a:rPr>
              <a:t>.</a:t>
            </a:r>
            <a:endParaRPr sz="1200">
              <a:solidFill>
                <a:srgbClr val="004C52"/>
              </a:solidFill>
            </a:endParaRPr>
          </a:p>
          <a:p>
            <a:pPr marL="457200" lvl="0" indent="-304800" algn="l" rtl="0">
              <a:lnSpc>
                <a:spcPct val="100000"/>
              </a:lnSpc>
              <a:spcBef>
                <a:spcPts val="0"/>
              </a:spcBef>
              <a:spcAft>
                <a:spcPts val="0"/>
              </a:spcAft>
              <a:buClr>
                <a:srgbClr val="ABE33F"/>
              </a:buClr>
              <a:buSzPts val="1200"/>
              <a:buChar char="◆"/>
            </a:pPr>
            <a:r>
              <a:rPr lang="en" sz="1200">
                <a:solidFill>
                  <a:srgbClr val="004C52"/>
                </a:solidFill>
              </a:rPr>
              <a:t>An 81 page report published by the state auditors revealed that more than 1.4 million children under California’s Medicaid healthcare program have not received required testing for lead poisoning</a:t>
            </a:r>
            <a:r>
              <a:rPr lang="en" sz="1200" baseline="30000">
                <a:solidFill>
                  <a:srgbClr val="004C52"/>
                </a:solidFill>
              </a:rPr>
              <a:t>[64]</a:t>
            </a:r>
            <a:r>
              <a:rPr lang="en" sz="1200">
                <a:solidFill>
                  <a:srgbClr val="004C52"/>
                </a:solidFill>
              </a:rPr>
              <a:t>.</a:t>
            </a:r>
            <a:r>
              <a:rPr lang="en" sz="1200"/>
              <a:t> </a:t>
            </a:r>
            <a:r>
              <a:rPr lang="en" sz="1200">
                <a:solidFill>
                  <a:srgbClr val="004C52"/>
                </a:solidFill>
              </a:rPr>
              <a:t>The report placed the blame of these missed testings on the California Department of Health Care Services, who </a:t>
            </a:r>
            <a:r>
              <a:rPr lang="en" sz="1200">
                <a:solidFill>
                  <a:srgbClr val="004C52"/>
                </a:solidFill>
                <a:highlight>
                  <a:srgbClr val="FFFFFF"/>
                </a:highlight>
              </a:rPr>
              <a:t>“has not met its responsibility to ensure that children enrolled in Medi-Cal receive required tests ... to determine whether they have elevated lead levels” and the California Department of Public Health, “which is charged with the prevention and management of lead poisoning cases, has failed to focus on addressing lead hazards before children are exposed to them and has not met legislative requirements concerning lead poisoning” </a:t>
            </a:r>
            <a:r>
              <a:rPr lang="en" sz="1200" baseline="30000">
                <a:solidFill>
                  <a:srgbClr val="004C52"/>
                </a:solidFill>
                <a:highlight>
                  <a:srgbClr val="FFFFFF"/>
                </a:highlight>
              </a:rPr>
              <a:t>[64]</a:t>
            </a:r>
            <a:r>
              <a:rPr lang="en" sz="1200">
                <a:solidFill>
                  <a:srgbClr val="004C52"/>
                </a:solidFill>
                <a:highlight>
                  <a:srgbClr val="FFFFFF"/>
                </a:highlight>
              </a:rPr>
              <a:t>.</a:t>
            </a:r>
            <a:endParaRPr sz="1200">
              <a:solidFill>
                <a:srgbClr val="004C52"/>
              </a:solidFill>
            </a:endParaRPr>
          </a:p>
        </p:txBody>
      </p:sp>
      <p:sp>
        <p:nvSpPr>
          <p:cNvPr id="334" name="Google Shape;334;p26"/>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solidFill>
                  <a:srgbClr val="00AE9D"/>
                </a:solidFill>
              </a:rPr>
              <a:t>26</a:t>
            </a:fld>
            <a:endParaRPr>
              <a:solidFill>
                <a:srgbClr val="00AE9D"/>
              </a:solidFill>
            </a:endParaRPr>
          </a:p>
        </p:txBody>
      </p:sp>
      <p:pic>
        <p:nvPicPr>
          <p:cNvPr id="335" name="Google Shape;335;p26"/>
          <p:cNvPicPr preferRelativeResize="0"/>
          <p:nvPr/>
        </p:nvPicPr>
        <p:blipFill rotWithShape="1">
          <a:blip r:embed="rId3">
            <a:alphaModFix/>
          </a:blip>
          <a:srcRect l="3446" t="18770"/>
          <a:stretch/>
        </p:blipFill>
        <p:spPr>
          <a:xfrm>
            <a:off x="6103475" y="706762"/>
            <a:ext cx="2407275" cy="2910224"/>
          </a:xfrm>
          <a:prstGeom prst="rect">
            <a:avLst/>
          </a:prstGeom>
          <a:noFill/>
          <a:ln>
            <a:noFill/>
          </a:ln>
        </p:spPr>
      </p:pic>
      <p:sp>
        <p:nvSpPr>
          <p:cNvPr id="336" name="Google Shape;336;p26"/>
          <p:cNvSpPr txBox="1"/>
          <p:nvPr/>
        </p:nvSpPr>
        <p:spPr>
          <a:xfrm>
            <a:off x="6103473" y="3691275"/>
            <a:ext cx="2621700" cy="78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D3D3D"/>
                </a:solidFill>
                <a:latin typeface="Karla"/>
                <a:ea typeface="Karla"/>
                <a:cs typeface="Karla"/>
                <a:sym typeface="Karla"/>
              </a:rPr>
              <a:t>Fig 20</a:t>
            </a:r>
            <a:r>
              <a:rPr lang="en" sz="900" b="0" i="0" u="none" strike="noStrike" cap="none">
                <a:solidFill>
                  <a:srgbClr val="3D3D3D"/>
                </a:solidFill>
                <a:latin typeface="Karla"/>
                <a:ea typeface="Karla"/>
                <a:cs typeface="Karla"/>
                <a:sym typeface="Karla"/>
              </a:rPr>
              <a:t>. Water fountains being closed down before further action can be taken to ensure students are not drinking water with unsafe levels of lead </a:t>
            </a:r>
            <a:r>
              <a:rPr lang="en" sz="900" b="0" i="0" u="none" strike="noStrike" cap="none" baseline="30000">
                <a:solidFill>
                  <a:srgbClr val="3D3D3D"/>
                </a:solidFill>
                <a:latin typeface="Karla"/>
                <a:ea typeface="Karla"/>
                <a:cs typeface="Karla"/>
                <a:sym typeface="Karla"/>
              </a:rPr>
              <a:t>[31]</a:t>
            </a:r>
            <a:r>
              <a:rPr lang="en" sz="900" b="0" i="0" u="none" strike="noStrike" cap="none">
                <a:solidFill>
                  <a:srgbClr val="3D3D3D"/>
                </a:solidFill>
                <a:latin typeface="Karla"/>
                <a:ea typeface="Karla"/>
                <a:cs typeface="Karla"/>
                <a:sym typeface="Karla"/>
              </a:rPr>
              <a:t>.</a:t>
            </a:r>
            <a:endParaRPr sz="1400" b="0" i="0" u="none" strike="noStrike" cap="none">
              <a:solidFill>
                <a:srgbClr val="3D3D3D"/>
              </a:solidFill>
              <a:latin typeface="Karla"/>
              <a:ea typeface="Karla"/>
              <a:cs typeface="Karla"/>
              <a:sym typeface="Karl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7"/>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27</a:t>
            </a:fld>
            <a:endParaRPr/>
          </a:p>
        </p:txBody>
      </p:sp>
      <p:sp>
        <p:nvSpPr>
          <p:cNvPr id="342" name="Google Shape;342;p27"/>
          <p:cNvSpPr txBox="1"/>
          <p:nvPr/>
        </p:nvSpPr>
        <p:spPr>
          <a:xfrm>
            <a:off x="785500" y="195200"/>
            <a:ext cx="4848600" cy="62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Raleway"/>
                <a:ea typeface="Raleway"/>
                <a:cs typeface="Raleway"/>
                <a:sym typeface="Raleway"/>
              </a:rPr>
              <a:t>Case Study: Pennsylvania</a:t>
            </a:r>
            <a:endParaRPr sz="2400" b="1" i="0" u="none" strike="noStrike" cap="none">
              <a:solidFill>
                <a:schemeClr val="dk1"/>
              </a:solidFill>
              <a:latin typeface="Raleway"/>
              <a:ea typeface="Raleway"/>
              <a:cs typeface="Raleway"/>
              <a:sym typeface="Raleway"/>
            </a:endParaRPr>
          </a:p>
        </p:txBody>
      </p:sp>
      <p:sp>
        <p:nvSpPr>
          <p:cNvPr id="343" name="Google Shape;343;p27"/>
          <p:cNvSpPr txBox="1"/>
          <p:nvPr/>
        </p:nvSpPr>
        <p:spPr>
          <a:xfrm>
            <a:off x="214675" y="1286025"/>
            <a:ext cx="5502300" cy="30000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00000"/>
              </a:lnSpc>
              <a:spcBef>
                <a:spcPts val="600"/>
              </a:spcBef>
              <a:spcAft>
                <a:spcPts val="0"/>
              </a:spcAft>
              <a:buClr>
                <a:srgbClr val="ABE33F"/>
              </a:buClr>
              <a:buSzPts val="1200"/>
              <a:buFont typeface="Karla"/>
              <a:buChar char="◆"/>
            </a:pPr>
            <a:r>
              <a:rPr lang="en" sz="1200" b="0" i="0" u="none" strike="noStrike" cap="none">
                <a:solidFill>
                  <a:srgbClr val="004C52"/>
                </a:solidFill>
                <a:highlight>
                  <a:srgbClr val="FFFFFF"/>
                </a:highlight>
                <a:latin typeface="Karla"/>
                <a:ea typeface="Karla"/>
                <a:cs typeface="Karla"/>
                <a:sym typeface="Karla"/>
              </a:rPr>
              <a:t>Pennsylvania does not require mandatory lead testing in schools or homes. However, due to a 2018 law that requires schools that conduct water quality tests to report elevated lead levels, the state found out that more than 100 buildings in 32 school systems have elevated lead levels in their drinking water </a:t>
            </a:r>
            <a:r>
              <a:rPr lang="en" sz="1200" b="0" i="0" u="none" strike="noStrike" cap="none" baseline="30000">
                <a:solidFill>
                  <a:srgbClr val="004C52"/>
                </a:solidFill>
                <a:highlight>
                  <a:srgbClr val="FFFFFF"/>
                </a:highlight>
                <a:latin typeface="Karla"/>
                <a:ea typeface="Karla"/>
                <a:cs typeface="Karla"/>
                <a:sym typeface="Karla"/>
              </a:rPr>
              <a:t>[65]</a:t>
            </a:r>
            <a:r>
              <a:rPr lang="en" sz="1200" b="0" i="0" u="none" strike="noStrike" cap="none">
                <a:solidFill>
                  <a:srgbClr val="004C52"/>
                </a:solidFill>
                <a:highlight>
                  <a:srgbClr val="FFFFFF"/>
                </a:highlight>
                <a:latin typeface="Karla"/>
                <a:ea typeface="Karla"/>
                <a:cs typeface="Karla"/>
                <a:sym typeface="Karla"/>
              </a:rPr>
              <a:t>.</a:t>
            </a:r>
            <a:endParaRPr sz="1200" b="0" i="0" u="none" strike="noStrike" cap="none">
              <a:solidFill>
                <a:srgbClr val="004C52"/>
              </a:solidFill>
              <a:highlight>
                <a:srgbClr val="FFFFFF"/>
              </a:highlight>
              <a:latin typeface="Karla"/>
              <a:ea typeface="Karla"/>
              <a:cs typeface="Karla"/>
              <a:sym typeface="Karla"/>
            </a:endParaRPr>
          </a:p>
          <a:p>
            <a:pPr marL="742950" marR="0" lvl="1" indent="-304800" algn="l" rtl="0">
              <a:lnSpc>
                <a:spcPct val="100000"/>
              </a:lnSpc>
              <a:spcBef>
                <a:spcPts val="0"/>
              </a:spcBef>
              <a:spcAft>
                <a:spcPts val="0"/>
              </a:spcAft>
              <a:buClr>
                <a:srgbClr val="00AE9D"/>
              </a:buClr>
              <a:buSzPts val="1200"/>
              <a:buFont typeface="Karla"/>
              <a:buAutoNum type="romanLcPeriod"/>
            </a:pPr>
            <a:r>
              <a:rPr lang="en" sz="1200" b="0" i="0" u="none" strike="noStrike" cap="none">
                <a:solidFill>
                  <a:srgbClr val="004C52"/>
                </a:solidFill>
                <a:highlight>
                  <a:srgbClr val="FFFFFF"/>
                </a:highlight>
                <a:latin typeface="Karla"/>
                <a:ea typeface="Karla"/>
                <a:cs typeface="Karla"/>
                <a:sym typeface="Karla"/>
              </a:rPr>
              <a:t>The highest level of lead detected was 3,750 ppb, 250 times the state’s limit.</a:t>
            </a:r>
            <a:endParaRPr sz="1200" b="0" i="0" u="none" strike="noStrike" cap="none">
              <a:solidFill>
                <a:srgbClr val="004C52"/>
              </a:solidFill>
              <a:highlight>
                <a:srgbClr val="FFFFFF"/>
              </a:highlight>
              <a:latin typeface="Karla"/>
              <a:ea typeface="Karla"/>
              <a:cs typeface="Karla"/>
              <a:sym typeface="Karla"/>
            </a:endParaRPr>
          </a:p>
          <a:p>
            <a:pPr marL="742950" marR="0" lvl="1" indent="-304800" algn="l" rtl="0">
              <a:lnSpc>
                <a:spcPct val="100000"/>
              </a:lnSpc>
              <a:spcBef>
                <a:spcPts val="0"/>
              </a:spcBef>
              <a:spcAft>
                <a:spcPts val="0"/>
              </a:spcAft>
              <a:buClr>
                <a:srgbClr val="00AE9D"/>
              </a:buClr>
              <a:buSzPts val="1200"/>
              <a:buFont typeface="Karla"/>
              <a:buAutoNum type="romanLcPeriod"/>
            </a:pPr>
            <a:r>
              <a:rPr lang="en" sz="1200" b="0" i="0" u="none" strike="noStrike" cap="none">
                <a:solidFill>
                  <a:srgbClr val="004C52"/>
                </a:solidFill>
                <a:highlight>
                  <a:srgbClr val="FFFFFF"/>
                </a:highlight>
                <a:latin typeface="Karla"/>
                <a:ea typeface="Karla"/>
                <a:cs typeface="Karla"/>
                <a:sym typeface="Karla"/>
              </a:rPr>
              <a:t>There was no apparent trend to these results: the schools with elevated lead levels were found in cities, rural areas, and suburban areas.</a:t>
            </a:r>
            <a:endParaRPr sz="1200" b="0" i="0" u="none" strike="noStrike" cap="none">
              <a:solidFill>
                <a:srgbClr val="004C52"/>
              </a:solidFill>
              <a:highlight>
                <a:srgbClr val="FFFFFF"/>
              </a:highlight>
              <a:latin typeface="Karla"/>
              <a:ea typeface="Karla"/>
              <a:cs typeface="Karla"/>
              <a:sym typeface="Karla"/>
            </a:endParaRPr>
          </a:p>
          <a:p>
            <a:pPr marL="742950" marR="0" lvl="1" indent="-304800" algn="l" rtl="0">
              <a:lnSpc>
                <a:spcPct val="100000"/>
              </a:lnSpc>
              <a:spcBef>
                <a:spcPts val="0"/>
              </a:spcBef>
              <a:spcAft>
                <a:spcPts val="0"/>
              </a:spcAft>
              <a:buClr>
                <a:srgbClr val="00AE9D"/>
              </a:buClr>
              <a:buSzPts val="1200"/>
              <a:buFont typeface="Karla"/>
              <a:buAutoNum type="romanLcPeriod"/>
            </a:pPr>
            <a:r>
              <a:rPr lang="en" sz="1200" b="0" i="0" u="none" strike="noStrike" cap="none">
                <a:solidFill>
                  <a:srgbClr val="004C52"/>
                </a:solidFill>
                <a:highlight>
                  <a:srgbClr val="FFFFFF"/>
                </a:highlight>
                <a:latin typeface="Karla"/>
                <a:ea typeface="Karla"/>
                <a:cs typeface="Karla"/>
                <a:sym typeface="Karla"/>
              </a:rPr>
              <a:t>These schools were forced to replace plumbing fixtures, disable drinking fountains, and provide bottled water. They also needed to tell the Education department their remediation plan to make sure students and staffs will not be exposed to lead in drinking water.</a:t>
            </a:r>
            <a:endParaRPr sz="1200" b="0" i="0" u="none" strike="noStrike" cap="none">
              <a:solidFill>
                <a:srgbClr val="004C52"/>
              </a:solidFill>
              <a:highlight>
                <a:srgbClr val="FFFFFF"/>
              </a:highlight>
              <a:latin typeface="Karla"/>
              <a:ea typeface="Karla"/>
              <a:cs typeface="Karla"/>
              <a:sym typeface="Karla"/>
            </a:endParaRPr>
          </a:p>
          <a:p>
            <a:pPr marL="742950" marR="0" lvl="1" indent="-304800" algn="l" rtl="0">
              <a:lnSpc>
                <a:spcPct val="100000"/>
              </a:lnSpc>
              <a:spcBef>
                <a:spcPts val="0"/>
              </a:spcBef>
              <a:spcAft>
                <a:spcPts val="0"/>
              </a:spcAft>
              <a:buClr>
                <a:srgbClr val="00AE9D"/>
              </a:buClr>
              <a:buSzPts val="1200"/>
              <a:buFont typeface="Karla"/>
              <a:buAutoNum type="romanLcPeriod"/>
            </a:pPr>
            <a:r>
              <a:rPr lang="en" sz="1200" b="0" i="0" u="none" strike="noStrike" cap="none">
                <a:solidFill>
                  <a:srgbClr val="004C52"/>
                </a:solidFill>
                <a:highlight>
                  <a:srgbClr val="FFFFFF"/>
                </a:highlight>
                <a:latin typeface="Karla"/>
                <a:ea typeface="Karla"/>
                <a:cs typeface="Karla"/>
                <a:sym typeface="Karla"/>
              </a:rPr>
              <a:t>Teachers unions have been asking lawmakers to increase education funding in order to hasten the lead eradicating process </a:t>
            </a:r>
            <a:r>
              <a:rPr lang="en" sz="1200" b="0" i="0" u="none" strike="noStrike" cap="none" baseline="30000">
                <a:solidFill>
                  <a:srgbClr val="004C52"/>
                </a:solidFill>
                <a:highlight>
                  <a:srgbClr val="FFFFFF"/>
                </a:highlight>
                <a:latin typeface="Karla"/>
                <a:ea typeface="Karla"/>
                <a:cs typeface="Karla"/>
                <a:sym typeface="Karla"/>
              </a:rPr>
              <a:t>[65]</a:t>
            </a:r>
            <a:r>
              <a:rPr lang="en" sz="1200" b="0" i="0" u="none" strike="noStrike" cap="none">
                <a:solidFill>
                  <a:srgbClr val="004C52"/>
                </a:solidFill>
                <a:highlight>
                  <a:srgbClr val="FFFFFF"/>
                </a:highlight>
                <a:latin typeface="Karla"/>
                <a:ea typeface="Karla"/>
                <a:cs typeface="Karla"/>
                <a:sym typeface="Karla"/>
              </a:rPr>
              <a:t>.</a:t>
            </a:r>
            <a:endParaRPr sz="1200" b="0" i="0" u="none" strike="noStrike" cap="none">
              <a:solidFill>
                <a:srgbClr val="004C52"/>
              </a:solidFill>
              <a:highlight>
                <a:srgbClr val="FFFFFF"/>
              </a:highlight>
              <a:latin typeface="Karla"/>
              <a:ea typeface="Karla"/>
              <a:cs typeface="Karla"/>
              <a:sym typeface="Karla"/>
            </a:endParaRPr>
          </a:p>
        </p:txBody>
      </p:sp>
      <p:pic>
        <p:nvPicPr>
          <p:cNvPr id="344" name="Google Shape;344;p27"/>
          <p:cNvPicPr preferRelativeResize="0"/>
          <p:nvPr/>
        </p:nvPicPr>
        <p:blipFill rotWithShape="1">
          <a:blip r:embed="rId3">
            <a:alphaModFix/>
          </a:blip>
          <a:srcRect/>
          <a:stretch/>
        </p:blipFill>
        <p:spPr>
          <a:xfrm>
            <a:off x="5907850" y="1456500"/>
            <a:ext cx="2933275" cy="1590675"/>
          </a:xfrm>
          <a:prstGeom prst="rect">
            <a:avLst/>
          </a:prstGeom>
          <a:noFill/>
          <a:ln>
            <a:noFill/>
          </a:ln>
        </p:spPr>
      </p:pic>
      <p:sp>
        <p:nvSpPr>
          <p:cNvPr id="345" name="Google Shape;345;p27"/>
          <p:cNvSpPr txBox="1"/>
          <p:nvPr/>
        </p:nvSpPr>
        <p:spPr>
          <a:xfrm>
            <a:off x="6039149" y="3096000"/>
            <a:ext cx="2835300" cy="108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D3D3D"/>
                </a:solidFill>
                <a:latin typeface="Karla"/>
                <a:ea typeface="Karla"/>
                <a:cs typeface="Karla"/>
                <a:sym typeface="Karla"/>
              </a:rPr>
              <a:t>Fig 21</a:t>
            </a:r>
            <a:r>
              <a:rPr lang="en" sz="900" b="0" i="0" u="none" strike="noStrike" cap="none">
                <a:solidFill>
                  <a:srgbClr val="3D3D3D"/>
                </a:solidFill>
                <a:latin typeface="Karla"/>
                <a:ea typeface="Karla"/>
                <a:cs typeface="Karla"/>
                <a:sym typeface="Karla"/>
              </a:rPr>
              <a:t>. This map illustrates the location of the elevated lead level cases. The bigger the circle, the higher the detected lead level </a:t>
            </a:r>
            <a:r>
              <a:rPr lang="en" sz="900" b="0" i="0" u="none" strike="noStrike" cap="none" baseline="30000">
                <a:solidFill>
                  <a:srgbClr val="3D3D3D"/>
                </a:solidFill>
                <a:latin typeface="Karla"/>
                <a:ea typeface="Karla"/>
                <a:cs typeface="Karla"/>
                <a:sym typeface="Karla"/>
              </a:rPr>
              <a:t>[65]</a:t>
            </a:r>
            <a:r>
              <a:rPr lang="en" sz="900" b="0" i="0" u="none" strike="noStrike" cap="none">
                <a:solidFill>
                  <a:srgbClr val="3D3D3D"/>
                </a:solidFill>
                <a:latin typeface="Karla"/>
                <a:ea typeface="Karla"/>
                <a:cs typeface="Karla"/>
                <a:sym typeface="Karla"/>
              </a:rPr>
              <a:t>. </a:t>
            </a:r>
            <a:endParaRPr sz="1400" b="0" i="0" u="none" strike="noStrike" cap="none">
              <a:solidFill>
                <a:srgbClr val="3D3D3D"/>
              </a:solidFill>
              <a:latin typeface="Karla"/>
              <a:ea typeface="Karla"/>
              <a:cs typeface="Karla"/>
              <a:sym typeface="Karl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8"/>
          <p:cNvSpPr txBox="1">
            <a:spLocks noGrp="1"/>
          </p:cNvSpPr>
          <p:nvPr>
            <p:ph type="title"/>
          </p:nvPr>
        </p:nvSpPr>
        <p:spPr>
          <a:xfrm>
            <a:off x="954375" y="320975"/>
            <a:ext cx="4211100" cy="8574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400"/>
              <a:buNone/>
            </a:pPr>
            <a:r>
              <a:rPr lang="en">
                <a:solidFill>
                  <a:srgbClr val="000000"/>
                </a:solidFill>
              </a:rPr>
              <a:t>Lead in Drinking Water as a </a:t>
            </a:r>
            <a:endParaRPr>
              <a:solidFill>
                <a:srgbClr val="000000"/>
              </a:solidFill>
            </a:endParaRPr>
          </a:p>
          <a:p>
            <a:pPr marL="0" lvl="0" indent="0" algn="r" rtl="0">
              <a:lnSpc>
                <a:spcPct val="100000"/>
              </a:lnSpc>
              <a:spcBef>
                <a:spcPts val="0"/>
              </a:spcBef>
              <a:spcAft>
                <a:spcPts val="0"/>
              </a:spcAft>
              <a:buSzPts val="2400"/>
              <a:buNone/>
            </a:pPr>
            <a:r>
              <a:rPr lang="en">
                <a:solidFill>
                  <a:srgbClr val="000000"/>
                </a:solidFill>
              </a:rPr>
              <a:t>Domestic Crisis</a:t>
            </a:r>
            <a:endParaRPr>
              <a:solidFill>
                <a:srgbClr val="000000"/>
              </a:solidFill>
            </a:endParaRPr>
          </a:p>
        </p:txBody>
      </p:sp>
      <p:sp>
        <p:nvSpPr>
          <p:cNvPr id="351" name="Google Shape;351;p28"/>
          <p:cNvSpPr txBox="1">
            <a:spLocks noGrp="1"/>
          </p:cNvSpPr>
          <p:nvPr>
            <p:ph type="body" idx="1"/>
          </p:nvPr>
        </p:nvSpPr>
        <p:spPr>
          <a:xfrm>
            <a:off x="316550" y="1814275"/>
            <a:ext cx="4329000" cy="34323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SzPts val="1200"/>
              <a:buChar char="◆"/>
            </a:pPr>
            <a:r>
              <a:rPr lang="en" sz="1200"/>
              <a:t>More than 2000 water systems in 50 states tested for excessive lead levels over the past four years </a:t>
            </a:r>
            <a:r>
              <a:rPr lang="en" sz="1200" baseline="30000"/>
              <a:t>[33] </a:t>
            </a:r>
            <a:r>
              <a:rPr lang="en" sz="1200"/>
              <a:t>.</a:t>
            </a:r>
            <a:endParaRPr sz="1200"/>
          </a:p>
          <a:p>
            <a:pPr marL="914400" lvl="1" indent="-304800" algn="l" rtl="0">
              <a:lnSpc>
                <a:spcPct val="100000"/>
              </a:lnSpc>
              <a:spcBef>
                <a:spcPts val="0"/>
              </a:spcBef>
              <a:spcAft>
                <a:spcPts val="0"/>
              </a:spcAft>
              <a:buClr>
                <a:srgbClr val="00AE9D"/>
              </a:buClr>
              <a:buSzPts val="1200"/>
              <a:buAutoNum type="romanLcPeriod"/>
            </a:pPr>
            <a:r>
              <a:rPr lang="en" sz="1200"/>
              <a:t>In New Mexico, a 2016 study found that due to old plumbing containing lead, more than 20 small water systems were found to contain elevated, unsafe lead levels </a:t>
            </a:r>
            <a:r>
              <a:rPr lang="en" sz="1200" baseline="30000"/>
              <a:t>[32]</a:t>
            </a:r>
            <a:r>
              <a:rPr lang="en" sz="1200"/>
              <a:t>.</a:t>
            </a:r>
            <a:endParaRPr sz="1200"/>
          </a:p>
          <a:p>
            <a:pPr marL="914400" lvl="1" indent="-304800" algn="l" rtl="0">
              <a:lnSpc>
                <a:spcPct val="100000"/>
              </a:lnSpc>
              <a:spcBef>
                <a:spcPts val="0"/>
              </a:spcBef>
              <a:spcAft>
                <a:spcPts val="0"/>
              </a:spcAft>
              <a:buClr>
                <a:srgbClr val="00AE9D"/>
              </a:buClr>
              <a:buSzPts val="1200"/>
              <a:buAutoNum type="romanLcPeriod"/>
            </a:pPr>
            <a:r>
              <a:rPr lang="en" sz="1200"/>
              <a:t>In Ithaca, NY, an elementary school reported over 5000 ppb of lead </a:t>
            </a:r>
            <a:r>
              <a:rPr lang="en" sz="1200" baseline="30000"/>
              <a:t>[55]</a:t>
            </a:r>
            <a:r>
              <a:rPr lang="en" sz="1200"/>
              <a:t>.</a:t>
            </a:r>
            <a:endParaRPr sz="1200"/>
          </a:p>
          <a:p>
            <a:pPr marL="914400" lvl="1" indent="-304800" algn="l" rtl="0">
              <a:lnSpc>
                <a:spcPct val="100000"/>
              </a:lnSpc>
              <a:spcBef>
                <a:spcPts val="0"/>
              </a:spcBef>
              <a:spcAft>
                <a:spcPts val="0"/>
              </a:spcAft>
              <a:buClr>
                <a:srgbClr val="00AE9D"/>
              </a:buClr>
              <a:buSzPts val="1200"/>
              <a:buAutoNum type="romanLcPeriod"/>
            </a:pPr>
            <a:r>
              <a:rPr lang="en" sz="1200"/>
              <a:t>The highest reported lead levels were found at schools and daycares </a:t>
            </a:r>
            <a:r>
              <a:rPr lang="en" sz="1200" baseline="30000"/>
              <a:t>[32]</a:t>
            </a:r>
            <a:r>
              <a:rPr lang="en" sz="1200"/>
              <a:t>.</a:t>
            </a:r>
            <a:endParaRPr sz="1200"/>
          </a:p>
        </p:txBody>
      </p:sp>
      <p:pic>
        <p:nvPicPr>
          <p:cNvPr id="352" name="Google Shape;352;p28"/>
          <p:cNvPicPr preferRelativeResize="0"/>
          <p:nvPr/>
        </p:nvPicPr>
        <p:blipFill rotWithShape="1">
          <a:blip r:embed="rId3">
            <a:alphaModFix/>
          </a:blip>
          <a:srcRect t="12471" b="12845"/>
          <a:stretch/>
        </p:blipFill>
        <p:spPr>
          <a:xfrm>
            <a:off x="4645475" y="1746325"/>
            <a:ext cx="4013172" cy="2247878"/>
          </a:xfrm>
          <a:prstGeom prst="rect">
            <a:avLst/>
          </a:prstGeom>
          <a:noFill/>
          <a:ln>
            <a:noFill/>
          </a:ln>
        </p:spPr>
      </p:pic>
      <p:sp>
        <p:nvSpPr>
          <p:cNvPr id="353" name="Google Shape;353;p28"/>
          <p:cNvSpPr txBox="1"/>
          <p:nvPr/>
        </p:nvSpPr>
        <p:spPr>
          <a:xfrm>
            <a:off x="4917575" y="3926800"/>
            <a:ext cx="3648000" cy="102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D3D3D"/>
                </a:solidFill>
                <a:latin typeface="Karla"/>
                <a:ea typeface="Karla"/>
                <a:cs typeface="Karla"/>
                <a:sym typeface="Karla"/>
              </a:rPr>
              <a:t>Fig 22</a:t>
            </a:r>
            <a:r>
              <a:rPr lang="en" sz="900" b="0" i="0" u="none" strike="noStrike" cap="none">
                <a:solidFill>
                  <a:srgbClr val="3D3D3D"/>
                </a:solidFill>
                <a:latin typeface="Karla"/>
                <a:ea typeface="Karla"/>
                <a:cs typeface="Karla"/>
                <a:sym typeface="Karla"/>
              </a:rPr>
              <a:t>. Another source of concern is the high percentage of lead poisoning in children that are undiagnosed. The percent of undiagnosed lead poisoning in children varies across the country; the darker the blue the higher the percentage</a:t>
            </a:r>
            <a:r>
              <a:rPr lang="en" sz="900" b="0" i="0" u="none" strike="noStrike" cap="none" baseline="30000">
                <a:solidFill>
                  <a:srgbClr val="3D3D3D"/>
                </a:solidFill>
                <a:latin typeface="Karla"/>
                <a:ea typeface="Karla"/>
                <a:cs typeface="Karla"/>
                <a:sym typeface="Karla"/>
              </a:rPr>
              <a:t> [34]</a:t>
            </a:r>
            <a:r>
              <a:rPr lang="en" sz="900" b="0" i="0" u="none" strike="noStrike" cap="none">
                <a:solidFill>
                  <a:srgbClr val="3D3D3D"/>
                </a:solidFill>
                <a:latin typeface="Karla"/>
                <a:ea typeface="Karla"/>
                <a:cs typeface="Karla"/>
                <a:sym typeface="Karla"/>
              </a:rPr>
              <a:t>.</a:t>
            </a:r>
            <a:endParaRPr sz="1400" b="0" i="0" u="none" strike="noStrike" cap="none">
              <a:solidFill>
                <a:srgbClr val="3D3D3D"/>
              </a:solidFill>
              <a:latin typeface="Karla"/>
              <a:ea typeface="Karla"/>
              <a:cs typeface="Karla"/>
              <a:sym typeface="Karla"/>
            </a:endParaRPr>
          </a:p>
        </p:txBody>
      </p:sp>
      <p:sp>
        <p:nvSpPr>
          <p:cNvPr id="354" name="Google Shape;354;p28"/>
          <p:cNvSpPr/>
          <p:nvPr/>
        </p:nvSpPr>
        <p:spPr>
          <a:xfrm>
            <a:off x="6788025" y="3671100"/>
            <a:ext cx="1219200" cy="32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5" name="Google Shape;355;p28"/>
          <p:cNvPicPr preferRelativeResize="0"/>
          <p:nvPr/>
        </p:nvPicPr>
        <p:blipFill rotWithShape="1">
          <a:blip r:embed="rId3">
            <a:alphaModFix/>
          </a:blip>
          <a:srcRect l="53326" t="81132" r="17087" b="12151"/>
          <a:stretch/>
        </p:blipFill>
        <p:spPr>
          <a:xfrm>
            <a:off x="6200050" y="1303700"/>
            <a:ext cx="2600001" cy="442624"/>
          </a:xfrm>
          <a:prstGeom prst="rect">
            <a:avLst/>
          </a:prstGeom>
          <a:noFill/>
          <a:ln>
            <a:noFill/>
          </a:ln>
        </p:spPr>
      </p:pic>
      <p:sp>
        <p:nvSpPr>
          <p:cNvPr id="356" name="Google Shape;356;p28"/>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9"/>
          <p:cNvSpPr txBox="1">
            <a:spLocks noGrp="1"/>
          </p:cNvSpPr>
          <p:nvPr>
            <p:ph type="title" idx="4294967295"/>
          </p:nvPr>
        </p:nvSpPr>
        <p:spPr>
          <a:xfrm>
            <a:off x="960600" y="183475"/>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Case Study: Hong Kong</a:t>
            </a:r>
            <a:endParaRPr>
              <a:solidFill>
                <a:srgbClr val="000000"/>
              </a:solidFill>
            </a:endParaRPr>
          </a:p>
        </p:txBody>
      </p:sp>
      <p:sp>
        <p:nvSpPr>
          <p:cNvPr id="362" name="Google Shape;362;p29"/>
          <p:cNvSpPr txBox="1">
            <a:spLocks noGrp="1"/>
          </p:cNvSpPr>
          <p:nvPr>
            <p:ph type="body" idx="1"/>
          </p:nvPr>
        </p:nvSpPr>
        <p:spPr>
          <a:xfrm>
            <a:off x="297700" y="1373375"/>
            <a:ext cx="4755600" cy="5196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SzPts val="1200"/>
              <a:buChar char="◆"/>
            </a:pPr>
            <a:r>
              <a:rPr lang="en" sz="1200"/>
              <a:t>Lead levels up to 3 times higher than the WHO recommended level (10 𝜇g/L) were detected in some public housing estate due to poorly maintained, unregulated pipes.</a:t>
            </a:r>
            <a:endParaRPr sz="1200"/>
          </a:p>
          <a:p>
            <a:pPr marL="457200" lvl="0" indent="-304800" algn="l" rtl="0">
              <a:lnSpc>
                <a:spcPct val="100000"/>
              </a:lnSpc>
              <a:spcBef>
                <a:spcPts val="0"/>
              </a:spcBef>
              <a:spcAft>
                <a:spcPts val="0"/>
              </a:spcAft>
              <a:buSzPts val="1200"/>
              <a:buChar char="◆"/>
            </a:pPr>
            <a:r>
              <a:rPr lang="en" sz="1200"/>
              <a:t>Water lead level regulations apply only to public property.</a:t>
            </a:r>
            <a:endParaRPr sz="1200"/>
          </a:p>
          <a:p>
            <a:pPr marL="457200" lvl="0" indent="-304800" algn="l" rtl="0">
              <a:lnSpc>
                <a:spcPct val="100000"/>
              </a:lnSpc>
              <a:spcBef>
                <a:spcPts val="0"/>
              </a:spcBef>
              <a:spcAft>
                <a:spcPts val="0"/>
              </a:spcAft>
              <a:buSzPts val="1200"/>
              <a:buChar char="◆"/>
            </a:pPr>
            <a:r>
              <a:rPr lang="en" sz="1200"/>
              <a:t>In poorly maintained private pipes, chemicals, heavy metals, and bacteria are all present </a:t>
            </a:r>
            <a:r>
              <a:rPr lang="en" sz="1200" baseline="30000"/>
              <a:t>[35]</a:t>
            </a:r>
            <a:r>
              <a:rPr lang="en" sz="1200"/>
              <a:t>.</a:t>
            </a:r>
            <a:endParaRPr sz="1200"/>
          </a:p>
          <a:p>
            <a:pPr marL="457200" lvl="0" indent="-304800" algn="l" rtl="0">
              <a:lnSpc>
                <a:spcPct val="100000"/>
              </a:lnSpc>
              <a:spcBef>
                <a:spcPts val="0"/>
              </a:spcBef>
              <a:spcAft>
                <a:spcPts val="0"/>
              </a:spcAft>
              <a:buSzPts val="1200"/>
              <a:buChar char="◆"/>
            </a:pPr>
            <a:r>
              <a:rPr lang="en" sz="1200"/>
              <a:t>Unauthorized dealers have taken advantage of the situation by selling expensive faulty POU devices that are marketed to purify water but in reality causes diarrhea and headaches </a:t>
            </a:r>
            <a:r>
              <a:rPr lang="en" sz="1200" baseline="30000"/>
              <a:t>[36]</a:t>
            </a:r>
            <a:r>
              <a:rPr lang="en" sz="1200"/>
              <a:t>.</a:t>
            </a:r>
            <a:endParaRPr sz="1200"/>
          </a:p>
          <a:p>
            <a:pPr marL="457200" lvl="0" indent="-304800" algn="l" rtl="0">
              <a:lnSpc>
                <a:spcPct val="100000"/>
              </a:lnSpc>
              <a:spcBef>
                <a:spcPts val="0"/>
              </a:spcBef>
              <a:spcAft>
                <a:spcPts val="0"/>
              </a:spcAft>
              <a:buSzPts val="1200"/>
              <a:buChar char="◆"/>
            </a:pPr>
            <a:r>
              <a:rPr lang="en" sz="1200"/>
              <a:t>In 2018, 3 years after the initial lead in drinking water scare, excessive levels of lead were still detected in public housing estates </a:t>
            </a:r>
            <a:r>
              <a:rPr lang="en" sz="1200" baseline="30000"/>
              <a:t>[54]</a:t>
            </a:r>
            <a:r>
              <a:rPr lang="en" sz="1200"/>
              <a:t>.</a:t>
            </a:r>
            <a:endParaRPr sz="1200"/>
          </a:p>
        </p:txBody>
      </p:sp>
      <p:pic>
        <p:nvPicPr>
          <p:cNvPr id="363" name="Google Shape;363;p29"/>
          <p:cNvPicPr preferRelativeResize="0"/>
          <p:nvPr/>
        </p:nvPicPr>
        <p:blipFill rotWithShape="1">
          <a:blip r:embed="rId3">
            <a:alphaModFix/>
          </a:blip>
          <a:srcRect r="17722"/>
          <a:stretch/>
        </p:blipFill>
        <p:spPr>
          <a:xfrm>
            <a:off x="5190350" y="848850"/>
            <a:ext cx="3573851" cy="2895876"/>
          </a:xfrm>
          <a:prstGeom prst="rect">
            <a:avLst/>
          </a:prstGeom>
          <a:noFill/>
          <a:ln>
            <a:noFill/>
          </a:ln>
        </p:spPr>
      </p:pic>
      <p:sp>
        <p:nvSpPr>
          <p:cNvPr id="364" name="Google Shape;364;p29"/>
          <p:cNvSpPr txBox="1"/>
          <p:nvPr/>
        </p:nvSpPr>
        <p:spPr>
          <a:xfrm>
            <a:off x="5190350" y="3683350"/>
            <a:ext cx="3711000" cy="102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200"/>
              </a:spcBef>
              <a:spcAft>
                <a:spcPts val="1200"/>
              </a:spcAft>
              <a:buClr>
                <a:srgbClr val="000000"/>
              </a:buClr>
              <a:buSzPts val="900"/>
              <a:buFont typeface="Arial"/>
              <a:buNone/>
            </a:pPr>
            <a:r>
              <a:rPr lang="en" sz="900" b="1" i="0" u="none" strike="noStrike" cap="none">
                <a:solidFill>
                  <a:srgbClr val="333333"/>
                </a:solidFill>
                <a:latin typeface="Karla"/>
                <a:ea typeface="Karla"/>
                <a:cs typeface="Karla"/>
                <a:sym typeface="Karla"/>
              </a:rPr>
              <a:t>Fig 23.</a:t>
            </a:r>
            <a:r>
              <a:rPr lang="en" sz="900" b="0" i="0" u="none" strike="noStrike" cap="none">
                <a:solidFill>
                  <a:srgbClr val="333333"/>
                </a:solidFill>
                <a:latin typeface="Karla"/>
                <a:ea typeface="Karla"/>
                <a:cs typeface="Karla"/>
                <a:sym typeface="Karla"/>
              </a:rPr>
              <a:t> The first public housing building found to have lead in the water in Hong Kong</a:t>
            </a:r>
            <a:r>
              <a:rPr lang="en" sz="900" b="0" i="0" u="none" strike="noStrike" cap="none" baseline="30000">
                <a:solidFill>
                  <a:srgbClr val="333333"/>
                </a:solidFill>
                <a:latin typeface="Karla"/>
                <a:ea typeface="Karla"/>
                <a:cs typeface="Karla"/>
                <a:sym typeface="Karla"/>
              </a:rPr>
              <a:t> [37]</a:t>
            </a:r>
            <a:r>
              <a:rPr lang="en" sz="900" b="0" i="0" u="none" strike="noStrike" cap="none">
                <a:solidFill>
                  <a:srgbClr val="333333"/>
                </a:solidFill>
                <a:latin typeface="Karla"/>
                <a:ea typeface="Karla"/>
                <a:cs typeface="Karla"/>
                <a:sym typeface="Karla"/>
              </a:rPr>
              <a:t>.</a:t>
            </a:r>
            <a:endParaRPr sz="900" b="0" i="0" u="none" strike="noStrike" cap="none">
              <a:solidFill>
                <a:srgbClr val="333333"/>
              </a:solidFill>
              <a:latin typeface="Karla"/>
              <a:ea typeface="Karla"/>
              <a:cs typeface="Karla"/>
              <a:sym typeface="Karla"/>
            </a:endParaRPr>
          </a:p>
        </p:txBody>
      </p:sp>
      <p:sp>
        <p:nvSpPr>
          <p:cNvPr id="365" name="Google Shape;365;p29"/>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3"/>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Safe Water for All Nations (S.W.A.N)</a:t>
            </a:r>
            <a:endParaRPr>
              <a:solidFill>
                <a:srgbClr val="000000"/>
              </a:solidFill>
            </a:endParaRPr>
          </a:p>
        </p:txBody>
      </p:sp>
      <p:pic>
        <p:nvPicPr>
          <p:cNvPr id="130" name="Google Shape;130;p3"/>
          <p:cNvPicPr preferRelativeResize="0"/>
          <p:nvPr/>
        </p:nvPicPr>
        <p:blipFill rotWithShape="1">
          <a:blip r:embed="rId3">
            <a:alphaModFix amt="52000"/>
          </a:blip>
          <a:srcRect/>
          <a:stretch/>
        </p:blipFill>
        <p:spPr>
          <a:xfrm>
            <a:off x="2757488" y="1936600"/>
            <a:ext cx="3629025" cy="2247900"/>
          </a:xfrm>
          <a:prstGeom prst="rect">
            <a:avLst/>
          </a:prstGeom>
          <a:noFill/>
          <a:ln>
            <a:noFill/>
          </a:ln>
        </p:spPr>
      </p:pic>
      <p:sp>
        <p:nvSpPr>
          <p:cNvPr id="131" name="Google Shape;131;p3"/>
          <p:cNvSpPr txBox="1">
            <a:spLocks noGrp="1"/>
          </p:cNvSpPr>
          <p:nvPr>
            <p:ph type="body" idx="1"/>
          </p:nvPr>
        </p:nvSpPr>
        <p:spPr>
          <a:xfrm>
            <a:off x="796275" y="1447033"/>
            <a:ext cx="7370700" cy="3327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600"/>
              </a:spcBef>
              <a:spcAft>
                <a:spcPts val="0"/>
              </a:spcAft>
              <a:buSzPts val="2400"/>
              <a:buNone/>
            </a:pPr>
            <a:r>
              <a:rPr lang="en">
                <a:solidFill>
                  <a:srgbClr val="004C52"/>
                </a:solidFill>
              </a:rPr>
              <a:t>S.W.A.N is an initiative started by Dr. Massoud Pirbazari of the University of Southern California focusing on the improvement of drinking water quality for citizens of developing countries. SWAN's goal is to provide comprehensive and visually based information so that people, at the household level, can treat their water, and in turn, improve their health and well-being.</a:t>
            </a:r>
            <a:endParaRPr>
              <a:solidFill>
                <a:srgbClr val="004C52"/>
              </a:solidFill>
            </a:endParaRPr>
          </a:p>
        </p:txBody>
      </p:sp>
      <p:sp>
        <p:nvSpPr>
          <p:cNvPr id="132" name="Google Shape;132;p3"/>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0"/>
          <p:cNvSpPr txBox="1">
            <a:spLocks noGrp="1"/>
          </p:cNvSpPr>
          <p:nvPr>
            <p:ph type="title" idx="4294967295"/>
          </p:nvPr>
        </p:nvSpPr>
        <p:spPr>
          <a:xfrm>
            <a:off x="886650" y="2436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Case Study: Japan</a:t>
            </a:r>
            <a:endParaRPr>
              <a:solidFill>
                <a:srgbClr val="000000"/>
              </a:solidFill>
            </a:endParaRPr>
          </a:p>
        </p:txBody>
      </p:sp>
      <p:sp>
        <p:nvSpPr>
          <p:cNvPr id="371" name="Google Shape;371;p30"/>
          <p:cNvSpPr txBox="1">
            <a:spLocks noGrp="1"/>
          </p:cNvSpPr>
          <p:nvPr>
            <p:ph type="body" idx="4294967295"/>
          </p:nvPr>
        </p:nvSpPr>
        <p:spPr>
          <a:xfrm>
            <a:off x="303725" y="1371900"/>
            <a:ext cx="5567400" cy="33273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Clr>
                <a:srgbClr val="ABE33F"/>
              </a:buClr>
              <a:buSzPts val="1200"/>
              <a:buChar char="◆"/>
            </a:pPr>
            <a:r>
              <a:rPr lang="en" sz="1200"/>
              <a:t>The country prides itself on its clean and readily available drinking water. </a:t>
            </a:r>
            <a:r>
              <a:rPr lang="en" sz="1200">
                <a:solidFill>
                  <a:srgbClr val="004C52"/>
                </a:solidFill>
              </a:rPr>
              <a:t>However, </a:t>
            </a:r>
            <a:r>
              <a:rPr lang="en" sz="1200"/>
              <a:t>its old infrastructure is leading to lead contamination in drinking water. </a:t>
            </a:r>
            <a:endParaRPr sz="1200">
              <a:solidFill>
                <a:srgbClr val="004C52"/>
              </a:solidFill>
            </a:endParaRPr>
          </a:p>
          <a:p>
            <a:pPr marL="457200" lvl="0" indent="-304800" algn="l" rtl="0">
              <a:lnSpc>
                <a:spcPct val="100000"/>
              </a:lnSpc>
              <a:spcBef>
                <a:spcPts val="0"/>
              </a:spcBef>
              <a:spcAft>
                <a:spcPts val="0"/>
              </a:spcAft>
              <a:buClr>
                <a:srgbClr val="ABE33F"/>
              </a:buClr>
              <a:buSzPts val="1200"/>
              <a:buChar char="◆"/>
            </a:pPr>
            <a:r>
              <a:rPr lang="en" sz="1200">
                <a:solidFill>
                  <a:srgbClr val="004C52"/>
                </a:solidFill>
              </a:rPr>
              <a:t>In 2017, lead was detected at a school, which led to an immediate closing of the fixtures and supplying of bottled water. None of the children’s blood lead level exceeded 5𝜇g/dL </a:t>
            </a:r>
            <a:r>
              <a:rPr lang="en" sz="1200" baseline="30000">
                <a:solidFill>
                  <a:srgbClr val="004C52"/>
                </a:solidFill>
              </a:rPr>
              <a:t>[</a:t>
            </a:r>
            <a:r>
              <a:rPr lang="en" sz="1200" baseline="30000"/>
              <a:t>38</a:t>
            </a:r>
            <a:r>
              <a:rPr lang="en" sz="1200" baseline="30000">
                <a:solidFill>
                  <a:srgbClr val="004C52"/>
                </a:solidFill>
              </a:rPr>
              <a:t>]</a:t>
            </a:r>
            <a:r>
              <a:rPr lang="en" sz="1200">
                <a:solidFill>
                  <a:srgbClr val="004C52"/>
                </a:solidFill>
              </a:rPr>
              <a:t>.</a:t>
            </a:r>
            <a:endParaRPr sz="1200">
              <a:solidFill>
                <a:srgbClr val="004C52"/>
              </a:solidFill>
            </a:endParaRPr>
          </a:p>
          <a:p>
            <a:pPr marL="457200" lvl="0" indent="-304800" algn="l" rtl="0">
              <a:lnSpc>
                <a:spcPct val="100000"/>
              </a:lnSpc>
              <a:spcBef>
                <a:spcPts val="0"/>
              </a:spcBef>
              <a:spcAft>
                <a:spcPts val="0"/>
              </a:spcAft>
              <a:buClr>
                <a:srgbClr val="ABE33F"/>
              </a:buClr>
              <a:buSzPts val="1200"/>
              <a:buChar char="◆"/>
            </a:pPr>
            <a:r>
              <a:rPr lang="en" sz="1200"/>
              <a:t>The </a:t>
            </a:r>
            <a:r>
              <a:rPr lang="en" sz="1200">
                <a:solidFill>
                  <a:srgbClr val="004C52"/>
                </a:solidFill>
              </a:rPr>
              <a:t>Water Supply Act</a:t>
            </a:r>
            <a:r>
              <a:rPr lang="en" sz="1200"/>
              <a:t> in Japan states the following: </a:t>
            </a:r>
            <a:endParaRPr sz="1200">
              <a:solidFill>
                <a:srgbClr val="004C52"/>
              </a:solidFill>
            </a:endParaRPr>
          </a:p>
          <a:p>
            <a:pPr marL="742950" lvl="0" indent="-304800" algn="l" rtl="0">
              <a:lnSpc>
                <a:spcPct val="100000"/>
              </a:lnSpc>
              <a:spcBef>
                <a:spcPts val="0"/>
              </a:spcBef>
              <a:spcAft>
                <a:spcPts val="0"/>
              </a:spcAft>
              <a:buClr>
                <a:srgbClr val="00AE9D"/>
              </a:buClr>
              <a:buSzPts val="1200"/>
              <a:buAutoNum type="romanLcPeriod"/>
            </a:pPr>
            <a:r>
              <a:rPr lang="en" sz="1200">
                <a:solidFill>
                  <a:srgbClr val="004C52"/>
                </a:solidFill>
              </a:rPr>
              <a:t>180+ cities are retaking public control of water and sanitation services </a:t>
            </a:r>
            <a:r>
              <a:rPr lang="en" sz="1200"/>
              <a:t>in a process of “re-municipalizing” </a:t>
            </a:r>
            <a:r>
              <a:rPr lang="en" sz="1200">
                <a:solidFill>
                  <a:srgbClr val="004C52"/>
                </a:solidFill>
              </a:rPr>
              <a:t>because of rising water prices and deteriorating water quality</a:t>
            </a:r>
            <a:r>
              <a:rPr lang="en" sz="1200"/>
              <a:t>.</a:t>
            </a:r>
            <a:endParaRPr sz="1200">
              <a:solidFill>
                <a:srgbClr val="004C52"/>
              </a:solidFill>
            </a:endParaRPr>
          </a:p>
          <a:p>
            <a:pPr marL="742950" lvl="0" indent="-304800" algn="l" rtl="0">
              <a:lnSpc>
                <a:spcPct val="100000"/>
              </a:lnSpc>
              <a:spcBef>
                <a:spcPts val="0"/>
              </a:spcBef>
              <a:spcAft>
                <a:spcPts val="0"/>
              </a:spcAft>
              <a:buClr>
                <a:srgbClr val="00AE9D"/>
              </a:buClr>
              <a:buSzPts val="1200"/>
              <a:buAutoNum type="romanLcPeriod"/>
            </a:pPr>
            <a:r>
              <a:rPr lang="en" sz="1200"/>
              <a:t>Because 15% of water pipes across the country has outlived their 40-years expiration date, the country is up</a:t>
            </a:r>
            <a:r>
              <a:rPr lang="en" sz="1200">
                <a:solidFill>
                  <a:srgbClr val="004C52"/>
                </a:solidFill>
              </a:rPr>
              <a:t>dating its infrastructure </a:t>
            </a:r>
            <a:r>
              <a:rPr lang="en" sz="1200" baseline="30000">
                <a:solidFill>
                  <a:srgbClr val="004C52"/>
                </a:solidFill>
              </a:rPr>
              <a:t>[</a:t>
            </a:r>
            <a:r>
              <a:rPr lang="en" sz="1200" baseline="30000"/>
              <a:t>39</a:t>
            </a:r>
            <a:r>
              <a:rPr lang="en" sz="1200" baseline="30000">
                <a:solidFill>
                  <a:srgbClr val="004C52"/>
                </a:solidFill>
              </a:rPr>
              <a:t>]</a:t>
            </a:r>
            <a:r>
              <a:rPr lang="en" sz="1200">
                <a:solidFill>
                  <a:srgbClr val="004C52"/>
                </a:solidFill>
              </a:rPr>
              <a:t>.</a:t>
            </a:r>
            <a:endParaRPr sz="1200">
              <a:solidFill>
                <a:srgbClr val="004C52"/>
              </a:solidFill>
            </a:endParaRPr>
          </a:p>
          <a:p>
            <a:pPr marL="0" lvl="0" indent="0" algn="l" rtl="0">
              <a:lnSpc>
                <a:spcPct val="100000"/>
              </a:lnSpc>
              <a:spcBef>
                <a:spcPts val="600"/>
              </a:spcBef>
              <a:spcAft>
                <a:spcPts val="0"/>
              </a:spcAft>
              <a:buSzPts val="2400"/>
              <a:buNone/>
            </a:pPr>
            <a:endParaRPr sz="1200">
              <a:solidFill>
                <a:srgbClr val="004C52"/>
              </a:solidFill>
            </a:endParaRPr>
          </a:p>
        </p:txBody>
      </p:sp>
      <p:pic>
        <p:nvPicPr>
          <p:cNvPr id="372" name="Google Shape;372;p30"/>
          <p:cNvPicPr preferRelativeResize="0"/>
          <p:nvPr/>
        </p:nvPicPr>
        <p:blipFill rotWithShape="1">
          <a:blip r:embed="rId3">
            <a:alphaModFix/>
          </a:blip>
          <a:srcRect l="28440" t="6419" r="16929"/>
          <a:stretch/>
        </p:blipFill>
        <p:spPr>
          <a:xfrm>
            <a:off x="5981275" y="345975"/>
            <a:ext cx="2743275" cy="3327299"/>
          </a:xfrm>
          <a:prstGeom prst="rect">
            <a:avLst/>
          </a:prstGeom>
          <a:noFill/>
          <a:ln>
            <a:noFill/>
          </a:ln>
        </p:spPr>
      </p:pic>
      <p:sp>
        <p:nvSpPr>
          <p:cNvPr id="373" name="Google Shape;373;p30"/>
          <p:cNvSpPr txBox="1"/>
          <p:nvPr/>
        </p:nvSpPr>
        <p:spPr>
          <a:xfrm>
            <a:off x="6153825" y="4256125"/>
            <a:ext cx="2398200" cy="29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Karla"/>
              <a:ea typeface="Karla"/>
              <a:cs typeface="Karla"/>
              <a:sym typeface="Karla"/>
            </a:endParaRPr>
          </a:p>
        </p:txBody>
      </p:sp>
      <p:sp>
        <p:nvSpPr>
          <p:cNvPr id="374" name="Google Shape;374;p30"/>
          <p:cNvSpPr txBox="1"/>
          <p:nvPr/>
        </p:nvSpPr>
        <p:spPr>
          <a:xfrm>
            <a:off x="5981263" y="3537825"/>
            <a:ext cx="3076800" cy="135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200"/>
              </a:spcBef>
              <a:spcAft>
                <a:spcPts val="1200"/>
              </a:spcAft>
              <a:buClr>
                <a:srgbClr val="000000"/>
              </a:buClr>
              <a:buSzPts val="900"/>
              <a:buFont typeface="Arial"/>
              <a:buNone/>
            </a:pPr>
            <a:r>
              <a:rPr lang="en" sz="900" b="1" i="0" u="none" strike="noStrike" cap="none">
                <a:solidFill>
                  <a:srgbClr val="333333"/>
                </a:solidFill>
                <a:latin typeface="Karla"/>
                <a:ea typeface="Karla"/>
                <a:cs typeface="Karla"/>
                <a:sym typeface="Karla"/>
              </a:rPr>
              <a:t>Fig 24. </a:t>
            </a:r>
            <a:r>
              <a:rPr lang="en" sz="900" b="0" i="0" u="none" strike="noStrike" cap="none">
                <a:solidFill>
                  <a:srgbClr val="333333"/>
                </a:solidFill>
                <a:latin typeface="Karla"/>
                <a:ea typeface="Karla"/>
                <a:cs typeface="Karla"/>
                <a:sym typeface="Karla"/>
              </a:rPr>
              <a:t>Japan has begun updating its water pipes</a:t>
            </a:r>
            <a:r>
              <a:rPr lang="en" sz="900" b="0" i="0" u="none" strike="noStrike" cap="none" baseline="30000">
                <a:solidFill>
                  <a:srgbClr val="333333"/>
                </a:solidFill>
                <a:latin typeface="Karla"/>
                <a:ea typeface="Karla"/>
                <a:cs typeface="Karla"/>
                <a:sym typeface="Karla"/>
              </a:rPr>
              <a:t> [39]</a:t>
            </a:r>
            <a:r>
              <a:rPr lang="en" sz="900" b="0" i="0" u="none" strike="noStrike" cap="none">
                <a:solidFill>
                  <a:srgbClr val="333333"/>
                </a:solidFill>
                <a:latin typeface="Karla"/>
                <a:ea typeface="Karla"/>
                <a:cs typeface="Karla"/>
                <a:sym typeface="Karla"/>
              </a:rPr>
              <a:t> .</a:t>
            </a:r>
            <a:endParaRPr sz="900" b="0" i="0" u="none" strike="noStrike" cap="none">
              <a:solidFill>
                <a:srgbClr val="333333"/>
              </a:solidFill>
              <a:latin typeface="Karla"/>
              <a:ea typeface="Karla"/>
              <a:cs typeface="Karla"/>
              <a:sym typeface="Karla"/>
            </a:endParaRPr>
          </a:p>
        </p:txBody>
      </p:sp>
      <p:sp>
        <p:nvSpPr>
          <p:cNvPr id="375" name="Google Shape;375;p30"/>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1"/>
          <p:cNvSpPr txBox="1">
            <a:spLocks noGrp="1"/>
          </p:cNvSpPr>
          <p:nvPr>
            <p:ph type="title" idx="4294967295"/>
          </p:nvPr>
        </p:nvSpPr>
        <p:spPr>
          <a:xfrm>
            <a:off x="886650" y="218975"/>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Case Study: India</a:t>
            </a:r>
            <a:endParaRPr>
              <a:solidFill>
                <a:srgbClr val="000000"/>
              </a:solidFill>
            </a:endParaRPr>
          </a:p>
        </p:txBody>
      </p:sp>
      <p:sp>
        <p:nvSpPr>
          <p:cNvPr id="381" name="Google Shape;381;p31"/>
          <p:cNvSpPr txBox="1">
            <a:spLocks noGrp="1"/>
          </p:cNvSpPr>
          <p:nvPr>
            <p:ph type="body" idx="4294967295"/>
          </p:nvPr>
        </p:nvSpPr>
        <p:spPr>
          <a:xfrm>
            <a:off x="434275" y="1526550"/>
            <a:ext cx="5416200" cy="33273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Clr>
                <a:srgbClr val="ABE33F"/>
              </a:buClr>
              <a:buSzPts val="1200"/>
              <a:buChar char="◆"/>
            </a:pPr>
            <a:r>
              <a:rPr lang="en" sz="1200"/>
              <a:t>In India, l</a:t>
            </a:r>
            <a:r>
              <a:rPr lang="en" sz="1200">
                <a:solidFill>
                  <a:srgbClr val="004C52"/>
                </a:solidFill>
              </a:rPr>
              <a:t>ead contamination </a:t>
            </a:r>
            <a:r>
              <a:rPr lang="en" sz="1200"/>
              <a:t>in</a:t>
            </a:r>
            <a:r>
              <a:rPr lang="en" sz="1200">
                <a:solidFill>
                  <a:srgbClr val="004C52"/>
                </a:solidFill>
              </a:rPr>
              <a:t> water results from industrial waste, electroplating waste, and the usage of PVC pipes </a:t>
            </a:r>
            <a:r>
              <a:rPr lang="en" sz="1200" baseline="30000"/>
              <a:t>[40]</a:t>
            </a:r>
            <a:r>
              <a:rPr lang="en" sz="1200"/>
              <a:t>.</a:t>
            </a:r>
            <a:endParaRPr sz="1200">
              <a:solidFill>
                <a:srgbClr val="004C52"/>
              </a:solidFill>
            </a:endParaRPr>
          </a:p>
          <a:p>
            <a:pPr marL="457200" lvl="0" indent="-304800" algn="l" rtl="0">
              <a:lnSpc>
                <a:spcPct val="100000"/>
              </a:lnSpc>
              <a:spcBef>
                <a:spcPts val="0"/>
              </a:spcBef>
              <a:spcAft>
                <a:spcPts val="0"/>
              </a:spcAft>
              <a:buClr>
                <a:srgbClr val="ABE33F"/>
              </a:buClr>
              <a:buSzPts val="1200"/>
              <a:buChar char="◆"/>
            </a:pPr>
            <a:r>
              <a:rPr lang="en" sz="1200">
                <a:solidFill>
                  <a:srgbClr val="004C52"/>
                </a:solidFill>
              </a:rPr>
              <a:t>In 2016, 31% of 370+ samples of water from the top 26 cities of India contained lead above the WHO recommended level (10 𝜇g/L).</a:t>
            </a:r>
            <a:endParaRPr sz="1200">
              <a:solidFill>
                <a:srgbClr val="004C52"/>
              </a:solidFill>
            </a:endParaRPr>
          </a:p>
          <a:p>
            <a:pPr marL="457200" lvl="0" indent="-304800" algn="l" rtl="0">
              <a:lnSpc>
                <a:spcPct val="100000"/>
              </a:lnSpc>
              <a:spcBef>
                <a:spcPts val="0"/>
              </a:spcBef>
              <a:spcAft>
                <a:spcPts val="0"/>
              </a:spcAft>
              <a:buClr>
                <a:srgbClr val="ABE33F"/>
              </a:buClr>
              <a:buSzPts val="1200"/>
              <a:buChar char="◆"/>
            </a:pPr>
            <a:r>
              <a:rPr lang="en" sz="1200">
                <a:solidFill>
                  <a:srgbClr val="004C52"/>
                </a:solidFill>
              </a:rPr>
              <a:t>70% of the country’s fresh water is contaminated, and farmers use this water </a:t>
            </a:r>
            <a:r>
              <a:rPr lang="en" sz="1200" baseline="30000"/>
              <a:t>[41]</a:t>
            </a:r>
            <a:r>
              <a:rPr lang="en" sz="1200"/>
              <a:t>.</a:t>
            </a:r>
            <a:endParaRPr sz="1200">
              <a:solidFill>
                <a:srgbClr val="004C52"/>
              </a:solidFill>
            </a:endParaRPr>
          </a:p>
          <a:p>
            <a:pPr marL="457200" lvl="0" indent="-304800" algn="l" rtl="0">
              <a:lnSpc>
                <a:spcPct val="100000"/>
              </a:lnSpc>
              <a:spcBef>
                <a:spcPts val="0"/>
              </a:spcBef>
              <a:spcAft>
                <a:spcPts val="0"/>
              </a:spcAft>
              <a:buClr>
                <a:srgbClr val="ABE33F"/>
              </a:buClr>
              <a:buSzPts val="1200"/>
              <a:buChar char="◆"/>
            </a:pPr>
            <a:r>
              <a:rPr lang="en" sz="1200">
                <a:solidFill>
                  <a:srgbClr val="004C52"/>
                </a:solidFill>
              </a:rPr>
              <a:t>73% of spinach contained lead above the national regulated level of 2.5 mg/kg </a:t>
            </a:r>
            <a:r>
              <a:rPr lang="en" sz="1200" baseline="30000"/>
              <a:t>[42]</a:t>
            </a:r>
            <a:r>
              <a:rPr lang="en" sz="1200">
                <a:solidFill>
                  <a:srgbClr val="004C52"/>
                </a:solidFill>
              </a:rPr>
              <a:t>.</a:t>
            </a:r>
            <a:endParaRPr sz="1200">
              <a:solidFill>
                <a:srgbClr val="004C52"/>
              </a:solidFill>
            </a:endParaRPr>
          </a:p>
          <a:p>
            <a:pPr marL="457200" lvl="0" indent="-304800" algn="l" rtl="0">
              <a:lnSpc>
                <a:spcPct val="100000"/>
              </a:lnSpc>
              <a:spcBef>
                <a:spcPts val="0"/>
              </a:spcBef>
              <a:spcAft>
                <a:spcPts val="0"/>
              </a:spcAft>
              <a:buClr>
                <a:srgbClr val="ABE33F"/>
              </a:buClr>
              <a:buSzPts val="1200"/>
              <a:buChar char="◆"/>
            </a:pPr>
            <a:r>
              <a:rPr lang="en" sz="1200"/>
              <a:t>Another reason behind lead contamination in water are the faucets: m</a:t>
            </a:r>
            <a:r>
              <a:rPr lang="en" sz="1200">
                <a:solidFill>
                  <a:srgbClr val="004C52"/>
                </a:solidFill>
              </a:rPr>
              <a:t>ost faucets in India contain 12% of lead </a:t>
            </a:r>
            <a:r>
              <a:rPr lang="en" sz="1200" baseline="30000"/>
              <a:t>[43]</a:t>
            </a:r>
            <a:r>
              <a:rPr lang="en" sz="1200">
                <a:solidFill>
                  <a:srgbClr val="004C52"/>
                </a:solidFill>
              </a:rPr>
              <a:t>.</a:t>
            </a:r>
            <a:endParaRPr sz="1200">
              <a:solidFill>
                <a:srgbClr val="004C52"/>
              </a:solidFill>
            </a:endParaRPr>
          </a:p>
          <a:p>
            <a:pPr marL="457200" lvl="0" indent="-304800" algn="l" rtl="0">
              <a:lnSpc>
                <a:spcPct val="100000"/>
              </a:lnSpc>
              <a:spcBef>
                <a:spcPts val="0"/>
              </a:spcBef>
              <a:spcAft>
                <a:spcPts val="0"/>
              </a:spcAft>
              <a:buClr>
                <a:srgbClr val="ABE33F"/>
              </a:buClr>
              <a:buSzPts val="1200"/>
              <a:buChar char="◆"/>
            </a:pPr>
            <a:r>
              <a:rPr lang="en" sz="1200"/>
              <a:t>In 2019, these problems still persist. However, there has been a l</a:t>
            </a:r>
            <a:r>
              <a:rPr lang="en" sz="1200">
                <a:solidFill>
                  <a:srgbClr val="004C52"/>
                </a:solidFill>
              </a:rPr>
              <a:t>ack of government initiative when it comes to dealing with </a:t>
            </a:r>
            <a:r>
              <a:rPr lang="en" sz="1200"/>
              <a:t>lead contamination</a:t>
            </a:r>
            <a:r>
              <a:rPr lang="en" sz="1200">
                <a:solidFill>
                  <a:srgbClr val="004C52"/>
                </a:solidFill>
              </a:rPr>
              <a:t> </a:t>
            </a:r>
            <a:r>
              <a:rPr lang="en" sz="1200" baseline="30000"/>
              <a:t>[43]</a:t>
            </a:r>
            <a:r>
              <a:rPr lang="en" sz="1200">
                <a:solidFill>
                  <a:srgbClr val="004C52"/>
                </a:solidFill>
              </a:rPr>
              <a:t>.</a:t>
            </a:r>
            <a:endParaRPr sz="1200">
              <a:solidFill>
                <a:srgbClr val="004C52"/>
              </a:solidFill>
            </a:endParaRPr>
          </a:p>
        </p:txBody>
      </p:sp>
      <p:pic>
        <p:nvPicPr>
          <p:cNvPr id="382" name="Google Shape;382;p31"/>
          <p:cNvPicPr preferRelativeResize="0"/>
          <p:nvPr/>
        </p:nvPicPr>
        <p:blipFill rotWithShape="1">
          <a:blip r:embed="rId3">
            <a:alphaModFix/>
          </a:blip>
          <a:srcRect/>
          <a:stretch/>
        </p:blipFill>
        <p:spPr>
          <a:xfrm>
            <a:off x="6397050" y="218975"/>
            <a:ext cx="2119850" cy="3875150"/>
          </a:xfrm>
          <a:prstGeom prst="rect">
            <a:avLst/>
          </a:prstGeom>
          <a:noFill/>
          <a:ln>
            <a:noFill/>
          </a:ln>
        </p:spPr>
      </p:pic>
      <p:sp>
        <p:nvSpPr>
          <p:cNvPr id="383" name="Google Shape;383;p31"/>
          <p:cNvSpPr txBox="1"/>
          <p:nvPr/>
        </p:nvSpPr>
        <p:spPr>
          <a:xfrm>
            <a:off x="6942788" y="4459600"/>
            <a:ext cx="1680900" cy="55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Karla"/>
              <a:ea typeface="Karla"/>
              <a:cs typeface="Karla"/>
              <a:sym typeface="Karla"/>
            </a:endParaRPr>
          </a:p>
        </p:txBody>
      </p:sp>
      <p:sp>
        <p:nvSpPr>
          <p:cNvPr id="384" name="Google Shape;384;p31"/>
          <p:cNvSpPr txBox="1"/>
          <p:nvPr/>
        </p:nvSpPr>
        <p:spPr>
          <a:xfrm>
            <a:off x="6397050" y="4081650"/>
            <a:ext cx="2442300" cy="43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1600"/>
              </a:spcAft>
              <a:buClr>
                <a:srgbClr val="000000"/>
              </a:buClr>
              <a:buSzPts val="800"/>
              <a:buFont typeface="Arial"/>
              <a:buNone/>
            </a:pPr>
            <a:r>
              <a:rPr lang="en" sz="800" b="1" i="0" u="none" strike="noStrike" cap="none">
                <a:solidFill>
                  <a:srgbClr val="3C4245"/>
                </a:solidFill>
                <a:latin typeface="Karla"/>
                <a:ea typeface="Karla"/>
                <a:cs typeface="Karla"/>
                <a:sym typeface="Karla"/>
              </a:rPr>
              <a:t>Fig 25.</a:t>
            </a:r>
            <a:r>
              <a:rPr lang="en" sz="800" b="0" i="0" u="none" strike="noStrike" cap="none">
                <a:solidFill>
                  <a:srgbClr val="3C4245"/>
                </a:solidFill>
                <a:latin typeface="Karla"/>
                <a:ea typeface="Karla"/>
                <a:cs typeface="Karla"/>
                <a:sym typeface="Karla"/>
              </a:rPr>
              <a:t> The quality of water in 26 sampled cities </a:t>
            </a:r>
            <a:r>
              <a:rPr lang="en" sz="800" b="0" i="0" u="none" strike="noStrike" cap="none" baseline="30000">
                <a:solidFill>
                  <a:srgbClr val="3C4245"/>
                </a:solidFill>
                <a:latin typeface="Karla"/>
                <a:ea typeface="Karla"/>
                <a:cs typeface="Karla"/>
                <a:sym typeface="Karla"/>
              </a:rPr>
              <a:t>[41]</a:t>
            </a:r>
            <a:r>
              <a:rPr lang="en" sz="800" b="0" i="0" u="none" strike="noStrike" cap="none">
                <a:solidFill>
                  <a:srgbClr val="3C4245"/>
                </a:solidFill>
                <a:latin typeface="Karla"/>
                <a:ea typeface="Karla"/>
                <a:cs typeface="Karla"/>
                <a:sym typeface="Karla"/>
              </a:rPr>
              <a:t>.</a:t>
            </a:r>
            <a:endParaRPr sz="900" b="0" i="0" u="none" strike="noStrike" cap="none">
              <a:solidFill>
                <a:srgbClr val="3C4245"/>
              </a:solidFill>
              <a:latin typeface="Karla"/>
              <a:ea typeface="Karla"/>
              <a:cs typeface="Karla"/>
              <a:sym typeface="Karla"/>
            </a:endParaRPr>
          </a:p>
        </p:txBody>
      </p:sp>
      <p:sp>
        <p:nvSpPr>
          <p:cNvPr id="385" name="Google Shape;385;p31"/>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2"/>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Case Study: Canada</a:t>
            </a:r>
            <a:endParaRPr>
              <a:solidFill>
                <a:srgbClr val="000000"/>
              </a:solidFill>
            </a:endParaRPr>
          </a:p>
        </p:txBody>
      </p:sp>
      <p:sp>
        <p:nvSpPr>
          <p:cNvPr id="391" name="Google Shape;391;p32"/>
          <p:cNvSpPr txBox="1">
            <a:spLocks noGrp="1"/>
          </p:cNvSpPr>
          <p:nvPr>
            <p:ph type="body" idx="1"/>
          </p:nvPr>
        </p:nvSpPr>
        <p:spPr>
          <a:xfrm>
            <a:off x="306100" y="1379600"/>
            <a:ext cx="5734200" cy="33273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Clr>
                <a:srgbClr val="ABE33F"/>
              </a:buClr>
              <a:buSzPts val="1200"/>
              <a:buChar char="◆"/>
            </a:pPr>
            <a:r>
              <a:rPr lang="en" sz="1200"/>
              <a:t>In 2019, a yearlong investigation conducted by more than 120 journalists revealed that 33% of water samples tested across 11 cities exceeded national safety guidelines of 5 ppb and 18% exceeded the US’s limit of 15 ppb.  </a:t>
            </a:r>
            <a:endParaRPr sz="1200"/>
          </a:p>
          <a:p>
            <a:pPr marL="457200" lvl="0" indent="-304800" algn="l" rtl="0">
              <a:lnSpc>
                <a:spcPct val="100000"/>
              </a:lnSpc>
              <a:spcBef>
                <a:spcPts val="0"/>
              </a:spcBef>
              <a:spcAft>
                <a:spcPts val="0"/>
              </a:spcAft>
              <a:buClr>
                <a:srgbClr val="ABE33F"/>
              </a:buClr>
              <a:buSzPts val="1200"/>
              <a:buChar char="◆"/>
            </a:pPr>
            <a:r>
              <a:rPr lang="en" sz="1200"/>
              <a:t>Many residents were surprised by these results. Some had replaced their private lead pipes years before thinking this would solve the problem, but the public service lines contained lead. </a:t>
            </a:r>
            <a:endParaRPr sz="1200"/>
          </a:p>
          <a:p>
            <a:pPr marL="457200" lvl="0" indent="-304800" algn="l" rtl="0">
              <a:lnSpc>
                <a:spcPct val="100000"/>
              </a:lnSpc>
              <a:spcBef>
                <a:spcPts val="0"/>
              </a:spcBef>
              <a:spcAft>
                <a:spcPts val="0"/>
              </a:spcAft>
              <a:buClr>
                <a:srgbClr val="ABE33F"/>
              </a:buClr>
              <a:buSzPts val="1200"/>
              <a:buChar char="◆"/>
            </a:pPr>
            <a:r>
              <a:rPr lang="en" sz="1200"/>
              <a:t>Montreal Mayor Valerie Plante promised to test 100,000 homes and to speed up replacement of lead pipes immediately </a:t>
            </a:r>
            <a:r>
              <a:rPr lang="en" sz="1200" baseline="30000"/>
              <a:t>[56]</a:t>
            </a:r>
            <a:r>
              <a:rPr lang="en" sz="1200"/>
              <a:t>.</a:t>
            </a:r>
            <a:endParaRPr sz="1200" baseline="30000"/>
          </a:p>
          <a:p>
            <a:pPr marL="457200" lvl="0" indent="-304800" algn="l" rtl="0">
              <a:lnSpc>
                <a:spcPct val="100000"/>
              </a:lnSpc>
              <a:spcBef>
                <a:spcPts val="0"/>
              </a:spcBef>
              <a:spcAft>
                <a:spcPts val="0"/>
              </a:spcAft>
              <a:buClr>
                <a:srgbClr val="ABE33F"/>
              </a:buClr>
              <a:buSzPts val="1200"/>
              <a:buChar char="◆"/>
            </a:pPr>
            <a:r>
              <a:rPr lang="en" sz="1200"/>
              <a:t>Some problems with replacing pipes is many residents do not know they own them and there is a high percentage of renters </a:t>
            </a:r>
            <a:r>
              <a:rPr lang="en" sz="1200" baseline="30000"/>
              <a:t>[57]</a:t>
            </a:r>
            <a:r>
              <a:rPr lang="en" sz="1200"/>
              <a:t>.</a:t>
            </a:r>
            <a:endParaRPr sz="1200"/>
          </a:p>
          <a:p>
            <a:pPr marL="457200" lvl="0" indent="-304800" algn="l" rtl="0">
              <a:lnSpc>
                <a:spcPct val="100000"/>
              </a:lnSpc>
              <a:spcBef>
                <a:spcPts val="0"/>
              </a:spcBef>
              <a:spcAft>
                <a:spcPts val="0"/>
              </a:spcAft>
              <a:buClr>
                <a:srgbClr val="ABE33F"/>
              </a:buClr>
              <a:buSzPts val="1200"/>
              <a:buChar char="◆"/>
            </a:pPr>
            <a:r>
              <a:rPr lang="en" sz="1200"/>
              <a:t>This may be a result of canadian law not requiring routine testing or notice of lead levels. Also, provinces, not the federal government, set water safety rules. </a:t>
            </a:r>
            <a:endParaRPr sz="1200"/>
          </a:p>
          <a:p>
            <a:pPr marL="457200" lvl="0" indent="-304800" algn="l" rtl="0">
              <a:lnSpc>
                <a:spcPct val="100000"/>
              </a:lnSpc>
              <a:spcBef>
                <a:spcPts val="0"/>
              </a:spcBef>
              <a:spcAft>
                <a:spcPts val="0"/>
              </a:spcAft>
              <a:buClr>
                <a:srgbClr val="ABE33F"/>
              </a:buClr>
              <a:buSzPts val="1200"/>
              <a:buChar char="◆"/>
            </a:pPr>
            <a:r>
              <a:rPr lang="en" sz="1200"/>
              <a:t>Some short term solutions they have employed so far include adding anti-corrosives and altering water chemistry.</a:t>
            </a:r>
            <a:endParaRPr sz="1200"/>
          </a:p>
          <a:p>
            <a:pPr marL="457200" lvl="0" indent="-304800" algn="l" rtl="0">
              <a:lnSpc>
                <a:spcPct val="100000"/>
              </a:lnSpc>
              <a:spcBef>
                <a:spcPts val="0"/>
              </a:spcBef>
              <a:spcAft>
                <a:spcPts val="0"/>
              </a:spcAft>
              <a:buClr>
                <a:srgbClr val="ABE33F"/>
              </a:buClr>
              <a:buSzPts val="1200"/>
              <a:buChar char="◆"/>
            </a:pPr>
            <a:r>
              <a:rPr lang="en" sz="1200"/>
              <a:t>Health Canada, the department of national health, and proposed the lowering of MAC to 0.005 mg/L </a:t>
            </a:r>
            <a:r>
              <a:rPr lang="en" sz="1200" baseline="30000"/>
              <a:t>[56]</a:t>
            </a:r>
            <a:r>
              <a:rPr lang="en" sz="1200"/>
              <a:t>.</a:t>
            </a:r>
            <a:endParaRPr sz="1200"/>
          </a:p>
        </p:txBody>
      </p:sp>
      <p:sp>
        <p:nvSpPr>
          <p:cNvPr id="392" name="Google Shape;392;p32"/>
          <p:cNvSpPr txBox="1"/>
          <p:nvPr/>
        </p:nvSpPr>
        <p:spPr>
          <a:xfrm>
            <a:off x="6942788" y="4459600"/>
            <a:ext cx="1680900" cy="55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Karla"/>
              <a:ea typeface="Karla"/>
              <a:cs typeface="Karla"/>
              <a:sym typeface="Karla"/>
            </a:endParaRPr>
          </a:p>
        </p:txBody>
      </p:sp>
      <p:sp>
        <p:nvSpPr>
          <p:cNvPr id="393" name="Google Shape;393;p32"/>
          <p:cNvSpPr txBox="1"/>
          <p:nvPr/>
        </p:nvSpPr>
        <p:spPr>
          <a:xfrm>
            <a:off x="6040288" y="4000363"/>
            <a:ext cx="2871900" cy="43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1600"/>
              </a:spcAft>
              <a:buClr>
                <a:srgbClr val="000000"/>
              </a:buClr>
              <a:buSzPts val="800"/>
              <a:buFont typeface="Arial"/>
              <a:buNone/>
            </a:pPr>
            <a:r>
              <a:rPr lang="en" sz="800" b="1" i="0" u="none" strike="noStrike" cap="none">
                <a:solidFill>
                  <a:srgbClr val="3C4245"/>
                </a:solidFill>
                <a:latin typeface="Karla"/>
                <a:ea typeface="Karla"/>
                <a:cs typeface="Karla"/>
                <a:sym typeface="Karla"/>
              </a:rPr>
              <a:t>Fig 26.</a:t>
            </a:r>
            <a:r>
              <a:rPr lang="en" sz="800" b="0" i="0" u="none" strike="noStrike" cap="none">
                <a:solidFill>
                  <a:srgbClr val="3C4245"/>
                </a:solidFill>
                <a:latin typeface="Karla"/>
                <a:ea typeface="Karla"/>
                <a:cs typeface="Karla"/>
                <a:sym typeface="Karla"/>
              </a:rPr>
              <a:t> Michèle Prévost, an engineering professor who used to work for the government, said transparency is one of the biggest issue</a:t>
            </a:r>
            <a:r>
              <a:rPr lang="en" sz="800" b="0" i="0" u="none" strike="noStrike" cap="none" baseline="30000">
                <a:solidFill>
                  <a:srgbClr val="3C4245"/>
                </a:solidFill>
                <a:latin typeface="Karla"/>
                <a:ea typeface="Karla"/>
                <a:cs typeface="Karla"/>
                <a:sym typeface="Karla"/>
              </a:rPr>
              <a:t>[58]</a:t>
            </a:r>
            <a:r>
              <a:rPr lang="en" sz="800" b="0" i="0" u="none" strike="noStrike" cap="none">
                <a:solidFill>
                  <a:srgbClr val="3C4245"/>
                </a:solidFill>
                <a:latin typeface="Karla"/>
                <a:ea typeface="Karla"/>
                <a:cs typeface="Karla"/>
                <a:sym typeface="Karla"/>
              </a:rPr>
              <a:t>.</a:t>
            </a:r>
            <a:endParaRPr sz="800" b="0" i="0" u="none" strike="noStrike" cap="none">
              <a:solidFill>
                <a:srgbClr val="3C4245"/>
              </a:solidFill>
              <a:latin typeface="Karla"/>
              <a:ea typeface="Karla"/>
              <a:cs typeface="Karla"/>
              <a:sym typeface="Karla"/>
            </a:endParaRPr>
          </a:p>
        </p:txBody>
      </p:sp>
      <p:pic>
        <p:nvPicPr>
          <p:cNvPr id="394" name="Google Shape;394;p32"/>
          <p:cNvPicPr preferRelativeResize="0"/>
          <p:nvPr/>
        </p:nvPicPr>
        <p:blipFill rotWithShape="1">
          <a:blip r:embed="rId3">
            <a:alphaModFix/>
          </a:blip>
          <a:srcRect l="33512" r="8394"/>
          <a:stretch/>
        </p:blipFill>
        <p:spPr>
          <a:xfrm>
            <a:off x="6085726" y="1457750"/>
            <a:ext cx="2781026" cy="2523175"/>
          </a:xfrm>
          <a:prstGeom prst="rect">
            <a:avLst/>
          </a:prstGeom>
          <a:noFill/>
          <a:ln>
            <a:noFill/>
          </a:ln>
        </p:spPr>
      </p:pic>
      <p:sp>
        <p:nvSpPr>
          <p:cNvPr id="395" name="Google Shape;395;p32"/>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3"/>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Other International Case Studies</a:t>
            </a:r>
            <a:endParaRPr>
              <a:solidFill>
                <a:srgbClr val="000000"/>
              </a:solidFill>
            </a:endParaRPr>
          </a:p>
        </p:txBody>
      </p:sp>
      <p:sp>
        <p:nvSpPr>
          <p:cNvPr id="401" name="Google Shape;401;p33"/>
          <p:cNvSpPr txBox="1">
            <a:spLocks noGrp="1"/>
          </p:cNvSpPr>
          <p:nvPr>
            <p:ph type="body" idx="1"/>
          </p:nvPr>
        </p:nvSpPr>
        <p:spPr>
          <a:xfrm>
            <a:off x="3793350" y="1643550"/>
            <a:ext cx="5006700" cy="26634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SzPts val="1200"/>
              <a:buChar char="◆"/>
            </a:pPr>
            <a:r>
              <a:rPr lang="en" sz="1200"/>
              <a:t>In 2013, Germany adopted the EU regulation of 10 𝜇g/dL lead in tap water and began requiring landlords to inform tenants of lead plumbing in the building. However, the “phasing out” of lead largely depends on the region, with 60-17% of older districts still having lead plumbing </a:t>
            </a:r>
            <a:r>
              <a:rPr lang="en" sz="1200" baseline="30000"/>
              <a:t>[44]</a:t>
            </a:r>
            <a:r>
              <a:rPr lang="en" sz="1200"/>
              <a:t>. </a:t>
            </a:r>
            <a:endParaRPr sz="1200"/>
          </a:p>
          <a:p>
            <a:pPr marL="457200" lvl="0" indent="-304800" algn="l" rtl="0">
              <a:lnSpc>
                <a:spcPct val="100000"/>
              </a:lnSpc>
              <a:spcBef>
                <a:spcPts val="0"/>
              </a:spcBef>
              <a:spcAft>
                <a:spcPts val="0"/>
              </a:spcAft>
              <a:buSzPts val="1200"/>
              <a:buChar char="◆"/>
            </a:pPr>
            <a:r>
              <a:rPr lang="en" sz="1200"/>
              <a:t>In Australia, town drinking water that is supplied to homes is routinely monitored by the state and  territory legislation, but because brass fittings are used, lead is still detected. In 2018, public water fountains were shut off due to lead levels exceeding the WHO recommended level (10 𝜇g/L) </a:t>
            </a:r>
            <a:r>
              <a:rPr lang="en" sz="1200" baseline="30000"/>
              <a:t>[45]</a:t>
            </a:r>
            <a:r>
              <a:rPr lang="en" sz="1200"/>
              <a:t>.</a:t>
            </a:r>
            <a:endParaRPr sz="1200"/>
          </a:p>
          <a:p>
            <a:pPr marL="457200" lvl="0" indent="-304800" algn="l" rtl="0">
              <a:lnSpc>
                <a:spcPct val="100000"/>
              </a:lnSpc>
              <a:spcBef>
                <a:spcPts val="0"/>
              </a:spcBef>
              <a:spcAft>
                <a:spcPts val="0"/>
              </a:spcAft>
              <a:buSzPts val="1200"/>
              <a:buChar char="◆"/>
            </a:pPr>
            <a:r>
              <a:rPr lang="en" sz="1200"/>
              <a:t>As more information becomes available, this slide will be updated.</a:t>
            </a:r>
            <a:endParaRPr sz="1200"/>
          </a:p>
        </p:txBody>
      </p:sp>
      <p:pic>
        <p:nvPicPr>
          <p:cNvPr id="402" name="Google Shape;402;p33"/>
          <p:cNvPicPr preferRelativeResize="0"/>
          <p:nvPr/>
        </p:nvPicPr>
        <p:blipFill rotWithShape="1">
          <a:blip r:embed="rId3">
            <a:alphaModFix/>
          </a:blip>
          <a:srcRect l="47582"/>
          <a:stretch/>
        </p:blipFill>
        <p:spPr>
          <a:xfrm>
            <a:off x="646750" y="1479487"/>
            <a:ext cx="2633101" cy="2827475"/>
          </a:xfrm>
          <a:prstGeom prst="rect">
            <a:avLst/>
          </a:prstGeom>
          <a:noFill/>
          <a:ln>
            <a:noFill/>
          </a:ln>
        </p:spPr>
      </p:pic>
      <p:sp>
        <p:nvSpPr>
          <p:cNvPr id="403" name="Google Shape;403;p33"/>
          <p:cNvSpPr txBox="1"/>
          <p:nvPr/>
        </p:nvSpPr>
        <p:spPr>
          <a:xfrm>
            <a:off x="579025" y="4246975"/>
            <a:ext cx="2903700" cy="98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2E2E2E"/>
                </a:solidFill>
                <a:latin typeface="Karla"/>
                <a:ea typeface="Karla"/>
                <a:cs typeface="Karla"/>
                <a:sym typeface="Karla"/>
              </a:rPr>
              <a:t>Fig 27.</a:t>
            </a:r>
            <a:r>
              <a:rPr lang="en" sz="800" b="0" i="0" u="none" strike="noStrike" cap="none">
                <a:solidFill>
                  <a:srgbClr val="2E2E2E"/>
                </a:solidFill>
                <a:latin typeface="Karla"/>
                <a:ea typeface="Karla"/>
                <a:cs typeface="Karla"/>
                <a:sym typeface="Karla"/>
              </a:rPr>
              <a:t> Image of an old pipe in Germany </a:t>
            </a:r>
            <a:r>
              <a:rPr lang="en" sz="800" b="0" i="0" u="none" strike="noStrike" cap="none" baseline="30000">
                <a:solidFill>
                  <a:srgbClr val="2E2E2E"/>
                </a:solidFill>
                <a:latin typeface="Karla"/>
                <a:ea typeface="Karla"/>
                <a:cs typeface="Karla"/>
                <a:sym typeface="Karla"/>
              </a:rPr>
              <a:t>[44].</a:t>
            </a:r>
            <a:r>
              <a:rPr lang="en" sz="800" b="0" i="0" u="none" strike="noStrike" cap="none">
                <a:solidFill>
                  <a:srgbClr val="2E2E2E"/>
                </a:solidFill>
                <a:latin typeface="Karla"/>
                <a:ea typeface="Karla"/>
                <a:cs typeface="Karla"/>
                <a:sym typeface="Karla"/>
              </a:rPr>
              <a:t>.</a:t>
            </a:r>
            <a:endParaRPr sz="800" b="0" i="0" u="none" strike="noStrike" cap="none">
              <a:solidFill>
                <a:srgbClr val="2E2E2E"/>
              </a:solidFill>
              <a:latin typeface="Karla"/>
              <a:ea typeface="Karla"/>
              <a:cs typeface="Karla"/>
              <a:sym typeface="Karla"/>
            </a:endParaRPr>
          </a:p>
        </p:txBody>
      </p:sp>
      <p:sp>
        <p:nvSpPr>
          <p:cNvPr id="404" name="Google Shape;404;p33"/>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4"/>
          <p:cNvSpPr txBox="1">
            <a:spLocks noGrp="1"/>
          </p:cNvSpPr>
          <p:nvPr>
            <p:ph type="title"/>
          </p:nvPr>
        </p:nvSpPr>
        <p:spPr>
          <a:xfrm>
            <a:off x="1092050" y="250475"/>
            <a:ext cx="4707300" cy="8574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400"/>
              <a:buNone/>
            </a:pPr>
            <a:r>
              <a:rPr lang="en">
                <a:solidFill>
                  <a:srgbClr val="000000"/>
                </a:solidFill>
              </a:rPr>
              <a:t>Point of Entry (POE) vs </a:t>
            </a:r>
            <a:endParaRPr>
              <a:solidFill>
                <a:srgbClr val="000000"/>
              </a:solidFill>
            </a:endParaRPr>
          </a:p>
          <a:p>
            <a:pPr marL="0" lvl="0" indent="0" algn="r" rtl="0">
              <a:lnSpc>
                <a:spcPct val="100000"/>
              </a:lnSpc>
              <a:spcBef>
                <a:spcPts val="0"/>
              </a:spcBef>
              <a:spcAft>
                <a:spcPts val="0"/>
              </a:spcAft>
              <a:buSzPts val="2400"/>
              <a:buNone/>
            </a:pPr>
            <a:r>
              <a:rPr lang="en">
                <a:solidFill>
                  <a:srgbClr val="000000"/>
                </a:solidFill>
              </a:rPr>
              <a:t>Point of Use (POU)</a:t>
            </a:r>
            <a:endParaRPr>
              <a:solidFill>
                <a:srgbClr val="000000"/>
              </a:solidFill>
            </a:endParaRPr>
          </a:p>
        </p:txBody>
      </p:sp>
      <p:pic>
        <p:nvPicPr>
          <p:cNvPr id="410" name="Google Shape;410;p34"/>
          <p:cNvPicPr preferRelativeResize="0"/>
          <p:nvPr/>
        </p:nvPicPr>
        <p:blipFill rotWithShape="1">
          <a:blip r:embed="rId3">
            <a:alphaModFix/>
          </a:blip>
          <a:srcRect/>
          <a:stretch/>
        </p:blipFill>
        <p:spPr>
          <a:xfrm>
            <a:off x="662925" y="1672725"/>
            <a:ext cx="3460400" cy="2076250"/>
          </a:xfrm>
          <a:prstGeom prst="rect">
            <a:avLst/>
          </a:prstGeom>
          <a:noFill/>
          <a:ln>
            <a:noFill/>
          </a:ln>
        </p:spPr>
      </p:pic>
      <p:sp>
        <p:nvSpPr>
          <p:cNvPr id="411" name="Google Shape;411;p34"/>
          <p:cNvSpPr txBox="1">
            <a:spLocks noGrp="1"/>
          </p:cNvSpPr>
          <p:nvPr>
            <p:ph type="body" idx="2"/>
          </p:nvPr>
        </p:nvSpPr>
        <p:spPr>
          <a:xfrm>
            <a:off x="4071125" y="1672700"/>
            <a:ext cx="4834200" cy="20763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Clr>
                <a:srgbClr val="ABE33F"/>
              </a:buClr>
              <a:buSzPts val="1200"/>
              <a:buChar char="◆"/>
            </a:pPr>
            <a:r>
              <a:rPr lang="en" sz="1200">
                <a:solidFill>
                  <a:srgbClr val="004C52"/>
                </a:solidFill>
              </a:rPr>
              <a:t>POE devices</a:t>
            </a:r>
            <a:r>
              <a:rPr lang="en" sz="1200"/>
              <a:t> t</a:t>
            </a:r>
            <a:r>
              <a:rPr lang="en" sz="1200">
                <a:solidFill>
                  <a:srgbClr val="004C52"/>
                </a:solidFill>
              </a:rPr>
              <a:t>reat all water entering a building or facility</a:t>
            </a:r>
            <a:endParaRPr sz="1200">
              <a:solidFill>
                <a:srgbClr val="004C52"/>
              </a:solidFill>
            </a:endParaRPr>
          </a:p>
          <a:p>
            <a:pPr marL="457200" lvl="0" indent="-304800" algn="l" rtl="0">
              <a:lnSpc>
                <a:spcPct val="100000"/>
              </a:lnSpc>
              <a:spcBef>
                <a:spcPts val="0"/>
              </a:spcBef>
              <a:spcAft>
                <a:spcPts val="0"/>
              </a:spcAft>
              <a:buClr>
                <a:srgbClr val="ABE33F"/>
              </a:buClr>
              <a:buSzPts val="1200"/>
              <a:buChar char="◆"/>
            </a:pPr>
            <a:r>
              <a:rPr lang="en" sz="1200">
                <a:solidFill>
                  <a:srgbClr val="004C52"/>
                </a:solidFill>
              </a:rPr>
              <a:t>POU devices</a:t>
            </a:r>
            <a:r>
              <a:rPr lang="en" sz="1200"/>
              <a:t> o</a:t>
            </a:r>
            <a:r>
              <a:rPr lang="en" sz="1200">
                <a:solidFill>
                  <a:srgbClr val="004C52"/>
                </a:solidFill>
              </a:rPr>
              <a:t>nly treat water used for drinking and cooking</a:t>
            </a:r>
            <a:r>
              <a:rPr lang="en" sz="1200"/>
              <a:t> a</a:t>
            </a:r>
            <a:r>
              <a:rPr lang="en" sz="1200">
                <a:solidFill>
                  <a:srgbClr val="004C52"/>
                </a:solidFill>
              </a:rPr>
              <a:t>t a single tap or limited number of taps</a:t>
            </a:r>
            <a:endParaRPr sz="1200">
              <a:solidFill>
                <a:srgbClr val="004C52"/>
              </a:solidFill>
            </a:endParaRPr>
          </a:p>
          <a:p>
            <a:pPr marL="457200" lvl="0" indent="-304800" algn="l" rtl="0">
              <a:lnSpc>
                <a:spcPct val="100000"/>
              </a:lnSpc>
              <a:spcBef>
                <a:spcPts val="0"/>
              </a:spcBef>
              <a:spcAft>
                <a:spcPts val="0"/>
              </a:spcAft>
              <a:buClr>
                <a:srgbClr val="ABE33F"/>
              </a:buClr>
              <a:buSzPts val="1200"/>
              <a:buChar char="◆"/>
            </a:pPr>
            <a:r>
              <a:rPr lang="en" sz="1200">
                <a:solidFill>
                  <a:srgbClr val="004C52"/>
                </a:solidFill>
              </a:rPr>
              <a:t>Current Challenges</a:t>
            </a:r>
            <a:r>
              <a:rPr lang="en" sz="1200"/>
              <a:t> of POE and POU devices are the following:</a:t>
            </a:r>
            <a:r>
              <a:rPr lang="en" sz="1200">
                <a:solidFill>
                  <a:srgbClr val="004C52"/>
                </a:solidFill>
              </a:rPr>
              <a:t> </a:t>
            </a:r>
            <a:endParaRPr sz="1200">
              <a:solidFill>
                <a:srgbClr val="004C52"/>
              </a:solidFill>
            </a:endParaRPr>
          </a:p>
          <a:p>
            <a:pPr marL="742950" lvl="0" indent="-304800" algn="l" rtl="0">
              <a:lnSpc>
                <a:spcPct val="100000"/>
              </a:lnSpc>
              <a:spcBef>
                <a:spcPts val="0"/>
              </a:spcBef>
              <a:spcAft>
                <a:spcPts val="0"/>
              </a:spcAft>
              <a:buClr>
                <a:srgbClr val="00AE9D"/>
              </a:buClr>
              <a:buSzPts val="1200"/>
              <a:buAutoNum type="romanLcPeriod"/>
            </a:pPr>
            <a:r>
              <a:rPr lang="en" sz="1200"/>
              <a:t>There is l</a:t>
            </a:r>
            <a:r>
              <a:rPr lang="en" sz="1200">
                <a:solidFill>
                  <a:srgbClr val="004C52"/>
                </a:solidFill>
              </a:rPr>
              <a:t>imited research and information on POU</a:t>
            </a:r>
            <a:r>
              <a:rPr lang="en" sz="1200"/>
              <a:t> and </a:t>
            </a:r>
            <a:r>
              <a:rPr lang="en" sz="1200">
                <a:solidFill>
                  <a:srgbClr val="004C52"/>
                </a:solidFill>
              </a:rPr>
              <a:t>POE </a:t>
            </a:r>
            <a:r>
              <a:rPr lang="en" sz="1200"/>
              <a:t>p</a:t>
            </a:r>
            <a:r>
              <a:rPr lang="en" sz="1200">
                <a:solidFill>
                  <a:srgbClr val="004C52"/>
                </a:solidFill>
              </a:rPr>
              <a:t>erformance.</a:t>
            </a:r>
            <a:endParaRPr sz="1200">
              <a:solidFill>
                <a:srgbClr val="004C52"/>
              </a:solidFill>
            </a:endParaRPr>
          </a:p>
          <a:p>
            <a:pPr marL="742950" lvl="0" indent="-304800" algn="l" rtl="0">
              <a:lnSpc>
                <a:spcPct val="100000"/>
              </a:lnSpc>
              <a:spcBef>
                <a:spcPts val="0"/>
              </a:spcBef>
              <a:spcAft>
                <a:spcPts val="0"/>
              </a:spcAft>
              <a:buClr>
                <a:srgbClr val="00AE9D"/>
              </a:buClr>
              <a:buSzPts val="1200"/>
              <a:buAutoNum type="romanLcPeriod"/>
            </a:pPr>
            <a:r>
              <a:rPr lang="en" sz="1200"/>
              <a:t>The d</a:t>
            </a:r>
            <a:r>
              <a:rPr lang="en" sz="1200">
                <a:solidFill>
                  <a:srgbClr val="004C52"/>
                </a:solidFill>
              </a:rPr>
              <a:t>istribution of these devices requires hours and specialized workers </a:t>
            </a:r>
            <a:endParaRPr sz="1200">
              <a:solidFill>
                <a:srgbClr val="004C52"/>
              </a:solidFill>
            </a:endParaRPr>
          </a:p>
          <a:p>
            <a:pPr marL="742950" lvl="0" indent="-304800" algn="l" rtl="0">
              <a:lnSpc>
                <a:spcPct val="100000"/>
              </a:lnSpc>
              <a:spcBef>
                <a:spcPts val="0"/>
              </a:spcBef>
              <a:spcAft>
                <a:spcPts val="0"/>
              </a:spcAft>
              <a:buClr>
                <a:srgbClr val="00AE9D"/>
              </a:buClr>
              <a:buSzPts val="1200"/>
              <a:buAutoNum type="romanLcPeriod"/>
            </a:pPr>
            <a:r>
              <a:rPr lang="en" sz="1200"/>
              <a:t>These devices are o</a:t>
            </a:r>
            <a:r>
              <a:rPr lang="en" sz="1200">
                <a:solidFill>
                  <a:srgbClr val="004C52"/>
                </a:solidFill>
              </a:rPr>
              <a:t>ften costly </a:t>
            </a:r>
            <a:r>
              <a:rPr lang="en" sz="1200" baseline="30000"/>
              <a:t>[46]</a:t>
            </a:r>
            <a:r>
              <a:rPr lang="en" sz="1200">
                <a:solidFill>
                  <a:srgbClr val="004C52"/>
                </a:solidFill>
              </a:rPr>
              <a:t>. </a:t>
            </a:r>
            <a:endParaRPr sz="1200">
              <a:solidFill>
                <a:srgbClr val="004C52"/>
              </a:solidFill>
            </a:endParaRPr>
          </a:p>
          <a:p>
            <a:pPr marL="0" lvl="0" indent="0" algn="l" rtl="0">
              <a:lnSpc>
                <a:spcPct val="100000"/>
              </a:lnSpc>
              <a:spcBef>
                <a:spcPts val="600"/>
              </a:spcBef>
              <a:spcAft>
                <a:spcPts val="0"/>
              </a:spcAft>
              <a:buSzPts val="1800"/>
              <a:buNone/>
            </a:pPr>
            <a:endParaRPr sz="1200">
              <a:solidFill>
                <a:srgbClr val="004C52"/>
              </a:solidFill>
            </a:endParaRPr>
          </a:p>
        </p:txBody>
      </p:sp>
      <p:sp>
        <p:nvSpPr>
          <p:cNvPr id="412" name="Google Shape;412;p34"/>
          <p:cNvSpPr txBox="1"/>
          <p:nvPr/>
        </p:nvSpPr>
        <p:spPr>
          <a:xfrm>
            <a:off x="487775" y="3628550"/>
            <a:ext cx="3947400" cy="76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200"/>
              </a:spcBef>
              <a:spcAft>
                <a:spcPts val="1200"/>
              </a:spcAft>
              <a:buClr>
                <a:srgbClr val="000000"/>
              </a:buClr>
              <a:buSzPts val="800"/>
              <a:buFont typeface="Arial"/>
              <a:buNone/>
            </a:pPr>
            <a:r>
              <a:rPr lang="en" sz="800" b="1" i="0" u="none" strike="noStrike" cap="none">
                <a:solidFill>
                  <a:srgbClr val="3C4245"/>
                </a:solidFill>
                <a:latin typeface="Karla"/>
                <a:ea typeface="Karla"/>
                <a:cs typeface="Karla"/>
                <a:sym typeface="Karla"/>
              </a:rPr>
              <a:t>Fig 28</a:t>
            </a:r>
            <a:r>
              <a:rPr lang="en" sz="800" b="0" i="0" u="none" strike="noStrike" cap="none">
                <a:solidFill>
                  <a:srgbClr val="3C4245"/>
                </a:solidFill>
                <a:latin typeface="Karla"/>
                <a:ea typeface="Karla"/>
                <a:cs typeface="Karla"/>
                <a:sym typeface="Karla"/>
              </a:rPr>
              <a:t>. An illustration of the placements of POE and POU devices </a:t>
            </a:r>
            <a:r>
              <a:rPr lang="en" sz="800" b="0" i="0" u="none" strike="noStrike" cap="none" baseline="30000">
                <a:solidFill>
                  <a:srgbClr val="3C4245"/>
                </a:solidFill>
                <a:latin typeface="Karla"/>
                <a:ea typeface="Karla"/>
                <a:cs typeface="Karla"/>
                <a:sym typeface="Karla"/>
              </a:rPr>
              <a:t>[47]</a:t>
            </a:r>
            <a:r>
              <a:rPr lang="en" sz="800" b="0" i="0" u="none" strike="noStrike" cap="none">
                <a:solidFill>
                  <a:srgbClr val="3C4245"/>
                </a:solidFill>
                <a:latin typeface="Karla"/>
                <a:ea typeface="Karla"/>
                <a:cs typeface="Karla"/>
                <a:sym typeface="Karla"/>
              </a:rPr>
              <a:t>.</a:t>
            </a:r>
            <a:endParaRPr sz="800" b="0" i="0" u="none" strike="noStrike" cap="none">
              <a:solidFill>
                <a:srgbClr val="3C4245"/>
              </a:solidFill>
              <a:latin typeface="Karla"/>
              <a:ea typeface="Karla"/>
              <a:cs typeface="Karla"/>
              <a:sym typeface="Karla"/>
            </a:endParaRPr>
          </a:p>
        </p:txBody>
      </p:sp>
      <p:sp>
        <p:nvSpPr>
          <p:cNvPr id="413" name="Google Shape;413;p34"/>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5"/>
          <p:cNvSpPr txBox="1">
            <a:spLocks noGrp="1"/>
          </p:cNvSpPr>
          <p:nvPr>
            <p:ph type="body" idx="1"/>
          </p:nvPr>
        </p:nvSpPr>
        <p:spPr>
          <a:xfrm>
            <a:off x="347050" y="1448575"/>
            <a:ext cx="3293400" cy="3429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800"/>
              <a:buNone/>
            </a:pPr>
            <a:r>
              <a:rPr lang="en" sz="1200" b="1"/>
              <a:t>Advantages of POE and POU include: </a:t>
            </a:r>
            <a:endParaRPr sz="1200" b="1"/>
          </a:p>
          <a:p>
            <a:pPr marL="457200" lvl="0" indent="-304800" algn="l" rtl="0">
              <a:lnSpc>
                <a:spcPct val="100000"/>
              </a:lnSpc>
              <a:spcBef>
                <a:spcPts val="600"/>
              </a:spcBef>
              <a:spcAft>
                <a:spcPts val="0"/>
              </a:spcAft>
              <a:buSzPts val="1200"/>
              <a:buChar char="◆"/>
            </a:pPr>
            <a:r>
              <a:rPr lang="en" sz="1200"/>
              <a:t>These treatment devices can, especially in emergency situations, reduce human exposure to contaminants.</a:t>
            </a:r>
            <a:endParaRPr sz="1200"/>
          </a:p>
          <a:p>
            <a:pPr marL="457200" lvl="0" indent="-304800" algn="l" rtl="0">
              <a:lnSpc>
                <a:spcPct val="100000"/>
              </a:lnSpc>
              <a:spcBef>
                <a:spcPts val="0"/>
              </a:spcBef>
              <a:spcAft>
                <a:spcPts val="0"/>
              </a:spcAft>
              <a:buSzPts val="1200"/>
              <a:buChar char="◆"/>
            </a:pPr>
            <a:r>
              <a:rPr lang="en" sz="1200"/>
              <a:t>They can be used to protect “vulnerable or potential target facilities” and thus play a role in ensuring water security. </a:t>
            </a:r>
            <a:endParaRPr sz="1200"/>
          </a:p>
          <a:p>
            <a:pPr marL="457200" lvl="0" indent="-304800" algn="l" rtl="0">
              <a:lnSpc>
                <a:spcPct val="100000"/>
              </a:lnSpc>
              <a:spcBef>
                <a:spcPts val="0"/>
              </a:spcBef>
              <a:spcAft>
                <a:spcPts val="0"/>
              </a:spcAft>
              <a:buSzPts val="1200"/>
              <a:buChar char="◆"/>
            </a:pPr>
            <a:r>
              <a:rPr lang="en" sz="1200"/>
              <a:t>They can act as temporary solutions while the community waits for a new water treatment system or until their water supply becomes decontaminated.</a:t>
            </a:r>
            <a:endParaRPr sz="1200"/>
          </a:p>
          <a:p>
            <a:pPr marL="457200" lvl="0" indent="-304800" algn="l" rtl="0">
              <a:lnSpc>
                <a:spcPct val="100000"/>
              </a:lnSpc>
              <a:spcBef>
                <a:spcPts val="0"/>
              </a:spcBef>
              <a:spcAft>
                <a:spcPts val="0"/>
              </a:spcAft>
              <a:buSzPts val="1200"/>
              <a:buChar char="◆"/>
            </a:pPr>
            <a:r>
              <a:rPr lang="en" sz="1200"/>
              <a:t>POU devices are especially useful in developing countries because this can be used in individual homes without systematic changes. </a:t>
            </a:r>
            <a:endParaRPr sz="1200"/>
          </a:p>
        </p:txBody>
      </p:sp>
      <p:sp>
        <p:nvSpPr>
          <p:cNvPr id="419" name="Google Shape;419;p35"/>
          <p:cNvSpPr txBox="1">
            <a:spLocks noGrp="1"/>
          </p:cNvSpPr>
          <p:nvPr>
            <p:ph type="title"/>
          </p:nvPr>
        </p:nvSpPr>
        <p:spPr>
          <a:xfrm>
            <a:off x="684350" y="370025"/>
            <a:ext cx="81915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sz="2000">
                <a:solidFill>
                  <a:srgbClr val="000000"/>
                </a:solidFill>
              </a:rPr>
              <a:t>Advantages and Disadvantages of POE &amp; POU</a:t>
            </a:r>
            <a:endParaRPr sz="2000">
              <a:solidFill>
                <a:srgbClr val="000000"/>
              </a:solidFill>
            </a:endParaRPr>
          </a:p>
          <a:p>
            <a:pPr marL="0" lvl="0" indent="0" algn="l" rtl="0">
              <a:lnSpc>
                <a:spcPct val="100000"/>
              </a:lnSpc>
              <a:spcBef>
                <a:spcPts val="0"/>
              </a:spcBef>
              <a:spcAft>
                <a:spcPts val="0"/>
              </a:spcAft>
              <a:buSzPts val="2400"/>
              <a:buNone/>
            </a:pPr>
            <a:endParaRPr sz="2000">
              <a:solidFill>
                <a:srgbClr val="000000"/>
              </a:solidFill>
            </a:endParaRPr>
          </a:p>
        </p:txBody>
      </p:sp>
      <p:sp>
        <p:nvSpPr>
          <p:cNvPr id="420" name="Google Shape;420;p35"/>
          <p:cNvSpPr txBox="1">
            <a:spLocks noGrp="1"/>
          </p:cNvSpPr>
          <p:nvPr>
            <p:ph type="body" idx="2"/>
          </p:nvPr>
        </p:nvSpPr>
        <p:spPr>
          <a:xfrm>
            <a:off x="3556525" y="1448575"/>
            <a:ext cx="3352800" cy="3429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800"/>
              <a:buNone/>
            </a:pPr>
            <a:r>
              <a:rPr lang="en" sz="1200" b="1"/>
              <a:t>Disadvantages of POE and POU include:</a:t>
            </a:r>
            <a:endParaRPr sz="1200" b="1"/>
          </a:p>
          <a:p>
            <a:pPr marL="457200" lvl="0" indent="-304800" algn="l" rtl="0">
              <a:lnSpc>
                <a:spcPct val="100000"/>
              </a:lnSpc>
              <a:spcBef>
                <a:spcPts val="600"/>
              </a:spcBef>
              <a:spcAft>
                <a:spcPts val="0"/>
              </a:spcAft>
              <a:buSzPts val="1200"/>
              <a:buChar char="◆"/>
            </a:pPr>
            <a:r>
              <a:rPr lang="en" sz="1200"/>
              <a:t>These treatment devices cannot offer total protection from acute contaminants and all exposure pathways. </a:t>
            </a:r>
            <a:endParaRPr sz="1200"/>
          </a:p>
          <a:p>
            <a:pPr marL="457200" lvl="0" indent="-304800" algn="l" rtl="0">
              <a:lnSpc>
                <a:spcPct val="100000"/>
              </a:lnSpc>
              <a:spcBef>
                <a:spcPts val="0"/>
              </a:spcBef>
              <a:spcAft>
                <a:spcPts val="0"/>
              </a:spcAft>
              <a:buSzPts val="1200"/>
              <a:buChar char="◆"/>
            </a:pPr>
            <a:r>
              <a:rPr lang="en" sz="1200"/>
              <a:t>Consumers must choose specific POE/POU devices carefully as each type of these devices are useful against different contaminants.</a:t>
            </a:r>
            <a:endParaRPr sz="1200"/>
          </a:p>
          <a:p>
            <a:pPr marL="457200" lvl="0" indent="-304800" algn="l" rtl="0">
              <a:lnSpc>
                <a:spcPct val="100000"/>
              </a:lnSpc>
              <a:spcBef>
                <a:spcPts val="0"/>
              </a:spcBef>
              <a:spcAft>
                <a:spcPts val="0"/>
              </a:spcAft>
              <a:buSzPts val="1200"/>
              <a:buChar char="◆"/>
            </a:pPr>
            <a:r>
              <a:rPr lang="en" sz="1200"/>
              <a:t>Bacteria tend of accumulate on these devices.</a:t>
            </a:r>
            <a:endParaRPr sz="1200"/>
          </a:p>
          <a:p>
            <a:pPr marL="457200" lvl="0" indent="-304800" algn="l" rtl="0">
              <a:lnSpc>
                <a:spcPct val="100000"/>
              </a:lnSpc>
              <a:spcBef>
                <a:spcPts val="0"/>
              </a:spcBef>
              <a:spcAft>
                <a:spcPts val="0"/>
              </a:spcAft>
              <a:buSzPts val="1200"/>
              <a:buChar char="◆"/>
            </a:pPr>
            <a:r>
              <a:rPr lang="en" sz="1200"/>
              <a:t>POU should not be used for infectious agents as the device will begin to leech trapped, adsorbed, or absorbed contaminants over time </a:t>
            </a:r>
            <a:r>
              <a:rPr lang="en" sz="1200" baseline="30000"/>
              <a:t>[66]</a:t>
            </a:r>
            <a:r>
              <a:rPr lang="en" sz="1200"/>
              <a:t>.</a:t>
            </a:r>
            <a:endParaRPr sz="1200"/>
          </a:p>
          <a:p>
            <a:pPr marL="0" lvl="0" indent="0" algn="l" rtl="0">
              <a:lnSpc>
                <a:spcPct val="100000"/>
              </a:lnSpc>
              <a:spcBef>
                <a:spcPts val="600"/>
              </a:spcBef>
              <a:spcAft>
                <a:spcPts val="0"/>
              </a:spcAft>
              <a:buSzPts val="1800"/>
              <a:buNone/>
            </a:pPr>
            <a:endParaRPr sz="1200"/>
          </a:p>
        </p:txBody>
      </p:sp>
      <p:sp>
        <p:nvSpPr>
          <p:cNvPr id="421" name="Google Shape;421;p35"/>
          <p:cNvSpPr txBox="1"/>
          <p:nvPr/>
        </p:nvSpPr>
        <p:spPr>
          <a:xfrm>
            <a:off x="6909313" y="3418825"/>
            <a:ext cx="2043300" cy="118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3C4245"/>
                </a:solidFill>
                <a:latin typeface="Karla"/>
                <a:ea typeface="Karla"/>
                <a:cs typeface="Karla"/>
                <a:sym typeface="Karla"/>
              </a:rPr>
              <a:t>Fig 29. </a:t>
            </a:r>
            <a:r>
              <a:rPr lang="en" sz="800" b="0" i="0" u="none" strike="noStrike" cap="none">
                <a:solidFill>
                  <a:srgbClr val="3C4245"/>
                </a:solidFill>
                <a:latin typeface="Karla"/>
                <a:ea typeface="Karla"/>
                <a:cs typeface="Karla"/>
                <a:sym typeface="Karla"/>
              </a:rPr>
              <a:t>Hospitals and other sensitive places that are vulnerable can be provided more security through POE/POU devices </a:t>
            </a:r>
            <a:r>
              <a:rPr lang="en" sz="800" b="0" i="0" u="none" strike="noStrike" cap="none" baseline="30000">
                <a:solidFill>
                  <a:srgbClr val="3C4245"/>
                </a:solidFill>
                <a:latin typeface="Karla"/>
                <a:ea typeface="Karla"/>
                <a:cs typeface="Karla"/>
                <a:sym typeface="Karla"/>
              </a:rPr>
              <a:t>[68]</a:t>
            </a:r>
            <a:r>
              <a:rPr lang="en" sz="800" b="0" i="0" u="none" strike="noStrike" cap="none">
                <a:solidFill>
                  <a:srgbClr val="3C4245"/>
                </a:solidFill>
                <a:latin typeface="Karla"/>
                <a:ea typeface="Karla"/>
                <a:cs typeface="Karla"/>
                <a:sym typeface="Karla"/>
              </a:rPr>
              <a:t>.</a:t>
            </a:r>
            <a:endParaRPr sz="800" b="0" i="0" u="none" strike="noStrike" cap="none">
              <a:solidFill>
                <a:srgbClr val="3C4245"/>
              </a:solidFill>
              <a:latin typeface="Karla"/>
              <a:ea typeface="Karla"/>
              <a:cs typeface="Karla"/>
              <a:sym typeface="Karla"/>
            </a:endParaRPr>
          </a:p>
        </p:txBody>
      </p:sp>
      <p:sp>
        <p:nvSpPr>
          <p:cNvPr id="422" name="Google Shape;422;p35"/>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35</a:t>
            </a:fld>
            <a:endParaRPr/>
          </a:p>
        </p:txBody>
      </p:sp>
      <p:pic>
        <p:nvPicPr>
          <p:cNvPr id="423" name="Google Shape;423;p35"/>
          <p:cNvPicPr preferRelativeResize="0"/>
          <p:nvPr/>
        </p:nvPicPr>
        <p:blipFill rotWithShape="1">
          <a:blip r:embed="rId3">
            <a:alphaModFix/>
          </a:blip>
          <a:srcRect l="8566" r="25486"/>
          <a:stretch/>
        </p:blipFill>
        <p:spPr>
          <a:xfrm>
            <a:off x="6986075" y="1690996"/>
            <a:ext cx="1889775" cy="16464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6"/>
          <p:cNvSpPr txBox="1">
            <a:spLocks noGrp="1"/>
          </p:cNvSpPr>
          <p:nvPr>
            <p:ph type="body" idx="1"/>
          </p:nvPr>
        </p:nvSpPr>
        <p:spPr>
          <a:xfrm>
            <a:off x="328175" y="1495850"/>
            <a:ext cx="2954100" cy="34299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SzPts val="1200"/>
              <a:buChar char="◆"/>
            </a:pPr>
            <a:r>
              <a:rPr lang="en" sz="1200"/>
              <a:t>There are five types of POU devices: </a:t>
            </a:r>
            <a:endParaRPr sz="1200"/>
          </a:p>
          <a:p>
            <a:pPr marL="685800" lvl="0" indent="-304800" algn="l" rtl="0">
              <a:lnSpc>
                <a:spcPct val="100000"/>
              </a:lnSpc>
              <a:spcBef>
                <a:spcPts val="0"/>
              </a:spcBef>
              <a:spcAft>
                <a:spcPts val="0"/>
              </a:spcAft>
              <a:buClr>
                <a:srgbClr val="00AE9D"/>
              </a:buClr>
              <a:buSzPts val="1200"/>
              <a:buAutoNum type="romanLcPeriod"/>
            </a:pPr>
            <a:r>
              <a:rPr lang="en" sz="1200"/>
              <a:t>Chlorination with safe storage</a:t>
            </a:r>
            <a:endParaRPr sz="1200"/>
          </a:p>
          <a:p>
            <a:pPr marL="685800" lvl="0" indent="-304800" algn="l" rtl="0">
              <a:lnSpc>
                <a:spcPct val="100000"/>
              </a:lnSpc>
              <a:spcBef>
                <a:spcPts val="0"/>
              </a:spcBef>
              <a:spcAft>
                <a:spcPts val="0"/>
              </a:spcAft>
              <a:buClr>
                <a:srgbClr val="00AE9D"/>
              </a:buClr>
              <a:buSzPts val="1200"/>
              <a:buAutoNum type="romanLcPeriod"/>
            </a:pPr>
            <a:r>
              <a:rPr lang="en" sz="1200"/>
              <a:t>Combined coagulant-chlorine disinfection systems: used as tablets or flakes that can be added to water</a:t>
            </a:r>
            <a:endParaRPr sz="1200"/>
          </a:p>
          <a:p>
            <a:pPr marL="685800" lvl="0" indent="-304800" algn="l" rtl="0">
              <a:lnSpc>
                <a:spcPct val="100000"/>
              </a:lnSpc>
              <a:spcBef>
                <a:spcPts val="0"/>
              </a:spcBef>
              <a:spcAft>
                <a:spcPts val="0"/>
              </a:spcAft>
              <a:buClr>
                <a:srgbClr val="00AE9D"/>
              </a:buClr>
              <a:buSzPts val="1200"/>
              <a:buAutoNum type="romanLcPeriod"/>
            </a:pPr>
            <a:r>
              <a:rPr lang="en" sz="1200"/>
              <a:t>Solar Water Disinfection (SODIS): PET bottles filled with aerated water that are exposed to solar UV and heat  </a:t>
            </a:r>
            <a:endParaRPr sz="1200"/>
          </a:p>
          <a:p>
            <a:pPr marL="685800" lvl="0" indent="-304800" algn="l" rtl="0">
              <a:lnSpc>
                <a:spcPct val="100000"/>
              </a:lnSpc>
              <a:spcBef>
                <a:spcPts val="0"/>
              </a:spcBef>
              <a:spcAft>
                <a:spcPts val="0"/>
              </a:spcAft>
              <a:buClr>
                <a:srgbClr val="00AE9D"/>
              </a:buClr>
              <a:buSzPts val="1200"/>
              <a:buAutoNum type="romanLcPeriod"/>
            </a:pPr>
            <a:r>
              <a:rPr lang="en" sz="1200"/>
              <a:t>Ceramic Filters: fired clay that filters microbes </a:t>
            </a:r>
            <a:endParaRPr sz="1200"/>
          </a:p>
          <a:p>
            <a:pPr marL="685800" lvl="0" indent="-304800" algn="l" rtl="0">
              <a:lnSpc>
                <a:spcPct val="100000"/>
              </a:lnSpc>
              <a:spcBef>
                <a:spcPts val="0"/>
              </a:spcBef>
              <a:spcAft>
                <a:spcPts val="0"/>
              </a:spcAft>
              <a:buClr>
                <a:srgbClr val="00AE9D"/>
              </a:buClr>
              <a:buSzPts val="1200"/>
              <a:buAutoNum type="romanLcPeriod"/>
            </a:pPr>
            <a:r>
              <a:rPr lang="en" sz="1200"/>
              <a:t>Biosand Filters </a:t>
            </a:r>
            <a:endParaRPr sz="1200"/>
          </a:p>
        </p:txBody>
      </p:sp>
      <p:sp>
        <p:nvSpPr>
          <p:cNvPr id="429" name="Google Shape;429;p36"/>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Types of POU Devices </a:t>
            </a:r>
            <a:endParaRPr>
              <a:solidFill>
                <a:srgbClr val="000000"/>
              </a:solidFill>
            </a:endParaRPr>
          </a:p>
        </p:txBody>
      </p:sp>
      <p:sp>
        <p:nvSpPr>
          <p:cNvPr id="430" name="Google Shape;430;p36"/>
          <p:cNvSpPr txBox="1">
            <a:spLocks noGrp="1"/>
          </p:cNvSpPr>
          <p:nvPr>
            <p:ph type="body" idx="2"/>
          </p:nvPr>
        </p:nvSpPr>
        <p:spPr>
          <a:xfrm>
            <a:off x="3354130" y="1447325"/>
            <a:ext cx="3560100" cy="34299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SzPts val="1200"/>
              <a:buChar char="◆"/>
            </a:pPr>
            <a:r>
              <a:rPr lang="en" sz="1200"/>
              <a:t>The factors that should be considered when choosing amongst the five types of POU devices are the following: </a:t>
            </a:r>
            <a:endParaRPr sz="1200"/>
          </a:p>
          <a:p>
            <a:pPr marL="742950" lvl="0" indent="-304800" algn="l" rtl="0">
              <a:lnSpc>
                <a:spcPct val="100000"/>
              </a:lnSpc>
              <a:spcBef>
                <a:spcPts val="0"/>
              </a:spcBef>
              <a:spcAft>
                <a:spcPts val="0"/>
              </a:spcAft>
              <a:buClr>
                <a:srgbClr val="00AE9D"/>
              </a:buClr>
              <a:buSzPts val="1200"/>
              <a:buAutoNum type="romanLcPeriod"/>
            </a:pPr>
            <a:r>
              <a:rPr lang="en" sz="1200"/>
              <a:t>Microbial efficacy</a:t>
            </a:r>
            <a:endParaRPr sz="1200"/>
          </a:p>
          <a:p>
            <a:pPr marL="742950" lvl="0" indent="-304800" algn="l" rtl="0">
              <a:lnSpc>
                <a:spcPct val="100000"/>
              </a:lnSpc>
              <a:spcBef>
                <a:spcPts val="0"/>
              </a:spcBef>
              <a:spcAft>
                <a:spcPts val="0"/>
              </a:spcAft>
              <a:buClr>
                <a:srgbClr val="00AE9D"/>
              </a:buClr>
              <a:buSzPts val="1200"/>
              <a:buAutoNum type="romanLcPeriod"/>
            </a:pPr>
            <a:r>
              <a:rPr lang="en" sz="1200"/>
              <a:t>Ability to consistently produce enough safe drinking water</a:t>
            </a:r>
            <a:endParaRPr sz="1200"/>
          </a:p>
          <a:p>
            <a:pPr marL="742950" lvl="0" indent="-304800" algn="l" rtl="0">
              <a:lnSpc>
                <a:spcPct val="100000"/>
              </a:lnSpc>
              <a:spcBef>
                <a:spcPts val="0"/>
              </a:spcBef>
              <a:spcAft>
                <a:spcPts val="0"/>
              </a:spcAft>
              <a:buClr>
                <a:srgbClr val="00AE9D"/>
              </a:buClr>
              <a:buSzPts val="1200"/>
              <a:buAutoNum type="romanLcPeriod"/>
            </a:pPr>
            <a:r>
              <a:rPr lang="en" sz="1200"/>
              <a:t>Ability to treat different types of water</a:t>
            </a:r>
            <a:endParaRPr sz="1200"/>
          </a:p>
          <a:p>
            <a:pPr marL="742950" lvl="0" indent="-304800" algn="l" rtl="0">
              <a:lnSpc>
                <a:spcPct val="100000"/>
              </a:lnSpc>
              <a:spcBef>
                <a:spcPts val="0"/>
              </a:spcBef>
              <a:spcAft>
                <a:spcPts val="0"/>
              </a:spcAft>
              <a:buClr>
                <a:srgbClr val="00AE9D"/>
              </a:buClr>
              <a:buSzPts val="1200"/>
              <a:buAutoNum type="romanLcPeriod"/>
            </a:pPr>
            <a:r>
              <a:rPr lang="en" sz="1200"/>
              <a:t>Time efficiency</a:t>
            </a:r>
            <a:endParaRPr sz="1200"/>
          </a:p>
          <a:p>
            <a:pPr marL="742950" lvl="0" indent="-304800" algn="l" rtl="0">
              <a:lnSpc>
                <a:spcPct val="100000"/>
              </a:lnSpc>
              <a:spcBef>
                <a:spcPts val="0"/>
              </a:spcBef>
              <a:spcAft>
                <a:spcPts val="0"/>
              </a:spcAft>
              <a:buClr>
                <a:srgbClr val="00AE9D"/>
              </a:buClr>
              <a:buSzPts val="1200"/>
              <a:buAutoNum type="romanLcPeriod"/>
            </a:pPr>
            <a:r>
              <a:rPr lang="en" sz="1200"/>
              <a:t>Cost</a:t>
            </a:r>
            <a:endParaRPr sz="1200"/>
          </a:p>
          <a:p>
            <a:pPr marL="742950" lvl="0" indent="-304800" algn="l" rtl="0">
              <a:lnSpc>
                <a:spcPct val="100000"/>
              </a:lnSpc>
              <a:spcBef>
                <a:spcPts val="0"/>
              </a:spcBef>
              <a:spcAft>
                <a:spcPts val="0"/>
              </a:spcAft>
              <a:buClr>
                <a:srgbClr val="00AE9D"/>
              </a:buClr>
              <a:buSzPts val="1200"/>
              <a:buAutoNum type="romanLcPeriod"/>
            </a:pPr>
            <a:r>
              <a:rPr lang="en" sz="1200"/>
              <a:t>Convenience of buying and installing replacements </a:t>
            </a:r>
            <a:endParaRPr sz="1200"/>
          </a:p>
          <a:p>
            <a:pPr marL="742950" lvl="0" indent="-304800" algn="l" rtl="0">
              <a:lnSpc>
                <a:spcPct val="100000"/>
              </a:lnSpc>
              <a:spcBef>
                <a:spcPts val="0"/>
              </a:spcBef>
              <a:spcAft>
                <a:spcPts val="0"/>
              </a:spcAft>
              <a:buClr>
                <a:srgbClr val="00AE9D"/>
              </a:buClr>
              <a:buSzPts val="1200"/>
              <a:buAutoNum type="romanLcPeriod"/>
            </a:pPr>
            <a:r>
              <a:rPr lang="en" sz="1200"/>
              <a:t>If locals will embrace this method for a long period of time </a:t>
            </a:r>
            <a:r>
              <a:rPr lang="en" sz="1200" baseline="30000"/>
              <a:t>[48]</a:t>
            </a:r>
            <a:r>
              <a:rPr lang="en" sz="1200"/>
              <a:t>. </a:t>
            </a:r>
            <a:endParaRPr sz="1200"/>
          </a:p>
        </p:txBody>
      </p:sp>
      <p:sp>
        <p:nvSpPr>
          <p:cNvPr id="431" name="Google Shape;431;p36"/>
          <p:cNvSpPr txBox="1"/>
          <p:nvPr/>
        </p:nvSpPr>
        <p:spPr>
          <a:xfrm>
            <a:off x="6986075" y="4019825"/>
            <a:ext cx="2043300" cy="85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3C4245"/>
                </a:solidFill>
                <a:latin typeface="Karla"/>
                <a:ea typeface="Karla"/>
                <a:cs typeface="Karla"/>
                <a:sym typeface="Karla"/>
              </a:rPr>
              <a:t>Fig 30. </a:t>
            </a:r>
            <a:r>
              <a:rPr lang="en" sz="800" b="0" i="0" u="none" strike="noStrike" cap="none">
                <a:solidFill>
                  <a:srgbClr val="3C4245"/>
                </a:solidFill>
                <a:latin typeface="Karla"/>
                <a:ea typeface="Karla"/>
                <a:cs typeface="Karla"/>
                <a:sym typeface="Karla"/>
              </a:rPr>
              <a:t>An example of biosand filters in Haiti </a:t>
            </a:r>
            <a:r>
              <a:rPr lang="en" sz="800" b="0" i="0" u="none" strike="noStrike" cap="none" baseline="30000">
                <a:solidFill>
                  <a:srgbClr val="3C4245"/>
                </a:solidFill>
                <a:latin typeface="Karla"/>
                <a:ea typeface="Karla"/>
                <a:cs typeface="Karla"/>
                <a:sym typeface="Karla"/>
              </a:rPr>
              <a:t>[49]</a:t>
            </a:r>
            <a:r>
              <a:rPr lang="en" sz="800" b="0" i="0" u="none" strike="noStrike" cap="none">
                <a:solidFill>
                  <a:srgbClr val="3C4245"/>
                </a:solidFill>
                <a:latin typeface="Karla"/>
                <a:ea typeface="Karla"/>
                <a:cs typeface="Karla"/>
                <a:sym typeface="Karla"/>
              </a:rPr>
              <a:t>.</a:t>
            </a:r>
            <a:endParaRPr sz="800" b="0" i="0" u="none" strike="noStrike" cap="none">
              <a:solidFill>
                <a:srgbClr val="3C4245"/>
              </a:solidFill>
              <a:latin typeface="Karla"/>
              <a:ea typeface="Karla"/>
              <a:cs typeface="Karla"/>
              <a:sym typeface="Karla"/>
            </a:endParaRPr>
          </a:p>
        </p:txBody>
      </p:sp>
      <p:sp>
        <p:nvSpPr>
          <p:cNvPr id="432" name="Google Shape;432;p36"/>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36</a:t>
            </a:fld>
            <a:endParaRPr/>
          </a:p>
        </p:txBody>
      </p:sp>
      <p:pic>
        <p:nvPicPr>
          <p:cNvPr id="433" name="Google Shape;433;p36"/>
          <p:cNvPicPr preferRelativeResize="0"/>
          <p:nvPr/>
        </p:nvPicPr>
        <p:blipFill rotWithShape="1">
          <a:blip r:embed="rId3">
            <a:alphaModFix/>
          </a:blip>
          <a:srcRect l="15769" t="5320" r="11189"/>
          <a:stretch/>
        </p:blipFill>
        <p:spPr>
          <a:xfrm>
            <a:off x="6986075" y="943463"/>
            <a:ext cx="1861448" cy="297777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7"/>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Challenges to POU Devices</a:t>
            </a:r>
            <a:endParaRPr>
              <a:solidFill>
                <a:srgbClr val="000000"/>
              </a:solidFill>
            </a:endParaRPr>
          </a:p>
        </p:txBody>
      </p:sp>
      <p:sp>
        <p:nvSpPr>
          <p:cNvPr id="439" name="Google Shape;439;p37"/>
          <p:cNvSpPr txBox="1">
            <a:spLocks noGrp="1"/>
          </p:cNvSpPr>
          <p:nvPr>
            <p:ph type="body" idx="1"/>
          </p:nvPr>
        </p:nvSpPr>
        <p:spPr>
          <a:xfrm>
            <a:off x="215725" y="1418125"/>
            <a:ext cx="3224100" cy="34299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SzPts val="1200"/>
              <a:buChar char="◆"/>
            </a:pPr>
            <a:r>
              <a:rPr lang="en" sz="1200"/>
              <a:t>POU devices function as “traps and reservoirs for sludge, scale, rust, algae, or slime deposits, which promote microbial growth and biofilm formation in the household water distribution system.”  </a:t>
            </a:r>
            <a:endParaRPr sz="1200"/>
          </a:p>
          <a:p>
            <a:pPr marL="457200" lvl="0" indent="-304800" algn="l" rtl="0">
              <a:lnSpc>
                <a:spcPct val="100000"/>
              </a:lnSpc>
              <a:spcBef>
                <a:spcPts val="0"/>
              </a:spcBef>
              <a:spcAft>
                <a:spcPts val="0"/>
              </a:spcAft>
              <a:buSzPts val="1200"/>
              <a:buChar char="◆"/>
            </a:pPr>
            <a:r>
              <a:rPr lang="en" sz="1200"/>
              <a:t>This leads to grave potential for health risks as pathogens may grow. </a:t>
            </a:r>
            <a:endParaRPr sz="1200"/>
          </a:p>
          <a:p>
            <a:pPr marL="457200" lvl="0" indent="-304800" algn="l" rtl="0">
              <a:lnSpc>
                <a:spcPct val="100000"/>
              </a:lnSpc>
              <a:spcBef>
                <a:spcPts val="0"/>
              </a:spcBef>
              <a:spcAft>
                <a:spcPts val="0"/>
              </a:spcAft>
              <a:buSzPts val="1200"/>
              <a:buChar char="◆"/>
            </a:pPr>
            <a:r>
              <a:rPr lang="en" sz="1200"/>
              <a:t>When there is a sudden change in water pressure or chemical disturbance, contaminants and microorganisms may flush into the tap water and enter human bodies.</a:t>
            </a:r>
            <a:endParaRPr sz="1200"/>
          </a:p>
        </p:txBody>
      </p:sp>
      <p:sp>
        <p:nvSpPr>
          <p:cNvPr id="440" name="Google Shape;440;p37"/>
          <p:cNvSpPr txBox="1">
            <a:spLocks noGrp="1"/>
          </p:cNvSpPr>
          <p:nvPr>
            <p:ph type="body" idx="2"/>
          </p:nvPr>
        </p:nvSpPr>
        <p:spPr>
          <a:xfrm>
            <a:off x="3394175" y="1418125"/>
            <a:ext cx="2094600" cy="34299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SzPts val="1200"/>
              <a:buChar char="◆"/>
            </a:pPr>
            <a:r>
              <a:rPr lang="en" sz="1200"/>
              <a:t>For example, a POU device that uses activated carbon block filters can effectively filter lead but it also increases bacteria by 100 times. This was seen in Flint, when activated carbon block filters led to an outbreak of legionnaires’ </a:t>
            </a:r>
            <a:r>
              <a:rPr lang="en" sz="1200" baseline="30000"/>
              <a:t>[26]</a:t>
            </a:r>
            <a:r>
              <a:rPr lang="en" sz="1200"/>
              <a:t>. </a:t>
            </a:r>
            <a:endParaRPr sz="1200"/>
          </a:p>
        </p:txBody>
      </p:sp>
      <p:sp>
        <p:nvSpPr>
          <p:cNvPr id="441" name="Google Shape;441;p37"/>
          <p:cNvSpPr txBox="1"/>
          <p:nvPr/>
        </p:nvSpPr>
        <p:spPr>
          <a:xfrm>
            <a:off x="5876800" y="3873675"/>
            <a:ext cx="2870700" cy="48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800" b="1" i="0" u="none" strike="noStrike" cap="none">
                <a:solidFill>
                  <a:srgbClr val="3C4245"/>
                </a:solidFill>
                <a:latin typeface="Karla"/>
                <a:ea typeface="Karla"/>
                <a:cs typeface="Karla"/>
                <a:sym typeface="Karla"/>
              </a:rPr>
              <a:t>Fig 31. </a:t>
            </a:r>
            <a:r>
              <a:rPr lang="en" sz="800" b="0" i="0" u="none" strike="noStrike" cap="none">
                <a:solidFill>
                  <a:srgbClr val="3C4245"/>
                </a:solidFill>
                <a:latin typeface="Karla"/>
                <a:ea typeface="Karla"/>
                <a:cs typeface="Karla"/>
                <a:sym typeface="Karla"/>
              </a:rPr>
              <a:t>Jassmine McBride was one of the victims of legionnaires’ in Flint</a:t>
            </a:r>
            <a:r>
              <a:rPr lang="en" sz="800" b="0" i="0" u="none" strike="noStrike" cap="none" baseline="30000">
                <a:solidFill>
                  <a:srgbClr val="3C4245"/>
                </a:solidFill>
                <a:latin typeface="Karla"/>
                <a:ea typeface="Karla"/>
                <a:cs typeface="Karla"/>
                <a:sym typeface="Karla"/>
              </a:rPr>
              <a:t> [50]</a:t>
            </a:r>
            <a:r>
              <a:rPr lang="en" sz="800" b="0" i="0" u="none" strike="noStrike" cap="none">
                <a:solidFill>
                  <a:srgbClr val="3C4245"/>
                </a:solidFill>
                <a:latin typeface="Karla"/>
                <a:ea typeface="Karla"/>
                <a:cs typeface="Karla"/>
                <a:sym typeface="Karla"/>
              </a:rPr>
              <a:t>.</a:t>
            </a:r>
            <a:endParaRPr sz="800" b="0" i="0" u="none" strike="noStrike" cap="none">
              <a:solidFill>
                <a:srgbClr val="3C4245"/>
              </a:solidFill>
              <a:latin typeface="Karla"/>
              <a:ea typeface="Karla"/>
              <a:cs typeface="Karla"/>
              <a:sym typeface="Karla"/>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rgbClr val="3C4245"/>
              </a:solidFill>
              <a:latin typeface="Karla"/>
              <a:ea typeface="Karla"/>
              <a:cs typeface="Karla"/>
              <a:sym typeface="Karla"/>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rgbClr val="3C4245"/>
              </a:solidFill>
              <a:latin typeface="Karla"/>
              <a:ea typeface="Karla"/>
              <a:cs typeface="Karla"/>
              <a:sym typeface="Karla"/>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rgbClr val="3C4245"/>
                </a:solidFill>
                <a:latin typeface="Karla"/>
                <a:ea typeface="Karla"/>
                <a:cs typeface="Karla"/>
                <a:sym typeface="Karla"/>
              </a:rPr>
              <a:t> </a:t>
            </a:r>
            <a:endParaRPr sz="800" b="0" i="0" u="none" strike="noStrike" cap="none">
              <a:solidFill>
                <a:srgbClr val="3C4245"/>
              </a:solidFill>
              <a:latin typeface="Karla"/>
              <a:ea typeface="Karla"/>
              <a:cs typeface="Karla"/>
              <a:sym typeface="Karla"/>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3C4245"/>
              </a:solidFill>
              <a:latin typeface="Karla"/>
              <a:ea typeface="Karla"/>
              <a:cs typeface="Karla"/>
              <a:sym typeface="Karla"/>
            </a:endParaRPr>
          </a:p>
        </p:txBody>
      </p:sp>
      <p:pic>
        <p:nvPicPr>
          <p:cNvPr id="442" name="Google Shape;442;p37"/>
          <p:cNvPicPr preferRelativeResize="0"/>
          <p:nvPr/>
        </p:nvPicPr>
        <p:blipFill rotWithShape="1">
          <a:blip r:embed="rId3">
            <a:alphaModFix/>
          </a:blip>
          <a:srcRect l="25696" r="21613"/>
          <a:stretch/>
        </p:blipFill>
        <p:spPr>
          <a:xfrm>
            <a:off x="6158763" y="1418133"/>
            <a:ext cx="2306774" cy="2462592"/>
          </a:xfrm>
          <a:prstGeom prst="rect">
            <a:avLst/>
          </a:prstGeom>
          <a:noFill/>
          <a:ln>
            <a:noFill/>
          </a:ln>
        </p:spPr>
      </p:pic>
      <p:sp>
        <p:nvSpPr>
          <p:cNvPr id="443" name="Google Shape;443;p37"/>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8"/>
          <p:cNvSpPr txBox="1">
            <a:spLocks noGrp="1"/>
          </p:cNvSpPr>
          <p:nvPr>
            <p:ph type="title"/>
          </p:nvPr>
        </p:nvSpPr>
        <p:spPr>
          <a:xfrm>
            <a:off x="719800" y="359125"/>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Latest Cost-Benefit Analysis of POU Devices </a:t>
            </a:r>
            <a:endParaRPr>
              <a:solidFill>
                <a:schemeClr val="dk1"/>
              </a:solidFill>
            </a:endParaRPr>
          </a:p>
          <a:p>
            <a:pPr marL="0" lvl="0" indent="0" algn="l" rtl="0">
              <a:lnSpc>
                <a:spcPct val="100000"/>
              </a:lnSpc>
              <a:spcBef>
                <a:spcPts val="0"/>
              </a:spcBef>
              <a:spcAft>
                <a:spcPts val="0"/>
              </a:spcAft>
              <a:buSzPts val="2400"/>
              <a:buNone/>
            </a:pPr>
            <a:endParaRPr/>
          </a:p>
        </p:txBody>
      </p:sp>
      <p:sp>
        <p:nvSpPr>
          <p:cNvPr id="449" name="Google Shape;449;p38"/>
          <p:cNvSpPr txBox="1">
            <a:spLocks noGrp="1"/>
          </p:cNvSpPr>
          <p:nvPr>
            <p:ph type="body" idx="1"/>
          </p:nvPr>
        </p:nvSpPr>
        <p:spPr>
          <a:xfrm>
            <a:off x="559075" y="1447033"/>
            <a:ext cx="7370700" cy="33273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Clr>
                <a:srgbClr val="ABE33F"/>
              </a:buClr>
              <a:buSzPts val="1200"/>
              <a:buChar char="◆"/>
            </a:pPr>
            <a:r>
              <a:rPr lang="en" sz="1200"/>
              <a:t>According to research done at the U</a:t>
            </a:r>
            <a:r>
              <a:rPr lang="en" sz="1200">
                <a:solidFill>
                  <a:srgbClr val="004C52"/>
                </a:solidFill>
              </a:rPr>
              <a:t>niversity of Arizona, if POU devices were used for 70 years and were replaced every 5 years, the average economic breakeven point is when the water lead concentration </a:t>
            </a:r>
            <a:r>
              <a:rPr lang="en" sz="1200"/>
              <a:t>reaches</a:t>
            </a:r>
            <a:r>
              <a:rPr lang="en" sz="1200">
                <a:solidFill>
                  <a:srgbClr val="004C52"/>
                </a:solidFill>
              </a:rPr>
              <a:t> 0.0374 ppm, or 37.4 μg/L </a:t>
            </a:r>
            <a:r>
              <a:rPr lang="en" sz="1200" baseline="30000">
                <a:solidFill>
                  <a:srgbClr val="004C52"/>
                </a:solidFill>
              </a:rPr>
              <a:t>[68]</a:t>
            </a:r>
            <a:r>
              <a:rPr lang="en" sz="1200">
                <a:solidFill>
                  <a:srgbClr val="004C52"/>
                </a:solidFill>
              </a:rPr>
              <a:t>.</a:t>
            </a:r>
            <a:endParaRPr sz="1200">
              <a:solidFill>
                <a:srgbClr val="004C52"/>
              </a:solidFill>
            </a:endParaRPr>
          </a:p>
          <a:p>
            <a:pPr marL="742950" lvl="0" indent="-304800" algn="l" rtl="0">
              <a:lnSpc>
                <a:spcPct val="100000"/>
              </a:lnSpc>
              <a:spcBef>
                <a:spcPts val="0"/>
              </a:spcBef>
              <a:spcAft>
                <a:spcPts val="0"/>
              </a:spcAft>
              <a:buClr>
                <a:srgbClr val="00AE9D"/>
              </a:buClr>
              <a:buSzPts val="1200"/>
              <a:buAutoNum type="romanLcPeriod"/>
            </a:pPr>
            <a:r>
              <a:rPr lang="en" sz="1200"/>
              <a:t>The research calculated that providing POU devices to residents in Flint, Michigan would lead to an economic loss of around $269 million, or $2596 per person. Therefore, it is more economical if POE devices are </a:t>
            </a:r>
            <a:r>
              <a:rPr lang="en" sz="1200">
                <a:solidFill>
                  <a:srgbClr val="004C52"/>
                </a:solidFill>
              </a:rPr>
              <a:t>only used as a temporary solution </a:t>
            </a:r>
            <a:r>
              <a:rPr lang="en" sz="1200" baseline="30000">
                <a:solidFill>
                  <a:srgbClr val="004C52"/>
                </a:solidFill>
              </a:rPr>
              <a:t>[68]</a:t>
            </a:r>
            <a:r>
              <a:rPr lang="en" sz="1200">
                <a:solidFill>
                  <a:srgbClr val="004C52"/>
                </a:solidFill>
              </a:rPr>
              <a:t>.</a:t>
            </a:r>
            <a:endParaRPr sz="1200">
              <a:solidFill>
                <a:srgbClr val="004C52"/>
              </a:solidFill>
            </a:endParaRPr>
          </a:p>
          <a:p>
            <a:pPr marL="742950" lvl="0" indent="-304800" algn="l" rtl="0">
              <a:lnSpc>
                <a:spcPct val="100000"/>
              </a:lnSpc>
              <a:spcBef>
                <a:spcPts val="0"/>
              </a:spcBef>
              <a:spcAft>
                <a:spcPts val="0"/>
              </a:spcAft>
              <a:buClr>
                <a:srgbClr val="00AE9D"/>
              </a:buClr>
              <a:buSzPts val="1200"/>
              <a:buAutoNum type="romanLcPeriod"/>
            </a:pPr>
            <a:r>
              <a:rPr lang="en" sz="1200">
                <a:solidFill>
                  <a:srgbClr val="004C52"/>
                </a:solidFill>
              </a:rPr>
              <a:t>The breakeven point varies for different types of POU devices. For example, the breakeven point was lower for activated carbon (3.73 µg/L), while higher for other types such as reverse osmosis (7.31 µg/L) and distillation (12.0 µg/L) </a:t>
            </a:r>
            <a:r>
              <a:rPr lang="en" sz="1200" baseline="30000">
                <a:solidFill>
                  <a:srgbClr val="004C52"/>
                </a:solidFill>
              </a:rPr>
              <a:t>[69]</a:t>
            </a:r>
            <a:r>
              <a:rPr lang="en" sz="1200">
                <a:solidFill>
                  <a:srgbClr val="004C52"/>
                </a:solidFill>
              </a:rPr>
              <a:t>.</a:t>
            </a:r>
            <a:endParaRPr sz="1200">
              <a:solidFill>
                <a:srgbClr val="004C52"/>
              </a:solidFill>
            </a:endParaRPr>
          </a:p>
          <a:p>
            <a:pPr marL="742950" lvl="0" indent="-304800" algn="l" rtl="0">
              <a:lnSpc>
                <a:spcPct val="100000"/>
              </a:lnSpc>
              <a:spcBef>
                <a:spcPts val="0"/>
              </a:spcBef>
              <a:spcAft>
                <a:spcPts val="0"/>
              </a:spcAft>
              <a:buClr>
                <a:srgbClr val="00AE9D"/>
              </a:buClr>
              <a:buSzPts val="1200"/>
              <a:buAutoNum type="romanLcPeriod"/>
            </a:pPr>
            <a:r>
              <a:rPr lang="en" sz="1200">
                <a:solidFill>
                  <a:srgbClr val="004C52"/>
                </a:solidFill>
              </a:rPr>
              <a:t>Some of the economic costs they considered was loss of IQ and the resulting loss in salary. In Flint, an individual who consumed 25 µg/L of lead would lose 0.641 IQ points, and thus have a lifetime economic earning loss of $14,284 </a:t>
            </a:r>
            <a:r>
              <a:rPr lang="en" sz="1200" baseline="30000">
                <a:solidFill>
                  <a:srgbClr val="004C52"/>
                </a:solidFill>
              </a:rPr>
              <a:t>[69]</a:t>
            </a:r>
            <a:r>
              <a:rPr lang="en" sz="1200">
                <a:solidFill>
                  <a:srgbClr val="004C52"/>
                </a:solidFill>
              </a:rPr>
              <a:t>.</a:t>
            </a:r>
            <a:endParaRPr sz="1200">
              <a:solidFill>
                <a:srgbClr val="004C52"/>
              </a:solidFill>
            </a:endParaRPr>
          </a:p>
          <a:p>
            <a:pPr marL="742950" lvl="0" indent="-304800" algn="l" rtl="0">
              <a:lnSpc>
                <a:spcPct val="100000"/>
              </a:lnSpc>
              <a:spcBef>
                <a:spcPts val="0"/>
              </a:spcBef>
              <a:spcAft>
                <a:spcPts val="0"/>
              </a:spcAft>
              <a:buClr>
                <a:srgbClr val="00AE9D"/>
              </a:buClr>
              <a:buSzPts val="1200"/>
              <a:buAutoNum type="romanLcPeriod"/>
            </a:pPr>
            <a:r>
              <a:rPr lang="en" sz="1200">
                <a:solidFill>
                  <a:srgbClr val="004C52"/>
                </a:solidFill>
              </a:rPr>
              <a:t>They reached the conclusion that activated carbon with lead reduction media is the least expensive device to both maint</a:t>
            </a:r>
            <a:r>
              <a:rPr lang="en" sz="1200"/>
              <a:t>ain</a:t>
            </a:r>
            <a:r>
              <a:rPr lang="en" sz="1200">
                <a:solidFill>
                  <a:srgbClr val="004C52"/>
                </a:solidFill>
              </a:rPr>
              <a:t> and operate </a:t>
            </a:r>
            <a:r>
              <a:rPr lang="en" sz="1200" baseline="30000">
                <a:solidFill>
                  <a:srgbClr val="004C52"/>
                </a:solidFill>
              </a:rPr>
              <a:t>[69]</a:t>
            </a:r>
            <a:r>
              <a:rPr lang="en" sz="1200">
                <a:solidFill>
                  <a:srgbClr val="004C52"/>
                </a:solidFill>
              </a:rPr>
              <a:t>.</a:t>
            </a:r>
            <a:endParaRPr sz="1200">
              <a:solidFill>
                <a:srgbClr val="004C52"/>
              </a:solidFill>
            </a:endParaRPr>
          </a:p>
        </p:txBody>
      </p:sp>
      <p:sp>
        <p:nvSpPr>
          <p:cNvPr id="450" name="Google Shape;450;p38"/>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39"/>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Types of POE Devices </a:t>
            </a:r>
            <a:endParaRPr>
              <a:solidFill>
                <a:srgbClr val="000000"/>
              </a:solidFill>
            </a:endParaRPr>
          </a:p>
        </p:txBody>
      </p:sp>
      <p:sp>
        <p:nvSpPr>
          <p:cNvPr id="456" name="Google Shape;456;p39"/>
          <p:cNvSpPr txBox="1">
            <a:spLocks noGrp="1"/>
          </p:cNvSpPr>
          <p:nvPr>
            <p:ph type="body" idx="1"/>
          </p:nvPr>
        </p:nvSpPr>
        <p:spPr>
          <a:xfrm>
            <a:off x="493625" y="1544050"/>
            <a:ext cx="5374800" cy="33273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SzPts val="1200"/>
              <a:buChar char="◆"/>
            </a:pPr>
            <a:r>
              <a:rPr lang="en" sz="1200"/>
              <a:t>There are 4 t</a:t>
            </a:r>
            <a:r>
              <a:rPr lang="en" sz="1200">
                <a:solidFill>
                  <a:srgbClr val="004C52"/>
                </a:solidFill>
              </a:rPr>
              <a:t>ypes of POE devices: </a:t>
            </a:r>
            <a:endParaRPr sz="1200">
              <a:solidFill>
                <a:srgbClr val="004C52"/>
              </a:solidFill>
              <a:highlight>
                <a:srgbClr val="FFFFFF"/>
              </a:highlight>
            </a:endParaRPr>
          </a:p>
          <a:p>
            <a:pPr marL="742950" lvl="0" indent="-304800" algn="l" rtl="0">
              <a:lnSpc>
                <a:spcPct val="100000"/>
              </a:lnSpc>
              <a:spcBef>
                <a:spcPts val="0"/>
              </a:spcBef>
              <a:spcAft>
                <a:spcPts val="0"/>
              </a:spcAft>
              <a:buClr>
                <a:srgbClr val="00AE9D"/>
              </a:buClr>
              <a:buSzPts val="1200"/>
              <a:buAutoNum type="romanLcPeriod"/>
            </a:pPr>
            <a:r>
              <a:rPr lang="en" sz="1200">
                <a:solidFill>
                  <a:srgbClr val="004C52"/>
                </a:solidFill>
              </a:rPr>
              <a:t>Ion Exchange Systems that use resin to remove contaminants  </a:t>
            </a:r>
            <a:endParaRPr sz="1200">
              <a:solidFill>
                <a:srgbClr val="004C52"/>
              </a:solidFill>
              <a:highlight>
                <a:srgbClr val="FFFFFF"/>
              </a:highlight>
            </a:endParaRPr>
          </a:p>
          <a:p>
            <a:pPr marL="742950" lvl="0" indent="-304800" algn="l" rtl="0">
              <a:lnSpc>
                <a:spcPct val="100000"/>
              </a:lnSpc>
              <a:spcBef>
                <a:spcPts val="0"/>
              </a:spcBef>
              <a:spcAft>
                <a:spcPts val="0"/>
              </a:spcAft>
              <a:buClr>
                <a:srgbClr val="00AE9D"/>
              </a:buClr>
              <a:buSzPts val="1200"/>
              <a:buAutoNum type="romanLcPeriod"/>
            </a:pPr>
            <a:r>
              <a:rPr lang="en" sz="1200">
                <a:solidFill>
                  <a:srgbClr val="004C52"/>
                </a:solidFill>
              </a:rPr>
              <a:t>Cation Exchange Water Softening that use </a:t>
            </a:r>
            <a:r>
              <a:rPr lang="en" sz="1200">
                <a:solidFill>
                  <a:srgbClr val="004C52"/>
                </a:solidFill>
                <a:highlight>
                  <a:srgbClr val="FFFFFF"/>
                </a:highlight>
              </a:rPr>
              <a:t>sulfonated polystyrene balls to soften water </a:t>
            </a:r>
            <a:endParaRPr sz="1200">
              <a:highlight>
                <a:srgbClr val="FFFFFF"/>
              </a:highlight>
            </a:endParaRPr>
          </a:p>
          <a:p>
            <a:pPr marL="742950" lvl="0" indent="-304800" algn="l" rtl="0">
              <a:lnSpc>
                <a:spcPct val="100000"/>
              </a:lnSpc>
              <a:spcBef>
                <a:spcPts val="0"/>
              </a:spcBef>
              <a:spcAft>
                <a:spcPts val="0"/>
              </a:spcAft>
              <a:buClr>
                <a:srgbClr val="00AE9D"/>
              </a:buClr>
              <a:buSzPts val="1200"/>
              <a:buAutoNum type="romanLcPeriod"/>
            </a:pPr>
            <a:r>
              <a:rPr lang="en" sz="1200"/>
              <a:t>Filtration Systems that can remove “</a:t>
            </a:r>
            <a:r>
              <a:rPr lang="en" sz="1200">
                <a:highlight>
                  <a:schemeClr val="lt1"/>
                </a:highlight>
              </a:rPr>
              <a:t>organic and inorganic material like microbiological and virus contaminants”</a:t>
            </a:r>
            <a:endParaRPr sz="1200">
              <a:highlight>
                <a:schemeClr val="lt1"/>
              </a:highlight>
            </a:endParaRPr>
          </a:p>
          <a:p>
            <a:pPr marL="742950" lvl="0" indent="-304800" algn="l" rtl="0">
              <a:lnSpc>
                <a:spcPct val="100000"/>
              </a:lnSpc>
              <a:spcBef>
                <a:spcPts val="0"/>
              </a:spcBef>
              <a:spcAft>
                <a:spcPts val="0"/>
              </a:spcAft>
              <a:buClr>
                <a:srgbClr val="00AE9D"/>
              </a:buClr>
              <a:buSzPts val="1200"/>
              <a:buAutoNum type="romanLcPeriod"/>
            </a:pPr>
            <a:r>
              <a:rPr lang="en" sz="1200"/>
              <a:t>Electrochemical Systems that use </a:t>
            </a:r>
            <a:r>
              <a:rPr lang="en" sz="1200">
                <a:highlight>
                  <a:schemeClr val="lt1"/>
                </a:highlight>
              </a:rPr>
              <a:t>uses electricity and ionization membranes</a:t>
            </a:r>
            <a:endParaRPr sz="1200">
              <a:highlight>
                <a:srgbClr val="FFFFFF"/>
              </a:highlight>
            </a:endParaRPr>
          </a:p>
          <a:p>
            <a:pPr marL="457200" lvl="0" indent="-304800" algn="l" rtl="0">
              <a:lnSpc>
                <a:spcPct val="100000"/>
              </a:lnSpc>
              <a:spcBef>
                <a:spcPts val="0"/>
              </a:spcBef>
              <a:spcAft>
                <a:spcPts val="0"/>
              </a:spcAft>
              <a:buSzPts val="1200"/>
              <a:buChar char="◆"/>
            </a:pPr>
            <a:r>
              <a:rPr lang="en" sz="1200"/>
              <a:t>POE devices clean all the water in the building. Therefore, harmful chemicals like chlorine and radon can be kept out of the building and chemicals </a:t>
            </a:r>
            <a:r>
              <a:rPr lang="en" sz="1200" baseline="30000"/>
              <a:t>[51]</a:t>
            </a:r>
            <a:r>
              <a:rPr lang="en" sz="1200"/>
              <a:t>.</a:t>
            </a:r>
            <a:endParaRPr sz="1200">
              <a:solidFill>
                <a:srgbClr val="004C52"/>
              </a:solidFill>
              <a:highlight>
                <a:srgbClr val="FFFFFF"/>
              </a:highlight>
            </a:endParaRPr>
          </a:p>
        </p:txBody>
      </p:sp>
      <p:pic>
        <p:nvPicPr>
          <p:cNvPr id="457" name="Google Shape;457;p39"/>
          <p:cNvPicPr preferRelativeResize="0"/>
          <p:nvPr/>
        </p:nvPicPr>
        <p:blipFill rotWithShape="1">
          <a:blip r:embed="rId3">
            <a:alphaModFix/>
          </a:blip>
          <a:srcRect l="14933" t="11111" r="28778"/>
          <a:stretch/>
        </p:blipFill>
        <p:spPr>
          <a:xfrm>
            <a:off x="6201513" y="1027625"/>
            <a:ext cx="2460625" cy="2914350"/>
          </a:xfrm>
          <a:prstGeom prst="rect">
            <a:avLst/>
          </a:prstGeom>
          <a:noFill/>
          <a:ln>
            <a:noFill/>
          </a:ln>
        </p:spPr>
      </p:pic>
      <p:sp>
        <p:nvSpPr>
          <p:cNvPr id="458" name="Google Shape;458;p39"/>
          <p:cNvSpPr txBox="1"/>
          <p:nvPr/>
        </p:nvSpPr>
        <p:spPr>
          <a:xfrm>
            <a:off x="6859450" y="4113300"/>
            <a:ext cx="1930800" cy="23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Karla"/>
              <a:ea typeface="Karla"/>
              <a:cs typeface="Karla"/>
              <a:sym typeface="Karla"/>
            </a:endParaRPr>
          </a:p>
        </p:txBody>
      </p:sp>
      <p:sp>
        <p:nvSpPr>
          <p:cNvPr id="459" name="Google Shape;459;p39"/>
          <p:cNvSpPr txBox="1"/>
          <p:nvPr/>
        </p:nvSpPr>
        <p:spPr>
          <a:xfrm>
            <a:off x="6167338" y="3916925"/>
            <a:ext cx="2529000" cy="85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3C4245"/>
                </a:solidFill>
                <a:latin typeface="Karla"/>
                <a:ea typeface="Karla"/>
                <a:cs typeface="Karla"/>
                <a:sym typeface="Karla"/>
              </a:rPr>
              <a:t>Fig 32.</a:t>
            </a:r>
            <a:r>
              <a:rPr lang="en" sz="800" b="0" i="0" u="none" strike="noStrike" cap="none">
                <a:solidFill>
                  <a:srgbClr val="3C4245"/>
                </a:solidFill>
                <a:latin typeface="Karla"/>
                <a:ea typeface="Karla"/>
                <a:cs typeface="Karla"/>
                <a:sym typeface="Karla"/>
              </a:rPr>
              <a:t> An example of a residential POE setup </a:t>
            </a:r>
            <a:r>
              <a:rPr lang="en" sz="800" b="0" i="0" u="none" strike="noStrike" cap="none" baseline="30000">
                <a:solidFill>
                  <a:srgbClr val="3C4245"/>
                </a:solidFill>
                <a:latin typeface="Karla"/>
                <a:ea typeface="Karla"/>
                <a:cs typeface="Karla"/>
                <a:sym typeface="Karla"/>
              </a:rPr>
              <a:t>[52]</a:t>
            </a:r>
            <a:r>
              <a:rPr lang="en" sz="800" b="0" i="0" u="none" strike="noStrike" cap="none">
                <a:solidFill>
                  <a:srgbClr val="3C4245"/>
                </a:solidFill>
                <a:latin typeface="Karla"/>
                <a:ea typeface="Karla"/>
                <a:cs typeface="Karla"/>
                <a:sym typeface="Karla"/>
              </a:rPr>
              <a:t>.</a:t>
            </a:r>
            <a:endParaRPr sz="800" b="0" i="0" u="none" strike="noStrike" cap="none">
              <a:solidFill>
                <a:srgbClr val="3C4245"/>
              </a:solidFill>
              <a:latin typeface="Karla"/>
              <a:ea typeface="Karla"/>
              <a:cs typeface="Karla"/>
              <a:sym typeface="Karla"/>
            </a:endParaRPr>
          </a:p>
        </p:txBody>
      </p:sp>
      <p:sp>
        <p:nvSpPr>
          <p:cNvPr id="460" name="Google Shape;460;p39"/>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
          <p:cNvSpPr txBox="1">
            <a:spLocks noGrp="1"/>
          </p:cNvSpPr>
          <p:nvPr>
            <p:ph type="title"/>
          </p:nvPr>
        </p:nvSpPr>
        <p:spPr>
          <a:xfrm>
            <a:off x="921000" y="278175"/>
            <a:ext cx="4848000" cy="8574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400"/>
              <a:buNone/>
            </a:pPr>
            <a:r>
              <a:rPr lang="en">
                <a:solidFill>
                  <a:srgbClr val="000000"/>
                </a:solidFill>
              </a:rPr>
              <a:t>Problem Statement and Research Objectives</a:t>
            </a:r>
            <a:endParaRPr>
              <a:solidFill>
                <a:srgbClr val="000000"/>
              </a:solidFill>
            </a:endParaRPr>
          </a:p>
        </p:txBody>
      </p:sp>
      <p:sp>
        <p:nvSpPr>
          <p:cNvPr id="138" name="Google Shape;138;p4"/>
          <p:cNvSpPr txBox="1">
            <a:spLocks noGrp="1"/>
          </p:cNvSpPr>
          <p:nvPr>
            <p:ph type="body" idx="1"/>
          </p:nvPr>
        </p:nvSpPr>
        <p:spPr>
          <a:xfrm>
            <a:off x="819600" y="1662825"/>
            <a:ext cx="7504800" cy="2549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600"/>
              </a:spcBef>
              <a:spcAft>
                <a:spcPts val="0"/>
              </a:spcAft>
              <a:buSzPts val="2400"/>
              <a:buNone/>
            </a:pPr>
            <a:r>
              <a:rPr lang="en" sz="1600"/>
              <a:t>Drinking water in many cities in the United States and around the world contain dangerous levels of lead, causing the populations of these cities to experience high blood lead levels, which leads to serious health problems. Although there are many potential solutions to reduce levels of lead in drinking water, current point-of-use and point-of-entry solutions have caused the growth of harmful bacteria which is also harmful to these populations. The goal of this research is to employ nano-deposition techniques to tailor absorbents that can be incorporated into point-of-use devices that can effectively, economically, and sustainably remove lead in systems without causing biological growth. </a:t>
            </a:r>
            <a:endParaRPr sz="1600"/>
          </a:p>
        </p:txBody>
      </p:sp>
      <p:sp>
        <p:nvSpPr>
          <p:cNvPr id="139" name="Google Shape;139;p4"/>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0"/>
          <p:cNvSpPr txBox="1">
            <a:spLocks noGrp="1"/>
          </p:cNvSpPr>
          <p:nvPr>
            <p:ph type="body" idx="4294967295"/>
          </p:nvPr>
        </p:nvSpPr>
        <p:spPr>
          <a:xfrm>
            <a:off x="397775" y="1163188"/>
            <a:ext cx="6588300" cy="34299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SzPts val="1200"/>
              <a:buChar char="◆"/>
            </a:pPr>
            <a:r>
              <a:rPr lang="en" sz="1200"/>
              <a:t>In 2002, The Public Health Security and Bioterrorism Preparedness and Response Act gave the EPA the responsibility to protect the country’s drinking water supply. Thus, there has been an increase in the usage of POU/POE devices for water security purposes.</a:t>
            </a:r>
            <a:endParaRPr sz="1200"/>
          </a:p>
          <a:p>
            <a:pPr marL="742950" lvl="1" indent="-304800" algn="l" rtl="0">
              <a:lnSpc>
                <a:spcPct val="100000"/>
              </a:lnSpc>
              <a:spcBef>
                <a:spcPts val="0"/>
              </a:spcBef>
              <a:spcAft>
                <a:spcPts val="0"/>
              </a:spcAft>
              <a:buClr>
                <a:srgbClr val="00AE9D"/>
              </a:buClr>
              <a:buSzPts val="1200"/>
              <a:buAutoNum type="romanLcPeriod"/>
            </a:pPr>
            <a:r>
              <a:rPr lang="en" sz="1200"/>
              <a:t>According to the National Homeland Security Research Center, POE devices can be used at “high-risk or sensitive facilities” such as hospitals, military bases, police stations, and fire stations as a way to ensure water security. </a:t>
            </a:r>
            <a:endParaRPr sz="1200"/>
          </a:p>
          <a:p>
            <a:pPr marL="742950" lvl="1" indent="-304800" algn="l" rtl="0">
              <a:lnSpc>
                <a:spcPct val="100000"/>
              </a:lnSpc>
              <a:spcBef>
                <a:spcPts val="0"/>
              </a:spcBef>
              <a:spcAft>
                <a:spcPts val="0"/>
              </a:spcAft>
              <a:buClr>
                <a:srgbClr val="00AE9D"/>
              </a:buClr>
              <a:buSzPts val="1200"/>
              <a:buAutoNum type="romanLcPeriod"/>
            </a:pPr>
            <a:r>
              <a:rPr lang="en" sz="1200"/>
              <a:t>POE/POU devices can take on proactive roles by being used even before an emergency happens. However, it is difficult to find an appropriate device when there is no way to anticipate what type of contaminant the device might need to be used for. </a:t>
            </a:r>
            <a:endParaRPr sz="1200"/>
          </a:p>
          <a:p>
            <a:pPr marL="742950" lvl="1" indent="-304800" algn="l" rtl="0">
              <a:lnSpc>
                <a:spcPct val="100000"/>
              </a:lnSpc>
              <a:spcBef>
                <a:spcPts val="0"/>
              </a:spcBef>
              <a:spcAft>
                <a:spcPts val="0"/>
              </a:spcAft>
              <a:buClr>
                <a:srgbClr val="00AE9D"/>
              </a:buClr>
              <a:buSzPts val="1200"/>
              <a:buAutoNum type="romanLcPeriod"/>
            </a:pPr>
            <a:r>
              <a:rPr lang="en" sz="1200"/>
              <a:t>POE/POU devices can also take on reactive roles by being used after an emergency happens. For example, while bottled water is being sent into cities with contaminated water, POU devices can be used for sanitary usages.</a:t>
            </a:r>
            <a:endParaRPr sz="1200"/>
          </a:p>
          <a:p>
            <a:pPr marL="742950" lvl="1" indent="-304800" algn="l" rtl="0">
              <a:lnSpc>
                <a:spcPct val="100000"/>
              </a:lnSpc>
              <a:spcBef>
                <a:spcPts val="0"/>
              </a:spcBef>
              <a:spcAft>
                <a:spcPts val="0"/>
              </a:spcAft>
              <a:buClr>
                <a:srgbClr val="00AE9D"/>
              </a:buClr>
              <a:buSzPts val="1200"/>
              <a:buAutoNum type="romanLcPeriod"/>
            </a:pPr>
            <a:r>
              <a:rPr lang="en" sz="1200"/>
              <a:t>POU devices can further their role in providing water security if they can detect water quality and alert the user as “part of a more extensive contamination warning system” </a:t>
            </a:r>
            <a:r>
              <a:rPr lang="en" sz="1200" baseline="30000"/>
              <a:t>[66]</a:t>
            </a:r>
            <a:r>
              <a:rPr lang="en" sz="1200"/>
              <a:t>.</a:t>
            </a:r>
            <a:endParaRPr sz="1200"/>
          </a:p>
          <a:p>
            <a:pPr marL="742950" lvl="1" indent="-304800" algn="l" rtl="0">
              <a:lnSpc>
                <a:spcPct val="100000"/>
              </a:lnSpc>
              <a:spcBef>
                <a:spcPts val="0"/>
              </a:spcBef>
              <a:spcAft>
                <a:spcPts val="0"/>
              </a:spcAft>
              <a:buClr>
                <a:srgbClr val="00AE9D"/>
              </a:buClr>
              <a:buSzPts val="1200"/>
              <a:buAutoNum type="romanLcPeriod"/>
            </a:pPr>
            <a:r>
              <a:rPr lang="en" sz="1200"/>
              <a:t>Cities should come up with a local POU devices distribution plan in case of emergencies that may occur </a:t>
            </a:r>
            <a:r>
              <a:rPr lang="en" sz="1200" baseline="30000"/>
              <a:t>[66]</a:t>
            </a:r>
            <a:r>
              <a:rPr lang="en" sz="1200"/>
              <a:t>.</a:t>
            </a:r>
            <a:endParaRPr sz="1200"/>
          </a:p>
        </p:txBody>
      </p:sp>
      <p:sp>
        <p:nvSpPr>
          <p:cNvPr id="466" name="Google Shape;466;p40"/>
          <p:cNvSpPr txBox="1">
            <a:spLocks noGrp="1"/>
          </p:cNvSpPr>
          <p:nvPr>
            <p:ph type="title" idx="4294967295"/>
          </p:nvPr>
        </p:nvSpPr>
        <p:spPr>
          <a:xfrm>
            <a:off x="575825" y="149025"/>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sz="2000">
                <a:solidFill>
                  <a:srgbClr val="000000"/>
                </a:solidFill>
              </a:rPr>
              <a:t>Homeland Security Perspective </a:t>
            </a:r>
            <a:endParaRPr sz="2000">
              <a:solidFill>
                <a:srgbClr val="000000"/>
              </a:solidFill>
            </a:endParaRPr>
          </a:p>
          <a:p>
            <a:pPr marL="0" lvl="0" indent="0" algn="l" rtl="0">
              <a:lnSpc>
                <a:spcPct val="100000"/>
              </a:lnSpc>
              <a:spcBef>
                <a:spcPts val="0"/>
              </a:spcBef>
              <a:spcAft>
                <a:spcPts val="0"/>
              </a:spcAft>
              <a:buSzPts val="2400"/>
              <a:buNone/>
            </a:pPr>
            <a:r>
              <a:rPr lang="en" sz="2000">
                <a:solidFill>
                  <a:srgbClr val="000000"/>
                </a:solidFill>
              </a:rPr>
              <a:t>                on POE and POU </a:t>
            </a:r>
            <a:endParaRPr sz="2000">
              <a:solidFill>
                <a:srgbClr val="000000"/>
              </a:solidFill>
            </a:endParaRPr>
          </a:p>
        </p:txBody>
      </p:sp>
      <p:sp>
        <p:nvSpPr>
          <p:cNvPr id="467" name="Google Shape;467;p40"/>
          <p:cNvSpPr txBox="1"/>
          <p:nvPr/>
        </p:nvSpPr>
        <p:spPr>
          <a:xfrm>
            <a:off x="6986075" y="3345000"/>
            <a:ext cx="2043300" cy="167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3C4245"/>
                </a:solidFill>
                <a:latin typeface="Karla"/>
                <a:ea typeface="Karla"/>
                <a:cs typeface="Karla"/>
                <a:sym typeface="Karla"/>
              </a:rPr>
              <a:t>Fig 33. </a:t>
            </a:r>
            <a:r>
              <a:rPr lang="en" sz="800" b="0" i="0" u="none" strike="noStrike" cap="none">
                <a:solidFill>
                  <a:srgbClr val="3C4245"/>
                </a:solidFill>
                <a:latin typeface="Karla"/>
                <a:ea typeface="Karla"/>
                <a:cs typeface="Karla"/>
                <a:sym typeface="Karla"/>
              </a:rPr>
              <a:t>The Department of Homeland Security and the Environmental Protection Agency works together on research to further the usage of POE/POU devices for water security issues </a:t>
            </a:r>
            <a:r>
              <a:rPr lang="en" sz="800" b="0" i="0" u="none" strike="noStrike" cap="none" baseline="30000">
                <a:solidFill>
                  <a:srgbClr val="3C4245"/>
                </a:solidFill>
                <a:latin typeface="Karla"/>
                <a:ea typeface="Karla"/>
                <a:cs typeface="Karla"/>
                <a:sym typeface="Karla"/>
              </a:rPr>
              <a:t>[67]</a:t>
            </a:r>
            <a:r>
              <a:rPr lang="en" sz="800" b="0" i="0" u="none" strike="noStrike" cap="none">
                <a:solidFill>
                  <a:srgbClr val="3C4245"/>
                </a:solidFill>
                <a:latin typeface="Karla"/>
                <a:ea typeface="Karla"/>
                <a:cs typeface="Karla"/>
                <a:sym typeface="Karla"/>
              </a:rPr>
              <a:t>.</a:t>
            </a:r>
            <a:endParaRPr sz="800" b="0" i="0" u="none" strike="noStrike" cap="none">
              <a:solidFill>
                <a:srgbClr val="3C4245"/>
              </a:solidFill>
              <a:latin typeface="Karla"/>
              <a:ea typeface="Karla"/>
              <a:cs typeface="Karla"/>
              <a:sym typeface="Karla"/>
            </a:endParaRPr>
          </a:p>
        </p:txBody>
      </p:sp>
      <p:sp>
        <p:nvSpPr>
          <p:cNvPr id="468" name="Google Shape;468;p40"/>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40</a:t>
            </a:fld>
            <a:endParaRPr/>
          </a:p>
        </p:txBody>
      </p:sp>
      <p:pic>
        <p:nvPicPr>
          <p:cNvPr id="469" name="Google Shape;469;p40"/>
          <p:cNvPicPr preferRelativeResize="0"/>
          <p:nvPr/>
        </p:nvPicPr>
        <p:blipFill rotWithShape="1">
          <a:blip r:embed="rId3">
            <a:alphaModFix/>
          </a:blip>
          <a:srcRect/>
          <a:stretch/>
        </p:blipFill>
        <p:spPr>
          <a:xfrm>
            <a:off x="7040025" y="1516700"/>
            <a:ext cx="1799175" cy="179467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1"/>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Note on Other Possible Solutions</a:t>
            </a:r>
            <a:endParaRPr>
              <a:solidFill>
                <a:srgbClr val="000000"/>
              </a:solidFill>
            </a:endParaRPr>
          </a:p>
        </p:txBody>
      </p:sp>
      <p:sp>
        <p:nvSpPr>
          <p:cNvPr id="475" name="Google Shape;475;p41"/>
          <p:cNvSpPr txBox="1">
            <a:spLocks noGrp="1"/>
          </p:cNvSpPr>
          <p:nvPr>
            <p:ph type="body" idx="1"/>
          </p:nvPr>
        </p:nvSpPr>
        <p:spPr>
          <a:xfrm>
            <a:off x="886650" y="1945128"/>
            <a:ext cx="7370700" cy="1941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600"/>
              </a:spcBef>
              <a:spcAft>
                <a:spcPts val="0"/>
              </a:spcAft>
              <a:buSzPts val="2400"/>
              <a:buNone/>
            </a:pPr>
            <a:r>
              <a:rPr lang="en" sz="1600"/>
              <a:t>As illustrated through numerous examples of cities, states, and countries, we are aware that replacing all service and private pipes would be the fundamental solution. However, not all cities can afford this solution. Therefore, our affordable point of use devices can alleviate the struggles of people currently living without access to lead-free water in the meantime. </a:t>
            </a:r>
            <a:endParaRPr sz="1600"/>
          </a:p>
        </p:txBody>
      </p:sp>
      <p:sp>
        <p:nvSpPr>
          <p:cNvPr id="476" name="Google Shape;476;p41"/>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2"/>
          <p:cNvSpPr txBox="1">
            <a:spLocks noGrp="1"/>
          </p:cNvSpPr>
          <p:nvPr>
            <p:ph type="ctrTitle"/>
          </p:nvPr>
        </p:nvSpPr>
        <p:spPr>
          <a:xfrm>
            <a:off x="1719025" y="1991825"/>
            <a:ext cx="5706000" cy="115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
              <a:t>Our Experiment</a:t>
            </a:r>
            <a:endParaRPr/>
          </a:p>
        </p:txBody>
      </p:sp>
      <p:sp>
        <p:nvSpPr>
          <p:cNvPr id="482" name="Google Shape;482;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43"/>
          <p:cNvSpPr txBox="1">
            <a:spLocks noGrp="1"/>
          </p:cNvSpPr>
          <p:nvPr>
            <p:ph type="title"/>
          </p:nvPr>
        </p:nvSpPr>
        <p:spPr>
          <a:xfrm>
            <a:off x="854350" y="3661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Outline</a:t>
            </a:r>
            <a:endParaRPr>
              <a:solidFill>
                <a:srgbClr val="000000"/>
              </a:solidFill>
            </a:endParaRPr>
          </a:p>
        </p:txBody>
      </p:sp>
      <p:sp>
        <p:nvSpPr>
          <p:cNvPr id="488" name="Google Shape;488;p43"/>
          <p:cNvSpPr txBox="1">
            <a:spLocks noGrp="1"/>
          </p:cNvSpPr>
          <p:nvPr>
            <p:ph type="body" idx="1"/>
          </p:nvPr>
        </p:nvSpPr>
        <p:spPr>
          <a:xfrm>
            <a:off x="886650" y="1598408"/>
            <a:ext cx="7370700" cy="332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SzPts val="2400"/>
              <a:buNone/>
            </a:pPr>
            <a:r>
              <a:rPr lang="en" sz="1600"/>
              <a:t>The experiment can be divided into four parts:</a:t>
            </a:r>
            <a:endParaRPr sz="1600"/>
          </a:p>
          <a:p>
            <a:pPr marL="457200" lvl="0" indent="-330200" algn="l" rtl="0">
              <a:lnSpc>
                <a:spcPct val="115000"/>
              </a:lnSpc>
              <a:spcBef>
                <a:spcPts val="600"/>
              </a:spcBef>
              <a:spcAft>
                <a:spcPts val="0"/>
              </a:spcAft>
              <a:buSzPts val="1600"/>
              <a:buChar char="◆"/>
            </a:pPr>
            <a:r>
              <a:rPr lang="en" sz="1600"/>
              <a:t>Adsorbent Preparation </a:t>
            </a:r>
            <a:endParaRPr sz="1600"/>
          </a:p>
          <a:p>
            <a:pPr marL="457200" lvl="0" indent="-330200" algn="l" rtl="0">
              <a:lnSpc>
                <a:spcPct val="115000"/>
              </a:lnSpc>
              <a:spcBef>
                <a:spcPts val="0"/>
              </a:spcBef>
              <a:spcAft>
                <a:spcPts val="0"/>
              </a:spcAft>
              <a:buSzPts val="1600"/>
              <a:buChar char="◆"/>
            </a:pPr>
            <a:r>
              <a:rPr lang="en" sz="1600"/>
              <a:t>Rate Study</a:t>
            </a:r>
            <a:endParaRPr sz="1600"/>
          </a:p>
          <a:p>
            <a:pPr marL="457200" lvl="0" indent="-330200" algn="l" rtl="0">
              <a:lnSpc>
                <a:spcPct val="115000"/>
              </a:lnSpc>
              <a:spcBef>
                <a:spcPts val="0"/>
              </a:spcBef>
              <a:spcAft>
                <a:spcPts val="0"/>
              </a:spcAft>
              <a:buSzPts val="1600"/>
              <a:buChar char="◆"/>
            </a:pPr>
            <a:r>
              <a:rPr lang="en" sz="1600"/>
              <a:t>Isotherm Study</a:t>
            </a:r>
            <a:endParaRPr sz="1600"/>
          </a:p>
          <a:p>
            <a:pPr marL="457200" lvl="0" indent="-330200" algn="l" rtl="0">
              <a:lnSpc>
                <a:spcPct val="115000"/>
              </a:lnSpc>
              <a:spcBef>
                <a:spcPts val="0"/>
              </a:spcBef>
              <a:spcAft>
                <a:spcPts val="0"/>
              </a:spcAft>
              <a:buSzPts val="1600"/>
              <a:buChar char="◆"/>
            </a:pPr>
            <a:r>
              <a:rPr lang="en" sz="1600"/>
              <a:t>Future Steps: Column Study</a:t>
            </a:r>
            <a:endParaRPr sz="1600"/>
          </a:p>
          <a:p>
            <a:pPr marL="0" lvl="0" indent="0" algn="l" rtl="0">
              <a:lnSpc>
                <a:spcPct val="100000"/>
              </a:lnSpc>
              <a:spcBef>
                <a:spcPts val="600"/>
              </a:spcBef>
              <a:spcAft>
                <a:spcPts val="0"/>
              </a:spcAft>
              <a:buSzPts val="2400"/>
              <a:buNone/>
            </a:pPr>
            <a:endParaRPr sz="1600"/>
          </a:p>
        </p:txBody>
      </p:sp>
      <p:sp>
        <p:nvSpPr>
          <p:cNvPr id="489" name="Google Shape;489;p43"/>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44"/>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Materials and Methods</a:t>
            </a:r>
            <a:endParaRPr>
              <a:solidFill>
                <a:schemeClr val="lt1"/>
              </a:solidFill>
            </a:endParaRPr>
          </a:p>
          <a:p>
            <a:pPr marL="0" lvl="0" indent="0" algn="l" rtl="0">
              <a:lnSpc>
                <a:spcPct val="100000"/>
              </a:lnSpc>
              <a:spcBef>
                <a:spcPts val="0"/>
              </a:spcBef>
              <a:spcAft>
                <a:spcPts val="0"/>
              </a:spcAft>
              <a:buSzPts val="2400"/>
              <a:buNone/>
            </a:pPr>
            <a:endParaRPr/>
          </a:p>
        </p:txBody>
      </p:sp>
      <p:sp>
        <p:nvSpPr>
          <p:cNvPr id="495" name="Google Shape;495;p44"/>
          <p:cNvSpPr txBox="1">
            <a:spLocks noGrp="1"/>
          </p:cNvSpPr>
          <p:nvPr>
            <p:ph type="body" idx="1"/>
          </p:nvPr>
        </p:nvSpPr>
        <p:spPr>
          <a:xfrm>
            <a:off x="886650" y="1598408"/>
            <a:ext cx="7370700" cy="332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sz="1600"/>
              <a:t>Materials: </a:t>
            </a:r>
            <a:endParaRPr sz="1600"/>
          </a:p>
          <a:p>
            <a:pPr marL="457200" lvl="0" indent="-330200" algn="l" rtl="0">
              <a:lnSpc>
                <a:spcPct val="100000"/>
              </a:lnSpc>
              <a:spcBef>
                <a:spcPts val="0"/>
              </a:spcBef>
              <a:spcAft>
                <a:spcPts val="0"/>
              </a:spcAft>
              <a:buClr>
                <a:srgbClr val="ABE33F"/>
              </a:buClr>
              <a:buSzPts val="1600"/>
              <a:buChar char="◆"/>
            </a:pPr>
            <a:r>
              <a:rPr lang="en" sz="1600"/>
              <a:t>Ottawa sand</a:t>
            </a:r>
            <a:endParaRPr sz="1600"/>
          </a:p>
          <a:p>
            <a:pPr marL="457200" lvl="0" indent="-330200" algn="l" rtl="0">
              <a:lnSpc>
                <a:spcPct val="100000"/>
              </a:lnSpc>
              <a:spcBef>
                <a:spcPts val="0"/>
              </a:spcBef>
              <a:spcAft>
                <a:spcPts val="0"/>
              </a:spcAft>
              <a:buClr>
                <a:srgbClr val="ABE33F"/>
              </a:buClr>
              <a:buSzPts val="1600"/>
              <a:buChar char="◆"/>
            </a:pPr>
            <a:r>
              <a:rPr lang="en" sz="1500"/>
              <a:t>0.05 M MnCl</a:t>
            </a:r>
            <a:r>
              <a:rPr lang="en" sz="1500" baseline="-25000"/>
              <a:t>2</a:t>
            </a:r>
            <a:endParaRPr sz="1500"/>
          </a:p>
          <a:p>
            <a:pPr marL="457200" lvl="0" indent="-323850" algn="l" rtl="0">
              <a:lnSpc>
                <a:spcPct val="100000"/>
              </a:lnSpc>
              <a:spcBef>
                <a:spcPts val="0"/>
              </a:spcBef>
              <a:spcAft>
                <a:spcPts val="0"/>
              </a:spcAft>
              <a:buClr>
                <a:srgbClr val="ABE33F"/>
              </a:buClr>
              <a:buSzPts val="1500"/>
              <a:buChar char="◆"/>
            </a:pPr>
            <a:r>
              <a:rPr lang="en" sz="1500">
                <a:solidFill>
                  <a:srgbClr val="004C52"/>
                </a:solidFill>
              </a:rPr>
              <a:t>2.1 M Fe(NO3) </a:t>
            </a:r>
            <a:endParaRPr sz="1500">
              <a:solidFill>
                <a:srgbClr val="004C52"/>
              </a:solidFill>
            </a:endParaRPr>
          </a:p>
          <a:p>
            <a:pPr marL="457200" lvl="0" indent="-323850" algn="l" rtl="0">
              <a:lnSpc>
                <a:spcPct val="100000"/>
              </a:lnSpc>
              <a:spcBef>
                <a:spcPts val="0"/>
              </a:spcBef>
              <a:spcAft>
                <a:spcPts val="0"/>
              </a:spcAft>
              <a:buClr>
                <a:srgbClr val="ABE33F"/>
              </a:buClr>
              <a:buSzPts val="1500"/>
              <a:buChar char="◆"/>
            </a:pPr>
            <a:r>
              <a:rPr lang="en" sz="1500"/>
              <a:t>FeCl</a:t>
            </a:r>
            <a:r>
              <a:rPr lang="en" sz="1500" baseline="-25000"/>
              <a:t>3 </a:t>
            </a:r>
            <a:endParaRPr sz="1500">
              <a:solidFill>
                <a:srgbClr val="004C52"/>
              </a:solidFill>
            </a:endParaRPr>
          </a:p>
          <a:p>
            <a:pPr marL="457200" lvl="0" indent="-323850" algn="l" rtl="0">
              <a:lnSpc>
                <a:spcPct val="100000"/>
              </a:lnSpc>
              <a:spcBef>
                <a:spcPts val="0"/>
              </a:spcBef>
              <a:spcAft>
                <a:spcPts val="0"/>
              </a:spcAft>
              <a:buClr>
                <a:srgbClr val="ABE33F"/>
              </a:buClr>
              <a:buSzPts val="1500"/>
              <a:buChar char="◆"/>
            </a:pPr>
            <a:r>
              <a:rPr lang="en" sz="1500">
                <a:solidFill>
                  <a:srgbClr val="004C52"/>
                </a:solidFill>
              </a:rPr>
              <a:t>GAC</a:t>
            </a:r>
            <a:endParaRPr sz="1500">
              <a:solidFill>
                <a:srgbClr val="004C52"/>
              </a:solidFill>
            </a:endParaRPr>
          </a:p>
          <a:p>
            <a:pPr marL="457200" lvl="0" indent="-323850" algn="l" rtl="0">
              <a:lnSpc>
                <a:spcPct val="100000"/>
              </a:lnSpc>
              <a:spcBef>
                <a:spcPts val="0"/>
              </a:spcBef>
              <a:spcAft>
                <a:spcPts val="0"/>
              </a:spcAft>
              <a:buClr>
                <a:srgbClr val="ABE33F"/>
              </a:buClr>
              <a:buSzPts val="1500"/>
              <a:buChar char="◆"/>
            </a:pPr>
            <a:r>
              <a:rPr lang="en" sz="1600"/>
              <a:t>2.5M FeCl</a:t>
            </a:r>
            <a:r>
              <a:rPr lang="en" sz="1600" baseline="-25000"/>
              <a:t>3</a:t>
            </a:r>
            <a:r>
              <a:rPr lang="en" sz="1600"/>
              <a:t> </a:t>
            </a:r>
            <a:endParaRPr sz="1600"/>
          </a:p>
          <a:p>
            <a:pPr marL="457200" lvl="0" indent="-330200" algn="l" rtl="0">
              <a:lnSpc>
                <a:spcPct val="100000"/>
              </a:lnSpc>
              <a:spcBef>
                <a:spcPts val="0"/>
              </a:spcBef>
              <a:spcAft>
                <a:spcPts val="0"/>
              </a:spcAft>
              <a:buClr>
                <a:srgbClr val="ABE33F"/>
              </a:buClr>
              <a:buSzPts val="1600"/>
              <a:buChar char="◆"/>
            </a:pPr>
            <a:r>
              <a:rPr lang="en" sz="1600"/>
              <a:t>1.0M NaOH </a:t>
            </a:r>
            <a:endParaRPr sz="1600"/>
          </a:p>
          <a:p>
            <a:pPr marL="457200" lvl="0" indent="-330200" algn="l" rtl="0">
              <a:lnSpc>
                <a:spcPct val="100000"/>
              </a:lnSpc>
              <a:spcBef>
                <a:spcPts val="0"/>
              </a:spcBef>
              <a:spcAft>
                <a:spcPts val="0"/>
              </a:spcAft>
              <a:buClr>
                <a:srgbClr val="ABE33F"/>
              </a:buClr>
              <a:buSzPts val="1600"/>
              <a:buChar char="◆"/>
            </a:pPr>
            <a:r>
              <a:rPr lang="en" sz="1600"/>
              <a:t>Beaker</a:t>
            </a:r>
            <a:endParaRPr sz="1600"/>
          </a:p>
          <a:p>
            <a:pPr marL="457200" lvl="0" indent="-330200" algn="l" rtl="0">
              <a:lnSpc>
                <a:spcPct val="100000"/>
              </a:lnSpc>
              <a:spcBef>
                <a:spcPts val="0"/>
              </a:spcBef>
              <a:spcAft>
                <a:spcPts val="0"/>
              </a:spcAft>
              <a:buClr>
                <a:srgbClr val="ABE33F"/>
              </a:buClr>
              <a:buSzPts val="1600"/>
              <a:buChar char="◆"/>
            </a:pPr>
            <a:r>
              <a:rPr lang="en" sz="1600"/>
              <a:t>Magnetic Stirrer </a:t>
            </a:r>
            <a:endParaRPr sz="1600"/>
          </a:p>
        </p:txBody>
      </p:sp>
      <p:sp>
        <p:nvSpPr>
          <p:cNvPr id="496" name="Google Shape;496;p44"/>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45"/>
          <p:cNvSpPr txBox="1">
            <a:spLocks noGrp="1"/>
          </p:cNvSpPr>
          <p:nvPr>
            <p:ph type="title"/>
          </p:nvPr>
        </p:nvSpPr>
        <p:spPr>
          <a:xfrm>
            <a:off x="740550" y="3661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chemeClr val="dk1"/>
                </a:solidFill>
              </a:rPr>
              <a:t>Materials and Methods (Cont’d)</a:t>
            </a:r>
            <a:endParaRPr/>
          </a:p>
        </p:txBody>
      </p:sp>
      <p:sp>
        <p:nvSpPr>
          <p:cNvPr id="502" name="Google Shape;502;p45"/>
          <p:cNvSpPr txBox="1">
            <a:spLocks noGrp="1"/>
          </p:cNvSpPr>
          <p:nvPr>
            <p:ph type="body" idx="1"/>
          </p:nvPr>
        </p:nvSpPr>
        <p:spPr>
          <a:xfrm>
            <a:off x="828525" y="1447025"/>
            <a:ext cx="4230600" cy="332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2400"/>
              <a:buNone/>
            </a:pPr>
            <a:r>
              <a:rPr lang="en" sz="1300" b="1"/>
              <a:t>Preparation of Pure Sand</a:t>
            </a:r>
            <a:endParaRPr sz="1300" b="1"/>
          </a:p>
          <a:p>
            <a:pPr marL="457200" lvl="0" indent="-311150" algn="l" rtl="0">
              <a:lnSpc>
                <a:spcPct val="100000"/>
              </a:lnSpc>
              <a:spcBef>
                <a:spcPts val="600"/>
              </a:spcBef>
              <a:spcAft>
                <a:spcPts val="0"/>
              </a:spcAft>
              <a:buSzPts val="1300"/>
              <a:buChar char="◆"/>
            </a:pPr>
            <a:r>
              <a:rPr lang="en" sz="1300"/>
              <a:t>We prepared sand particles coated with various oxides. In order to do this, we prepared the sand for coating through the following procedure:</a:t>
            </a:r>
            <a:endParaRPr sz="1300"/>
          </a:p>
          <a:p>
            <a:pPr marL="685800" lvl="0" indent="-311150" algn="l" rtl="0">
              <a:lnSpc>
                <a:spcPct val="100000"/>
              </a:lnSpc>
              <a:spcBef>
                <a:spcPts val="0"/>
              </a:spcBef>
              <a:spcAft>
                <a:spcPts val="0"/>
              </a:spcAft>
              <a:buClr>
                <a:srgbClr val="00AE9D"/>
              </a:buClr>
              <a:buSzPts val="1300"/>
              <a:buAutoNum type="romanLcPeriod"/>
            </a:pPr>
            <a:r>
              <a:rPr lang="en" sz="1300"/>
              <a:t>Sieved pure sand to collect sand pa</a:t>
            </a:r>
            <a:r>
              <a:rPr lang="en" sz="1300">
                <a:solidFill>
                  <a:srgbClr val="004C52"/>
                </a:solidFill>
              </a:rPr>
              <a:t>rticles of the size 106-125 um.</a:t>
            </a:r>
            <a:endParaRPr sz="1300">
              <a:solidFill>
                <a:srgbClr val="004C52"/>
              </a:solidFill>
            </a:endParaRPr>
          </a:p>
          <a:p>
            <a:pPr marL="685800" lvl="0" indent="-311150" algn="l" rtl="0">
              <a:lnSpc>
                <a:spcPct val="100000"/>
              </a:lnSpc>
              <a:spcBef>
                <a:spcPts val="0"/>
              </a:spcBef>
              <a:spcAft>
                <a:spcPts val="0"/>
              </a:spcAft>
              <a:buClr>
                <a:srgbClr val="00AE9D"/>
              </a:buClr>
              <a:buSzPts val="1300"/>
              <a:buAutoNum type="romanLcPeriod"/>
            </a:pPr>
            <a:r>
              <a:rPr lang="en" sz="1300">
                <a:solidFill>
                  <a:srgbClr val="004C52"/>
                </a:solidFill>
              </a:rPr>
              <a:t>Removed any organic materials and surface deposited oxide by treating the collected sand with hydrogen peroxide (</a:t>
            </a:r>
            <a:r>
              <a:rPr lang="en" sz="1350">
                <a:solidFill>
                  <a:srgbClr val="004C52"/>
                </a:solidFill>
              </a:rPr>
              <a:t>H</a:t>
            </a:r>
            <a:r>
              <a:rPr lang="en" sz="1000">
                <a:solidFill>
                  <a:srgbClr val="004C52"/>
                </a:solidFill>
              </a:rPr>
              <a:t>2</a:t>
            </a:r>
            <a:r>
              <a:rPr lang="en" sz="1350">
                <a:solidFill>
                  <a:srgbClr val="004C52"/>
                </a:solidFill>
              </a:rPr>
              <a:t>O</a:t>
            </a:r>
            <a:r>
              <a:rPr lang="en" sz="1000">
                <a:solidFill>
                  <a:srgbClr val="004C52"/>
                </a:solidFill>
              </a:rPr>
              <a:t>2</a:t>
            </a:r>
            <a:r>
              <a:rPr lang="en" sz="1300">
                <a:solidFill>
                  <a:srgbClr val="004C52"/>
                </a:solidFill>
              </a:rPr>
              <a:t>)</a:t>
            </a:r>
            <a:r>
              <a:rPr lang="en" sz="1000">
                <a:solidFill>
                  <a:srgbClr val="004C52"/>
                </a:solidFill>
              </a:rPr>
              <a:t> </a:t>
            </a:r>
            <a:r>
              <a:rPr lang="en" sz="1300">
                <a:solidFill>
                  <a:srgbClr val="004C52"/>
                </a:solidFill>
              </a:rPr>
              <a:t>and Nitric Acid </a:t>
            </a:r>
            <a:r>
              <a:rPr lang="en" sz="1000">
                <a:solidFill>
                  <a:srgbClr val="004C52"/>
                </a:solidFill>
              </a:rPr>
              <a:t>(</a:t>
            </a:r>
            <a:r>
              <a:rPr lang="en" sz="1300">
                <a:solidFill>
                  <a:srgbClr val="004C52"/>
                </a:solidFill>
              </a:rPr>
              <a:t>HNO</a:t>
            </a:r>
            <a:r>
              <a:rPr lang="en" sz="1300" baseline="-25000">
                <a:solidFill>
                  <a:srgbClr val="004C52"/>
                </a:solidFill>
              </a:rPr>
              <a:t>3</a:t>
            </a:r>
            <a:r>
              <a:rPr lang="en" sz="1300">
                <a:solidFill>
                  <a:srgbClr val="004C52"/>
                </a:solidFill>
              </a:rPr>
              <a:t>).</a:t>
            </a:r>
            <a:endParaRPr sz="1300">
              <a:solidFill>
                <a:srgbClr val="004C52"/>
              </a:solidFill>
            </a:endParaRPr>
          </a:p>
          <a:p>
            <a:pPr marL="685800" lvl="0" indent="-311150" algn="l" rtl="0">
              <a:lnSpc>
                <a:spcPct val="100000"/>
              </a:lnSpc>
              <a:spcBef>
                <a:spcPts val="0"/>
              </a:spcBef>
              <a:spcAft>
                <a:spcPts val="0"/>
              </a:spcAft>
              <a:buClr>
                <a:srgbClr val="00AE9D"/>
              </a:buClr>
              <a:buSzPts val="1300"/>
              <a:buAutoNum type="romanLcPeriod"/>
            </a:pPr>
            <a:r>
              <a:rPr lang="en" sz="1300"/>
              <a:t>R</a:t>
            </a:r>
            <a:r>
              <a:rPr lang="en" sz="1300">
                <a:solidFill>
                  <a:srgbClr val="004C52"/>
                </a:solidFill>
              </a:rPr>
              <a:t>insed with disti</a:t>
            </a:r>
            <a:r>
              <a:rPr lang="en" sz="1300"/>
              <a:t>lled water.</a:t>
            </a:r>
            <a:endParaRPr sz="1300"/>
          </a:p>
          <a:p>
            <a:pPr marL="0" lvl="0" indent="0" algn="l" rtl="0">
              <a:lnSpc>
                <a:spcPct val="100000"/>
              </a:lnSpc>
              <a:spcBef>
                <a:spcPts val="600"/>
              </a:spcBef>
              <a:spcAft>
                <a:spcPts val="0"/>
              </a:spcAft>
              <a:buClr>
                <a:schemeClr val="dk1"/>
              </a:buClr>
              <a:buSzPts val="1100"/>
              <a:buFont typeface="Arial"/>
              <a:buNone/>
            </a:pPr>
            <a:endParaRPr sz="1300"/>
          </a:p>
          <a:p>
            <a:pPr marL="0" lvl="0" indent="0" algn="l" rtl="0">
              <a:lnSpc>
                <a:spcPct val="100000"/>
              </a:lnSpc>
              <a:spcBef>
                <a:spcPts val="600"/>
              </a:spcBef>
              <a:spcAft>
                <a:spcPts val="0"/>
              </a:spcAft>
              <a:buSzPts val="2400"/>
              <a:buNone/>
            </a:pPr>
            <a:endParaRPr sz="1300"/>
          </a:p>
        </p:txBody>
      </p:sp>
      <p:pic>
        <p:nvPicPr>
          <p:cNvPr id="503" name="Google Shape;503;p45"/>
          <p:cNvPicPr preferRelativeResize="0"/>
          <p:nvPr/>
        </p:nvPicPr>
        <p:blipFill rotWithShape="1">
          <a:blip r:embed="rId3">
            <a:alphaModFix/>
          </a:blip>
          <a:srcRect/>
          <a:stretch/>
        </p:blipFill>
        <p:spPr>
          <a:xfrm>
            <a:off x="6020726" y="1117154"/>
            <a:ext cx="2441750" cy="3052432"/>
          </a:xfrm>
          <a:prstGeom prst="rect">
            <a:avLst/>
          </a:prstGeom>
          <a:noFill/>
          <a:ln>
            <a:noFill/>
          </a:ln>
        </p:spPr>
      </p:pic>
      <p:sp>
        <p:nvSpPr>
          <p:cNvPr id="504" name="Google Shape;504;p45"/>
          <p:cNvSpPr txBox="1"/>
          <p:nvPr/>
        </p:nvSpPr>
        <p:spPr>
          <a:xfrm>
            <a:off x="6020725" y="4169575"/>
            <a:ext cx="2314500" cy="41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C4245"/>
                </a:solidFill>
                <a:latin typeface="Karla"/>
                <a:ea typeface="Karla"/>
                <a:cs typeface="Karla"/>
                <a:sym typeface="Karla"/>
              </a:rPr>
              <a:t>Fig 28. </a:t>
            </a:r>
            <a:r>
              <a:rPr lang="en" sz="900" b="0" i="0" u="none" strike="noStrike" cap="none">
                <a:solidFill>
                  <a:srgbClr val="3C4245"/>
                </a:solidFill>
                <a:latin typeface="Karla"/>
                <a:ea typeface="Karla"/>
                <a:cs typeface="Karla"/>
                <a:sym typeface="Karla"/>
              </a:rPr>
              <a:t>Photos of the sieved sand.</a:t>
            </a:r>
            <a:endParaRPr sz="900" b="0" i="0" u="none" strike="noStrike" cap="none">
              <a:solidFill>
                <a:srgbClr val="3C4245"/>
              </a:solidFill>
              <a:latin typeface="Karla"/>
              <a:ea typeface="Karla"/>
              <a:cs typeface="Karla"/>
              <a:sym typeface="Karla"/>
            </a:endParaRPr>
          </a:p>
        </p:txBody>
      </p:sp>
      <p:sp>
        <p:nvSpPr>
          <p:cNvPr id="505" name="Google Shape;505;p45"/>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6"/>
          <p:cNvSpPr txBox="1">
            <a:spLocks noGrp="1"/>
          </p:cNvSpPr>
          <p:nvPr>
            <p:ph type="body" idx="1"/>
          </p:nvPr>
        </p:nvSpPr>
        <p:spPr>
          <a:xfrm>
            <a:off x="262675" y="1279075"/>
            <a:ext cx="6568800" cy="332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2400"/>
              <a:buNone/>
            </a:pPr>
            <a:r>
              <a:rPr lang="en" sz="1300" b="1"/>
              <a:t>Preparation of Manganese Oxide Coated Sand (MOCS)</a:t>
            </a:r>
            <a:endParaRPr sz="1200"/>
          </a:p>
          <a:p>
            <a:pPr marL="457200" lvl="0" indent="-311150" algn="l" rtl="0">
              <a:lnSpc>
                <a:spcPct val="100000"/>
              </a:lnSpc>
              <a:spcBef>
                <a:spcPts val="600"/>
              </a:spcBef>
              <a:spcAft>
                <a:spcPts val="0"/>
              </a:spcAft>
              <a:buSzPts val="1300"/>
              <a:buChar char="◆"/>
            </a:pPr>
            <a:r>
              <a:rPr lang="en" sz="1300"/>
              <a:t>We </a:t>
            </a:r>
            <a:r>
              <a:rPr lang="en" sz="1200"/>
              <a:t>coated the treated sand with manganese to get manganese oxide-coated sand to use as an adsorbent using the methods published by S.M. Maliyekkal and Xiang S detailed below: </a:t>
            </a:r>
            <a:endParaRPr sz="1200">
              <a:solidFill>
                <a:srgbClr val="004C52"/>
              </a:solidFill>
            </a:endParaRPr>
          </a:p>
          <a:p>
            <a:pPr marL="628650" lvl="0" indent="-311150" algn="l" rtl="0">
              <a:lnSpc>
                <a:spcPct val="100000"/>
              </a:lnSpc>
              <a:spcBef>
                <a:spcPts val="0"/>
              </a:spcBef>
              <a:spcAft>
                <a:spcPts val="0"/>
              </a:spcAft>
              <a:buClr>
                <a:srgbClr val="00AE9D"/>
              </a:buClr>
              <a:buSzPts val="1300"/>
              <a:buAutoNum type="romanLcPeriod"/>
            </a:pPr>
            <a:r>
              <a:rPr lang="en" sz="1200"/>
              <a:t>We added 50 g of the processed sand to 250 mL of 0.05M manganese chloride (MnCl</a:t>
            </a:r>
            <a:r>
              <a:rPr lang="en" sz="1200" baseline="-25000"/>
              <a:t>2</a:t>
            </a:r>
            <a:r>
              <a:rPr lang="en" sz="1200"/>
              <a:t>) solution in a 500 mL beaker and constantly stirred the solution with a magnetic stirrer at 60-70℃. </a:t>
            </a:r>
            <a:endParaRPr sz="1200"/>
          </a:p>
          <a:p>
            <a:pPr marL="628650" lvl="0" indent="-304800" algn="l" rtl="0">
              <a:lnSpc>
                <a:spcPct val="100000"/>
              </a:lnSpc>
              <a:spcBef>
                <a:spcPts val="0"/>
              </a:spcBef>
              <a:spcAft>
                <a:spcPts val="0"/>
              </a:spcAft>
              <a:buClr>
                <a:srgbClr val="00AE9D"/>
              </a:buClr>
              <a:buSzPts val="1200"/>
              <a:buAutoNum type="romanLcPeriod"/>
            </a:pPr>
            <a:r>
              <a:rPr lang="en" sz="1200"/>
              <a:t>We a</a:t>
            </a:r>
            <a:r>
              <a:rPr lang="en" sz="1200">
                <a:solidFill>
                  <a:srgbClr val="004C52"/>
                </a:solidFill>
              </a:rPr>
              <a:t>dded 0.1 </a:t>
            </a:r>
            <a:r>
              <a:rPr lang="en" sz="1200"/>
              <a:t>M</a:t>
            </a:r>
            <a:r>
              <a:rPr lang="en" sz="1200">
                <a:solidFill>
                  <a:srgbClr val="004C52"/>
                </a:solidFill>
              </a:rPr>
              <a:t> sodium hydroxide (NaOH) solution dropwise until the pH bec</a:t>
            </a:r>
            <a:r>
              <a:rPr lang="en" sz="1200"/>
              <a:t>ame </a:t>
            </a:r>
            <a:r>
              <a:rPr lang="en" sz="1200">
                <a:solidFill>
                  <a:srgbClr val="004C52"/>
                </a:solidFill>
              </a:rPr>
              <a:t>9.0.</a:t>
            </a:r>
            <a:endParaRPr sz="1200">
              <a:solidFill>
                <a:srgbClr val="004C52"/>
              </a:solidFill>
            </a:endParaRPr>
          </a:p>
          <a:p>
            <a:pPr marL="628650" lvl="0" indent="-304800" algn="l" rtl="0">
              <a:lnSpc>
                <a:spcPct val="100000"/>
              </a:lnSpc>
              <a:spcBef>
                <a:spcPts val="0"/>
              </a:spcBef>
              <a:spcAft>
                <a:spcPts val="0"/>
              </a:spcAft>
              <a:buClr>
                <a:srgbClr val="00AE9D"/>
              </a:buClr>
              <a:buSzPts val="1200"/>
              <a:buAutoNum type="romanLcPeriod"/>
            </a:pPr>
            <a:r>
              <a:rPr lang="en" sz="1200"/>
              <a:t>We a</a:t>
            </a:r>
            <a:r>
              <a:rPr lang="en" sz="1200">
                <a:solidFill>
                  <a:srgbClr val="004C52"/>
                </a:solidFill>
              </a:rPr>
              <a:t>dded 200 mL of 0.05 M potassium permanganate (KMnO4) solution dropwise while stirring vigorously. The solution turned brown to indicate the formation of </a:t>
            </a:r>
            <a:r>
              <a:rPr lang="en" sz="1200">
                <a:solidFill>
                  <a:srgbClr val="004C52"/>
                </a:solidFill>
                <a:highlight>
                  <a:srgbClr val="FFFFFF"/>
                </a:highlight>
              </a:rPr>
              <a:t>Manganese(IV) oxide (</a:t>
            </a:r>
            <a:r>
              <a:rPr lang="en" sz="1200">
                <a:solidFill>
                  <a:srgbClr val="004C52"/>
                </a:solidFill>
              </a:rPr>
              <a:t>MnO</a:t>
            </a:r>
            <a:r>
              <a:rPr lang="en" sz="1200" baseline="-25000">
                <a:solidFill>
                  <a:srgbClr val="004C52"/>
                </a:solidFill>
              </a:rPr>
              <a:t>4</a:t>
            </a:r>
            <a:r>
              <a:rPr lang="en" sz="1200" baseline="30000">
                <a:solidFill>
                  <a:srgbClr val="004C52"/>
                </a:solidFill>
              </a:rPr>
              <a:t>-</a:t>
            </a:r>
            <a:r>
              <a:rPr lang="en" sz="1200">
                <a:solidFill>
                  <a:srgbClr val="004C52"/>
                </a:solidFill>
              </a:rPr>
              <a:t> )</a:t>
            </a:r>
            <a:r>
              <a:rPr lang="en" sz="1200"/>
              <a:t> according to the following reaction: </a:t>
            </a:r>
            <a:br>
              <a:rPr lang="en" sz="1200">
                <a:solidFill>
                  <a:srgbClr val="004C52"/>
                </a:solidFill>
              </a:rPr>
            </a:br>
            <a:r>
              <a:rPr lang="en" sz="1200">
                <a:solidFill>
                  <a:srgbClr val="004C52"/>
                </a:solidFill>
              </a:rPr>
              <a:t>                           </a:t>
            </a:r>
            <a:r>
              <a:rPr lang="en" sz="1200" b="1">
                <a:solidFill>
                  <a:srgbClr val="004C52"/>
                </a:solidFill>
              </a:rPr>
              <a:t>Mn</a:t>
            </a:r>
            <a:r>
              <a:rPr lang="en" sz="1200" b="1" baseline="30000">
                <a:solidFill>
                  <a:srgbClr val="004C52"/>
                </a:solidFill>
              </a:rPr>
              <a:t>2+</a:t>
            </a:r>
            <a:r>
              <a:rPr lang="en" sz="1200" b="1">
                <a:solidFill>
                  <a:srgbClr val="004C52"/>
                </a:solidFill>
              </a:rPr>
              <a:t> + MnO</a:t>
            </a:r>
            <a:r>
              <a:rPr lang="en" sz="1200" b="1" baseline="-25000">
                <a:solidFill>
                  <a:srgbClr val="004C52"/>
                </a:solidFill>
              </a:rPr>
              <a:t>4</a:t>
            </a:r>
            <a:r>
              <a:rPr lang="en" sz="1200" b="1" baseline="30000">
                <a:solidFill>
                  <a:srgbClr val="004C52"/>
                </a:solidFill>
              </a:rPr>
              <a:t>-</a:t>
            </a:r>
            <a:r>
              <a:rPr lang="en" sz="1200" b="1">
                <a:solidFill>
                  <a:srgbClr val="004C52"/>
                </a:solidFill>
              </a:rPr>
              <a:t> + H</a:t>
            </a:r>
            <a:r>
              <a:rPr lang="en" sz="1200" b="1" baseline="-25000">
                <a:solidFill>
                  <a:srgbClr val="004C52"/>
                </a:solidFill>
              </a:rPr>
              <a:t>2</a:t>
            </a:r>
            <a:r>
              <a:rPr lang="en" sz="1200" b="1">
                <a:solidFill>
                  <a:srgbClr val="004C52"/>
                </a:solidFill>
              </a:rPr>
              <a:t>O → MnO</a:t>
            </a:r>
            <a:r>
              <a:rPr lang="en" sz="1200" b="1" baseline="-25000">
                <a:solidFill>
                  <a:srgbClr val="004C52"/>
                </a:solidFill>
              </a:rPr>
              <a:t>2 (s)</a:t>
            </a:r>
            <a:r>
              <a:rPr lang="en" sz="1200" b="1">
                <a:solidFill>
                  <a:srgbClr val="004C52"/>
                </a:solidFill>
              </a:rPr>
              <a:t> + H</a:t>
            </a:r>
            <a:r>
              <a:rPr lang="en" sz="1200" baseline="30000">
                <a:solidFill>
                  <a:srgbClr val="004C52"/>
                </a:solidFill>
              </a:rPr>
              <a:t>+ </a:t>
            </a:r>
            <a:endParaRPr sz="1200">
              <a:solidFill>
                <a:srgbClr val="004C52"/>
              </a:solidFill>
            </a:endParaRPr>
          </a:p>
          <a:p>
            <a:pPr marL="628650" lvl="0" indent="-304800" algn="l" rtl="0">
              <a:lnSpc>
                <a:spcPct val="100000"/>
              </a:lnSpc>
              <a:spcBef>
                <a:spcPts val="0"/>
              </a:spcBef>
              <a:spcAft>
                <a:spcPts val="0"/>
              </a:spcAft>
              <a:buClr>
                <a:srgbClr val="00AE9D"/>
              </a:buClr>
              <a:buSzPts val="1200"/>
              <a:buAutoNum type="romanLcPeriod"/>
            </a:pPr>
            <a:r>
              <a:rPr lang="en" sz="1200"/>
              <a:t>We s</a:t>
            </a:r>
            <a:r>
              <a:rPr lang="en" sz="1200">
                <a:solidFill>
                  <a:srgbClr val="004C52"/>
                </a:solidFill>
              </a:rPr>
              <a:t>tirred the solution for 24 hours and aged for 10 hours.</a:t>
            </a:r>
            <a:endParaRPr sz="1200">
              <a:solidFill>
                <a:srgbClr val="004C52"/>
              </a:solidFill>
            </a:endParaRPr>
          </a:p>
          <a:p>
            <a:pPr marL="628650" lvl="0" indent="-304800" algn="l" rtl="0">
              <a:lnSpc>
                <a:spcPct val="100000"/>
              </a:lnSpc>
              <a:spcBef>
                <a:spcPts val="0"/>
              </a:spcBef>
              <a:spcAft>
                <a:spcPts val="0"/>
              </a:spcAft>
              <a:buClr>
                <a:srgbClr val="00AE9D"/>
              </a:buClr>
              <a:buSzPts val="1200"/>
              <a:buAutoNum type="romanLcPeriod"/>
            </a:pPr>
            <a:r>
              <a:rPr lang="en" sz="1200"/>
              <a:t>We f</a:t>
            </a:r>
            <a:r>
              <a:rPr lang="en" sz="1200">
                <a:solidFill>
                  <a:srgbClr val="004C52"/>
                </a:solidFill>
              </a:rPr>
              <a:t>iltered the coated sand, dr</a:t>
            </a:r>
            <a:r>
              <a:rPr lang="en" sz="1200"/>
              <a:t>ied </a:t>
            </a:r>
            <a:r>
              <a:rPr lang="en" sz="1200">
                <a:solidFill>
                  <a:srgbClr val="004C52"/>
                </a:solidFill>
              </a:rPr>
              <a:t>at room temperature, and ke</a:t>
            </a:r>
            <a:r>
              <a:rPr lang="en" sz="1200"/>
              <a:t>pt</a:t>
            </a:r>
            <a:r>
              <a:rPr lang="en" sz="1200">
                <a:solidFill>
                  <a:srgbClr val="004C52"/>
                </a:solidFill>
              </a:rPr>
              <a:t> it at 160 °C in a furnace for 5 h. </a:t>
            </a:r>
            <a:endParaRPr sz="1200">
              <a:solidFill>
                <a:srgbClr val="004C52"/>
              </a:solidFill>
            </a:endParaRPr>
          </a:p>
          <a:p>
            <a:pPr marL="628650" lvl="0" indent="-304800" algn="l" rtl="0">
              <a:lnSpc>
                <a:spcPct val="100000"/>
              </a:lnSpc>
              <a:spcBef>
                <a:spcPts val="0"/>
              </a:spcBef>
              <a:spcAft>
                <a:spcPts val="0"/>
              </a:spcAft>
              <a:buClr>
                <a:srgbClr val="00AE9D"/>
              </a:buClr>
              <a:buSzPts val="1200"/>
              <a:buAutoNum type="romanLcPeriod"/>
            </a:pPr>
            <a:r>
              <a:rPr lang="en" sz="1200"/>
              <a:t>We c</a:t>
            </a:r>
            <a:r>
              <a:rPr lang="en" sz="1200">
                <a:solidFill>
                  <a:srgbClr val="004C52"/>
                </a:solidFill>
              </a:rPr>
              <a:t>ooled the coated sand at room temperature and washed the sand to remove loosely attached oxide</a:t>
            </a:r>
            <a:r>
              <a:rPr lang="en" sz="1200"/>
              <a:t> before dr</a:t>
            </a:r>
            <a:r>
              <a:rPr lang="en" sz="1200">
                <a:solidFill>
                  <a:srgbClr val="004C52"/>
                </a:solidFill>
              </a:rPr>
              <a:t>ying the sand at 105°C</a:t>
            </a:r>
            <a:r>
              <a:rPr lang="en" sz="1200" baseline="30000"/>
              <a:t>[58]</a:t>
            </a:r>
            <a:r>
              <a:rPr lang="en" sz="1200"/>
              <a:t>.</a:t>
            </a:r>
            <a:endParaRPr sz="1200">
              <a:solidFill>
                <a:srgbClr val="004C52"/>
              </a:solidFill>
            </a:endParaRPr>
          </a:p>
          <a:p>
            <a:pPr marL="0" lvl="0" indent="0" algn="l" rtl="0">
              <a:lnSpc>
                <a:spcPct val="100000"/>
              </a:lnSpc>
              <a:spcBef>
                <a:spcPts val="600"/>
              </a:spcBef>
              <a:spcAft>
                <a:spcPts val="0"/>
              </a:spcAft>
              <a:buSzPts val="2400"/>
              <a:buNone/>
            </a:pPr>
            <a:endParaRPr sz="1200">
              <a:solidFill>
                <a:srgbClr val="004C52"/>
              </a:solidFill>
            </a:endParaRPr>
          </a:p>
        </p:txBody>
      </p:sp>
      <p:pic>
        <p:nvPicPr>
          <p:cNvPr id="511" name="Google Shape;511;p46"/>
          <p:cNvPicPr preferRelativeResize="0"/>
          <p:nvPr/>
        </p:nvPicPr>
        <p:blipFill rotWithShape="1">
          <a:blip r:embed="rId3">
            <a:alphaModFix/>
          </a:blip>
          <a:srcRect l="12905" r="14138" b="9853"/>
          <a:stretch/>
        </p:blipFill>
        <p:spPr>
          <a:xfrm>
            <a:off x="6985150" y="1887450"/>
            <a:ext cx="1510300" cy="2323425"/>
          </a:xfrm>
          <a:prstGeom prst="rect">
            <a:avLst/>
          </a:prstGeom>
          <a:noFill/>
          <a:ln>
            <a:noFill/>
          </a:ln>
        </p:spPr>
      </p:pic>
      <p:sp>
        <p:nvSpPr>
          <p:cNvPr id="512" name="Google Shape;512;p46"/>
          <p:cNvSpPr txBox="1"/>
          <p:nvPr/>
        </p:nvSpPr>
        <p:spPr>
          <a:xfrm>
            <a:off x="6985150" y="4210875"/>
            <a:ext cx="1859100" cy="41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C4245"/>
                </a:solidFill>
                <a:latin typeface="Karla"/>
                <a:ea typeface="Karla"/>
                <a:cs typeface="Karla"/>
                <a:sym typeface="Karla"/>
              </a:rPr>
              <a:t>Fig 29. </a:t>
            </a:r>
            <a:r>
              <a:rPr lang="en" sz="900" b="0" i="0" u="none" strike="noStrike" cap="none">
                <a:solidFill>
                  <a:srgbClr val="3C4245"/>
                </a:solidFill>
                <a:latin typeface="Karla"/>
                <a:ea typeface="Karla"/>
                <a:cs typeface="Karla"/>
                <a:sym typeface="Karla"/>
              </a:rPr>
              <a:t>Photos of the manganese coated sand.</a:t>
            </a:r>
            <a:endParaRPr sz="900" b="0" i="0" u="none" strike="noStrike" cap="none">
              <a:solidFill>
                <a:srgbClr val="3C4245"/>
              </a:solidFill>
              <a:latin typeface="Karla"/>
              <a:ea typeface="Karla"/>
              <a:cs typeface="Karla"/>
              <a:sym typeface="Karla"/>
            </a:endParaRPr>
          </a:p>
        </p:txBody>
      </p:sp>
      <p:pic>
        <p:nvPicPr>
          <p:cNvPr id="513" name="Google Shape;513;p46"/>
          <p:cNvPicPr preferRelativeResize="0"/>
          <p:nvPr/>
        </p:nvPicPr>
        <p:blipFill rotWithShape="1">
          <a:blip r:embed="rId4">
            <a:alphaModFix/>
          </a:blip>
          <a:srcRect l="12096" t="20195" r="9100" b="15832"/>
          <a:stretch/>
        </p:blipFill>
        <p:spPr>
          <a:xfrm>
            <a:off x="6985150" y="769800"/>
            <a:ext cx="1510300" cy="1063025"/>
          </a:xfrm>
          <a:prstGeom prst="rect">
            <a:avLst/>
          </a:prstGeom>
          <a:noFill/>
          <a:ln>
            <a:noFill/>
          </a:ln>
        </p:spPr>
      </p:pic>
      <p:sp>
        <p:nvSpPr>
          <p:cNvPr id="514" name="Google Shape;514;p46"/>
          <p:cNvSpPr txBox="1">
            <a:spLocks noGrp="1"/>
          </p:cNvSpPr>
          <p:nvPr>
            <p:ph type="title"/>
          </p:nvPr>
        </p:nvSpPr>
        <p:spPr>
          <a:xfrm>
            <a:off x="740550" y="3661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chemeClr val="dk1"/>
                </a:solidFill>
              </a:rPr>
              <a:t>Materials and Methods (Cont’d)</a:t>
            </a:r>
            <a:endParaRPr/>
          </a:p>
        </p:txBody>
      </p:sp>
      <p:sp>
        <p:nvSpPr>
          <p:cNvPr id="515" name="Google Shape;515;p46"/>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47"/>
          <p:cNvPicPr preferRelativeResize="0"/>
          <p:nvPr/>
        </p:nvPicPr>
        <p:blipFill rotWithShape="1">
          <a:blip r:embed="rId3">
            <a:alphaModFix/>
          </a:blip>
          <a:srcRect/>
          <a:stretch/>
        </p:blipFill>
        <p:spPr>
          <a:xfrm>
            <a:off x="2026700" y="1225488"/>
            <a:ext cx="5090581" cy="3387000"/>
          </a:xfrm>
          <a:prstGeom prst="rect">
            <a:avLst/>
          </a:prstGeom>
          <a:noFill/>
          <a:ln>
            <a:noFill/>
          </a:ln>
        </p:spPr>
      </p:pic>
      <p:sp>
        <p:nvSpPr>
          <p:cNvPr id="521" name="Google Shape;521;p47"/>
          <p:cNvSpPr txBox="1">
            <a:spLocks noGrp="1"/>
          </p:cNvSpPr>
          <p:nvPr>
            <p:ph type="title" idx="4294967295"/>
          </p:nvPr>
        </p:nvSpPr>
        <p:spPr>
          <a:xfrm>
            <a:off x="775325" y="26185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SEM Image</a:t>
            </a:r>
            <a:endParaRPr>
              <a:solidFill>
                <a:srgbClr val="000000"/>
              </a:solidFill>
            </a:endParaRPr>
          </a:p>
        </p:txBody>
      </p:sp>
      <p:sp>
        <p:nvSpPr>
          <p:cNvPr id="522" name="Google Shape;522;p47"/>
          <p:cNvSpPr txBox="1"/>
          <p:nvPr/>
        </p:nvSpPr>
        <p:spPr>
          <a:xfrm>
            <a:off x="2042838" y="4612500"/>
            <a:ext cx="5058300" cy="41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C4245"/>
                </a:solidFill>
                <a:latin typeface="Karla"/>
                <a:ea typeface="Karla"/>
                <a:cs typeface="Karla"/>
                <a:sym typeface="Karla"/>
              </a:rPr>
              <a:t>Fig 30. </a:t>
            </a:r>
            <a:r>
              <a:rPr lang="en" sz="900" b="0" i="0" u="none" strike="noStrike" cap="none">
                <a:solidFill>
                  <a:srgbClr val="3C4245"/>
                </a:solidFill>
                <a:latin typeface="Karla"/>
                <a:ea typeface="Karla"/>
                <a:cs typeface="Karla"/>
                <a:sym typeface="Karla"/>
              </a:rPr>
              <a:t>SEM micrograph:</a:t>
            </a:r>
            <a:r>
              <a:rPr lang="en" sz="900" b="0" i="0" u="sng" strike="noStrike" cap="none">
                <a:solidFill>
                  <a:srgbClr val="3C4245"/>
                </a:solidFill>
                <a:latin typeface="Karla"/>
                <a:ea typeface="Karla"/>
                <a:cs typeface="Karla"/>
                <a:sym typeface="Karla"/>
              </a:rPr>
              <a:t> </a:t>
            </a:r>
            <a:r>
              <a:rPr lang="en" sz="900" b="0" i="0" u="none" strike="noStrike" cap="none">
                <a:solidFill>
                  <a:srgbClr val="3C4245"/>
                </a:solidFill>
                <a:latin typeface="Karla"/>
                <a:ea typeface="Karla"/>
                <a:cs typeface="Karla"/>
                <a:sym typeface="Karla"/>
              </a:rPr>
              <a:t>nanorod formation / coverage of MnO</a:t>
            </a:r>
            <a:r>
              <a:rPr lang="en" sz="900" b="0" i="0" u="none" strike="noStrike" cap="none" baseline="-25000">
                <a:solidFill>
                  <a:srgbClr val="3C4245"/>
                </a:solidFill>
                <a:latin typeface="Karla"/>
                <a:ea typeface="Karla"/>
                <a:cs typeface="Karla"/>
                <a:sym typeface="Karla"/>
              </a:rPr>
              <a:t>2</a:t>
            </a:r>
            <a:r>
              <a:rPr lang="en" sz="900" b="0" i="0" u="none" strike="noStrike" cap="none">
                <a:solidFill>
                  <a:srgbClr val="3C4245"/>
                </a:solidFill>
                <a:latin typeface="Karla"/>
                <a:ea typeface="Karla"/>
                <a:cs typeface="Karla"/>
                <a:sym typeface="Karla"/>
              </a:rPr>
              <a:t> coated sand</a:t>
            </a:r>
            <a:endParaRPr sz="900" b="0" i="0" u="none" strike="noStrike" cap="none">
              <a:solidFill>
                <a:srgbClr val="3C4245"/>
              </a:solidFill>
              <a:latin typeface="Karla"/>
              <a:ea typeface="Karla"/>
              <a:cs typeface="Karla"/>
              <a:sym typeface="Karla"/>
            </a:endParaRPr>
          </a:p>
          <a:p>
            <a:pPr marL="0" marR="0" lvl="0" indent="0" algn="l" rtl="0">
              <a:lnSpc>
                <a:spcPct val="115000"/>
              </a:lnSpc>
              <a:spcBef>
                <a:spcPts val="0"/>
              </a:spcBef>
              <a:spcAft>
                <a:spcPts val="0"/>
              </a:spcAft>
              <a:buClr>
                <a:schemeClr val="dk1"/>
              </a:buClr>
              <a:buSzPts val="1100"/>
              <a:buFont typeface="Arial"/>
              <a:buNone/>
            </a:pPr>
            <a:endParaRPr sz="900" b="1" i="0" u="none" strike="noStrike" cap="none">
              <a:solidFill>
                <a:srgbClr val="3C4245"/>
              </a:solidFill>
              <a:latin typeface="Karla"/>
              <a:ea typeface="Karla"/>
              <a:cs typeface="Karla"/>
              <a:sym typeface="Karla"/>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3C4245"/>
              </a:solidFill>
              <a:latin typeface="Karla"/>
              <a:ea typeface="Karla"/>
              <a:cs typeface="Karla"/>
              <a:sym typeface="Karla"/>
            </a:endParaRPr>
          </a:p>
        </p:txBody>
      </p:sp>
      <p:sp>
        <p:nvSpPr>
          <p:cNvPr id="523" name="Google Shape;523;p47"/>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48"/>
          <p:cNvSpPr txBox="1">
            <a:spLocks noGrp="1"/>
          </p:cNvSpPr>
          <p:nvPr>
            <p:ph type="body" idx="1"/>
          </p:nvPr>
        </p:nvSpPr>
        <p:spPr>
          <a:xfrm>
            <a:off x="379075" y="1518025"/>
            <a:ext cx="6426000" cy="332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Clr>
                <a:schemeClr val="dk1"/>
              </a:buClr>
              <a:buSzPts val="1100"/>
              <a:buFont typeface="Arial"/>
              <a:buNone/>
            </a:pPr>
            <a:r>
              <a:rPr lang="en" sz="1300" b="1"/>
              <a:t>Preparation of Iron Oxide Coated Sand (MOCS)</a:t>
            </a:r>
            <a:endParaRPr sz="1200"/>
          </a:p>
          <a:p>
            <a:pPr marL="457200" lvl="0" indent="-311150" algn="l" rtl="0">
              <a:lnSpc>
                <a:spcPct val="100000"/>
              </a:lnSpc>
              <a:spcBef>
                <a:spcPts val="600"/>
              </a:spcBef>
              <a:spcAft>
                <a:spcPts val="0"/>
              </a:spcAft>
              <a:buSzPts val="1300"/>
              <a:buChar char="◆"/>
            </a:pPr>
            <a:r>
              <a:rPr lang="en" sz="1300"/>
              <a:t>We </a:t>
            </a:r>
            <a:r>
              <a:rPr lang="en" sz="1200"/>
              <a:t>coated the treated sand with iron to get iron oxide coated sand (MOCS) to use as an adsorbent using the methods published by Mark M. Benjamin detailed below: </a:t>
            </a:r>
            <a:endParaRPr sz="1200"/>
          </a:p>
          <a:p>
            <a:pPr marL="628650" lvl="0" indent="-304800" algn="l" rtl="0">
              <a:lnSpc>
                <a:spcPct val="100000"/>
              </a:lnSpc>
              <a:spcBef>
                <a:spcPts val="0"/>
              </a:spcBef>
              <a:spcAft>
                <a:spcPts val="0"/>
              </a:spcAft>
              <a:buClr>
                <a:srgbClr val="00AE9D"/>
              </a:buClr>
              <a:buSzPts val="1200"/>
              <a:buAutoNum type="romanLcPeriod"/>
            </a:pPr>
            <a:r>
              <a:rPr lang="en" sz="1200"/>
              <a:t>We mixed 200 ml of pure sand with 80 ml Iron (III) Chloride (FeCl</a:t>
            </a:r>
            <a:r>
              <a:rPr lang="en" sz="1200" baseline="-25000"/>
              <a:t>3</a:t>
            </a:r>
            <a:r>
              <a:rPr lang="en" sz="1200"/>
              <a:t>) solution and transferred the mixture into a 250 ml flask.</a:t>
            </a:r>
            <a:endParaRPr sz="1200"/>
          </a:p>
          <a:p>
            <a:pPr marL="628650" lvl="0" indent="-304800" algn="l" rtl="0">
              <a:lnSpc>
                <a:spcPct val="100000"/>
              </a:lnSpc>
              <a:spcBef>
                <a:spcPts val="0"/>
              </a:spcBef>
              <a:spcAft>
                <a:spcPts val="0"/>
              </a:spcAft>
              <a:buClr>
                <a:srgbClr val="00AE9D"/>
              </a:buClr>
              <a:buSzPts val="1200"/>
              <a:buAutoNum type="romanLcPeriod"/>
            </a:pPr>
            <a:r>
              <a:rPr lang="en" sz="1200"/>
              <a:t>We heated the mixture to </a:t>
            </a:r>
            <a:r>
              <a:rPr lang="en" sz="1200">
                <a:solidFill>
                  <a:srgbClr val="004C52"/>
                </a:solidFill>
              </a:rPr>
              <a:t>110°C and stirred for 3 hours.</a:t>
            </a:r>
            <a:endParaRPr sz="1200">
              <a:solidFill>
                <a:schemeClr val="dk1"/>
              </a:solidFill>
            </a:endParaRPr>
          </a:p>
          <a:p>
            <a:pPr marL="628650" lvl="0" indent="-304800" algn="l" rtl="0">
              <a:lnSpc>
                <a:spcPct val="100000"/>
              </a:lnSpc>
              <a:spcBef>
                <a:spcPts val="0"/>
              </a:spcBef>
              <a:spcAft>
                <a:spcPts val="0"/>
              </a:spcAft>
              <a:buClr>
                <a:srgbClr val="00AE9D"/>
              </a:buClr>
              <a:buSzPts val="1200"/>
              <a:buAutoNum type="romanLcPeriod"/>
            </a:pPr>
            <a:r>
              <a:rPr lang="en" sz="1200"/>
              <a:t>We raised the temperature to </a:t>
            </a:r>
            <a:r>
              <a:rPr lang="en" sz="1200">
                <a:solidFill>
                  <a:srgbClr val="004C52"/>
                </a:solidFill>
              </a:rPr>
              <a:t>550°C for 3 hours, and then cool it at room temperature.</a:t>
            </a:r>
            <a:endParaRPr sz="1200">
              <a:solidFill>
                <a:srgbClr val="004C52"/>
              </a:solidFill>
            </a:endParaRPr>
          </a:p>
          <a:p>
            <a:pPr marL="628650" lvl="0" indent="-304800" algn="l" rtl="0">
              <a:lnSpc>
                <a:spcPct val="100000"/>
              </a:lnSpc>
              <a:spcBef>
                <a:spcPts val="0"/>
              </a:spcBef>
              <a:spcAft>
                <a:spcPts val="0"/>
              </a:spcAft>
              <a:buClr>
                <a:srgbClr val="00AE9D"/>
              </a:buClr>
              <a:buSzPts val="1200"/>
              <a:buAutoNum type="romanLcPeriod"/>
            </a:pPr>
            <a:r>
              <a:rPr lang="en" sz="1200">
                <a:solidFill>
                  <a:srgbClr val="004C52"/>
                </a:solidFill>
              </a:rPr>
              <a:t>We rinsed the sand. </a:t>
            </a:r>
            <a:endParaRPr sz="1200">
              <a:solidFill>
                <a:srgbClr val="004C52"/>
              </a:solidFill>
            </a:endParaRPr>
          </a:p>
          <a:p>
            <a:pPr marL="628650" lvl="0" indent="-304800" algn="l" rtl="0">
              <a:lnSpc>
                <a:spcPct val="100000"/>
              </a:lnSpc>
              <a:spcBef>
                <a:spcPts val="0"/>
              </a:spcBef>
              <a:spcAft>
                <a:spcPts val="0"/>
              </a:spcAft>
              <a:buClr>
                <a:srgbClr val="00AE9D"/>
              </a:buClr>
              <a:buSzPts val="1200"/>
              <a:buAutoNum type="romanLcPeriod"/>
            </a:pPr>
            <a:r>
              <a:rPr lang="en" sz="1200">
                <a:solidFill>
                  <a:srgbClr val="004C52"/>
                </a:solidFill>
              </a:rPr>
              <a:t>We placed 40 ml of the sand in a heat-resistant dish in a layer 1-3 cm deep and mixed 80 ml of 2.1 M Fe(NO3) and 0.6 ml of 10 M NaOH. </a:t>
            </a:r>
            <a:endParaRPr sz="1200">
              <a:solidFill>
                <a:srgbClr val="004C52"/>
              </a:solidFill>
            </a:endParaRPr>
          </a:p>
          <a:p>
            <a:pPr marL="628650" lvl="0" indent="-304800" algn="l" rtl="0">
              <a:lnSpc>
                <a:spcPct val="100000"/>
              </a:lnSpc>
              <a:spcBef>
                <a:spcPts val="0"/>
              </a:spcBef>
              <a:spcAft>
                <a:spcPts val="0"/>
              </a:spcAft>
              <a:buClr>
                <a:srgbClr val="00AE9D"/>
              </a:buClr>
              <a:buSzPts val="1200"/>
              <a:buAutoNum type="romanLcPeriod"/>
            </a:pPr>
            <a:r>
              <a:rPr lang="en" sz="1200">
                <a:solidFill>
                  <a:srgbClr val="004C52"/>
                </a:solidFill>
              </a:rPr>
              <a:t>We loosely covered the dish and heated it at 110°C until it appeared dry </a:t>
            </a:r>
            <a:endParaRPr sz="1200">
              <a:solidFill>
                <a:srgbClr val="004C52"/>
              </a:solidFill>
            </a:endParaRPr>
          </a:p>
          <a:p>
            <a:pPr marL="628650" lvl="0" indent="-304800" algn="l" rtl="0">
              <a:lnSpc>
                <a:spcPct val="100000"/>
              </a:lnSpc>
              <a:spcBef>
                <a:spcPts val="0"/>
              </a:spcBef>
              <a:spcAft>
                <a:spcPts val="0"/>
              </a:spcAft>
              <a:buClr>
                <a:srgbClr val="00AE9D"/>
              </a:buClr>
              <a:buSzPts val="1200"/>
              <a:buAutoNum type="romanLcPeriod"/>
            </a:pPr>
            <a:r>
              <a:rPr lang="en" sz="1200">
                <a:solidFill>
                  <a:srgbClr val="004C52"/>
                </a:solidFill>
              </a:rPr>
              <a:t>We cooled the treated sand, broke it into pieces, and sieved it. We reheated it at 110°C for another 3 hours</a:t>
            </a:r>
            <a:r>
              <a:rPr lang="en" sz="1200" baseline="30000">
                <a:solidFill>
                  <a:srgbClr val="004C52"/>
                </a:solidFill>
              </a:rPr>
              <a:t>[59]</a:t>
            </a:r>
            <a:r>
              <a:rPr lang="en" sz="1200">
                <a:solidFill>
                  <a:srgbClr val="004C52"/>
                </a:solidFill>
              </a:rPr>
              <a:t>.</a:t>
            </a:r>
            <a:endParaRPr sz="1200">
              <a:solidFill>
                <a:srgbClr val="004C52"/>
              </a:solidFill>
            </a:endParaRPr>
          </a:p>
        </p:txBody>
      </p:sp>
      <p:pic>
        <p:nvPicPr>
          <p:cNvPr id="529" name="Google Shape;529;p48"/>
          <p:cNvPicPr preferRelativeResize="0"/>
          <p:nvPr/>
        </p:nvPicPr>
        <p:blipFill rotWithShape="1">
          <a:blip r:embed="rId3">
            <a:alphaModFix/>
          </a:blip>
          <a:srcRect l="12632" r="12308"/>
          <a:stretch/>
        </p:blipFill>
        <p:spPr>
          <a:xfrm>
            <a:off x="7069475" y="1843463"/>
            <a:ext cx="1447650" cy="2279220"/>
          </a:xfrm>
          <a:prstGeom prst="rect">
            <a:avLst/>
          </a:prstGeom>
          <a:noFill/>
          <a:ln>
            <a:noFill/>
          </a:ln>
        </p:spPr>
      </p:pic>
      <p:sp>
        <p:nvSpPr>
          <p:cNvPr id="530" name="Google Shape;530;p48"/>
          <p:cNvSpPr txBox="1">
            <a:spLocks noGrp="1"/>
          </p:cNvSpPr>
          <p:nvPr>
            <p:ph type="title"/>
          </p:nvPr>
        </p:nvSpPr>
        <p:spPr>
          <a:xfrm>
            <a:off x="713025" y="357550"/>
            <a:ext cx="4867800" cy="8574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400"/>
              <a:buNone/>
            </a:pPr>
            <a:r>
              <a:rPr lang="en">
                <a:solidFill>
                  <a:schemeClr val="dk1"/>
                </a:solidFill>
              </a:rPr>
              <a:t>Materials and Methods (Cont’d)</a:t>
            </a:r>
            <a:endParaRPr/>
          </a:p>
        </p:txBody>
      </p:sp>
      <p:pic>
        <p:nvPicPr>
          <p:cNvPr id="531" name="Google Shape;531;p48"/>
          <p:cNvPicPr preferRelativeResize="0"/>
          <p:nvPr/>
        </p:nvPicPr>
        <p:blipFill rotWithShape="1">
          <a:blip r:embed="rId4">
            <a:alphaModFix/>
          </a:blip>
          <a:srcRect/>
          <a:stretch/>
        </p:blipFill>
        <p:spPr>
          <a:xfrm>
            <a:off x="7069475" y="595825"/>
            <a:ext cx="1447650" cy="1086750"/>
          </a:xfrm>
          <a:prstGeom prst="rect">
            <a:avLst/>
          </a:prstGeom>
          <a:noFill/>
          <a:ln>
            <a:noFill/>
          </a:ln>
        </p:spPr>
      </p:pic>
      <p:sp>
        <p:nvSpPr>
          <p:cNvPr id="532" name="Google Shape;532;p48"/>
          <p:cNvSpPr txBox="1"/>
          <p:nvPr/>
        </p:nvSpPr>
        <p:spPr>
          <a:xfrm>
            <a:off x="7069475" y="4122675"/>
            <a:ext cx="1859100" cy="41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C4245"/>
                </a:solidFill>
                <a:latin typeface="Karla"/>
                <a:ea typeface="Karla"/>
                <a:cs typeface="Karla"/>
                <a:sym typeface="Karla"/>
              </a:rPr>
              <a:t>Fig 31. </a:t>
            </a:r>
            <a:r>
              <a:rPr lang="en" sz="900" b="0" i="0" u="none" strike="noStrike" cap="none">
                <a:solidFill>
                  <a:srgbClr val="3C4245"/>
                </a:solidFill>
                <a:latin typeface="Karla"/>
                <a:ea typeface="Karla"/>
                <a:cs typeface="Karla"/>
                <a:sym typeface="Karla"/>
              </a:rPr>
              <a:t>Photos of the iron coated sand.</a:t>
            </a:r>
            <a:endParaRPr sz="900" b="0" i="0" u="none" strike="noStrike" cap="none">
              <a:solidFill>
                <a:srgbClr val="3C4245"/>
              </a:solidFill>
              <a:latin typeface="Karla"/>
              <a:ea typeface="Karla"/>
              <a:cs typeface="Karla"/>
              <a:sym typeface="Karla"/>
            </a:endParaRPr>
          </a:p>
        </p:txBody>
      </p:sp>
      <p:sp>
        <p:nvSpPr>
          <p:cNvPr id="533" name="Google Shape;533;p48"/>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49"/>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chemeClr val="dk1"/>
                </a:solidFill>
              </a:rPr>
              <a:t>Materials and Methods (cont’d)</a:t>
            </a:r>
            <a:endParaRPr/>
          </a:p>
        </p:txBody>
      </p:sp>
      <p:sp>
        <p:nvSpPr>
          <p:cNvPr id="539" name="Google Shape;539;p49"/>
          <p:cNvSpPr txBox="1">
            <a:spLocks noGrp="1"/>
          </p:cNvSpPr>
          <p:nvPr>
            <p:ph type="body" idx="1"/>
          </p:nvPr>
        </p:nvSpPr>
        <p:spPr>
          <a:xfrm>
            <a:off x="432300" y="1626800"/>
            <a:ext cx="4375200" cy="332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sz="1300" b="1"/>
              <a:t>Preparation of Virgin Carbon </a:t>
            </a:r>
            <a:endParaRPr sz="1300"/>
          </a:p>
          <a:p>
            <a:pPr marL="457200" lvl="0" indent="-311150" algn="l" rtl="0">
              <a:lnSpc>
                <a:spcPct val="100000"/>
              </a:lnSpc>
              <a:spcBef>
                <a:spcPts val="0"/>
              </a:spcBef>
              <a:spcAft>
                <a:spcPts val="0"/>
              </a:spcAft>
              <a:buSzPts val="1300"/>
              <a:buChar char="◆"/>
            </a:pPr>
            <a:r>
              <a:rPr lang="en" sz="1300"/>
              <a:t>We prepared granular activated carbon (GAC) coated with various oxides. In order to do this, we first prepared the GAC for coating through the following procedure:</a:t>
            </a:r>
            <a:endParaRPr sz="1300"/>
          </a:p>
          <a:p>
            <a:pPr marL="628650" lvl="0" indent="-311150" algn="l" rtl="0">
              <a:lnSpc>
                <a:spcPct val="100000"/>
              </a:lnSpc>
              <a:spcBef>
                <a:spcPts val="0"/>
              </a:spcBef>
              <a:spcAft>
                <a:spcPts val="0"/>
              </a:spcAft>
              <a:buClr>
                <a:srgbClr val="00AE9D"/>
              </a:buClr>
              <a:buSzPts val="1300"/>
              <a:buAutoNum type="romanLcPeriod"/>
            </a:pPr>
            <a:r>
              <a:rPr lang="en" sz="1300"/>
              <a:t>We stacked the different sized sieves by order, with the biggest at the top and smallest at the bottom.</a:t>
            </a:r>
            <a:endParaRPr sz="1300"/>
          </a:p>
          <a:p>
            <a:pPr marL="628650" lvl="0" indent="-311150" algn="l" rtl="0">
              <a:lnSpc>
                <a:spcPct val="100000"/>
              </a:lnSpc>
              <a:spcBef>
                <a:spcPts val="0"/>
              </a:spcBef>
              <a:spcAft>
                <a:spcPts val="0"/>
              </a:spcAft>
              <a:buClr>
                <a:srgbClr val="00AE9D"/>
              </a:buClr>
              <a:buSzPts val="1300"/>
              <a:buAutoNum type="romanLcPeriod"/>
            </a:pPr>
            <a:r>
              <a:rPr lang="en" sz="1300"/>
              <a:t>We placed 100 g of GAC at the top of the stack and shaked the sieves for 5 to 10 minutes. </a:t>
            </a:r>
            <a:endParaRPr sz="1300"/>
          </a:p>
          <a:p>
            <a:pPr marL="628650" lvl="0" indent="-311150" algn="l" rtl="0">
              <a:lnSpc>
                <a:spcPct val="100000"/>
              </a:lnSpc>
              <a:spcBef>
                <a:spcPts val="0"/>
              </a:spcBef>
              <a:spcAft>
                <a:spcPts val="0"/>
              </a:spcAft>
              <a:buClr>
                <a:srgbClr val="00AE9D"/>
              </a:buClr>
              <a:buSzPts val="1300"/>
              <a:buAutoNum type="romanLcPeriod"/>
            </a:pPr>
            <a:r>
              <a:rPr lang="en" sz="1300"/>
              <a:t>We pick out and save size #16 (1.19 mm) GAC.</a:t>
            </a:r>
            <a:endParaRPr sz="1300"/>
          </a:p>
        </p:txBody>
      </p:sp>
      <p:pic>
        <p:nvPicPr>
          <p:cNvPr id="540" name="Google Shape;540;p49"/>
          <p:cNvPicPr preferRelativeResize="0"/>
          <p:nvPr/>
        </p:nvPicPr>
        <p:blipFill rotWithShape="1">
          <a:blip r:embed="rId3">
            <a:alphaModFix/>
          </a:blip>
          <a:srcRect/>
          <a:stretch/>
        </p:blipFill>
        <p:spPr>
          <a:xfrm>
            <a:off x="5166317" y="1626800"/>
            <a:ext cx="1801684" cy="2215747"/>
          </a:xfrm>
          <a:prstGeom prst="rect">
            <a:avLst/>
          </a:prstGeom>
          <a:noFill/>
          <a:ln>
            <a:noFill/>
          </a:ln>
        </p:spPr>
      </p:pic>
      <p:sp>
        <p:nvSpPr>
          <p:cNvPr id="541" name="Google Shape;541;p49"/>
          <p:cNvSpPr txBox="1"/>
          <p:nvPr/>
        </p:nvSpPr>
        <p:spPr>
          <a:xfrm>
            <a:off x="5166325" y="3842550"/>
            <a:ext cx="1859100" cy="41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C4245"/>
                </a:solidFill>
                <a:latin typeface="Karla"/>
                <a:ea typeface="Karla"/>
                <a:cs typeface="Karla"/>
                <a:sym typeface="Karla"/>
              </a:rPr>
              <a:t>Fig 32. </a:t>
            </a:r>
            <a:r>
              <a:rPr lang="en" sz="900" b="0" i="0" u="none" strike="noStrike" cap="none">
                <a:solidFill>
                  <a:srgbClr val="3C4245"/>
                </a:solidFill>
                <a:latin typeface="Karla"/>
                <a:ea typeface="Karla"/>
                <a:cs typeface="Karla"/>
                <a:sym typeface="Karla"/>
              </a:rPr>
              <a:t>Photos of the virgin carbon.</a:t>
            </a:r>
            <a:endParaRPr sz="900" b="0" i="0" u="none" strike="noStrike" cap="none">
              <a:solidFill>
                <a:srgbClr val="3C4245"/>
              </a:solidFill>
              <a:latin typeface="Karla"/>
              <a:ea typeface="Karla"/>
              <a:cs typeface="Karla"/>
              <a:sym typeface="Karla"/>
            </a:endParaRPr>
          </a:p>
        </p:txBody>
      </p:sp>
      <p:sp>
        <p:nvSpPr>
          <p:cNvPr id="542" name="Google Shape;542;p49"/>
          <p:cNvSpPr txBox="1"/>
          <p:nvPr/>
        </p:nvSpPr>
        <p:spPr>
          <a:xfrm>
            <a:off x="7058675" y="3842550"/>
            <a:ext cx="1859100" cy="41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C4245"/>
                </a:solidFill>
                <a:latin typeface="Karla"/>
                <a:ea typeface="Karla"/>
                <a:cs typeface="Karla"/>
                <a:sym typeface="Karla"/>
              </a:rPr>
              <a:t>Fig 33. </a:t>
            </a:r>
            <a:r>
              <a:rPr lang="en" sz="900" b="0" i="0" u="none" strike="noStrike" cap="none">
                <a:solidFill>
                  <a:srgbClr val="3C4245"/>
                </a:solidFill>
                <a:latin typeface="Karla"/>
                <a:ea typeface="Karla"/>
                <a:cs typeface="Karla"/>
                <a:sym typeface="Karla"/>
              </a:rPr>
              <a:t>An illustration of the sieving procedure </a:t>
            </a:r>
            <a:r>
              <a:rPr lang="en" sz="900" b="0" i="0" u="none" strike="noStrike" cap="none" baseline="30000">
                <a:solidFill>
                  <a:srgbClr val="3C4245"/>
                </a:solidFill>
                <a:latin typeface="Karla"/>
                <a:ea typeface="Karla"/>
                <a:cs typeface="Karla"/>
                <a:sym typeface="Karla"/>
              </a:rPr>
              <a:t>[60]</a:t>
            </a:r>
            <a:r>
              <a:rPr lang="en" sz="900" b="0" i="0" u="none" strike="noStrike" cap="none">
                <a:solidFill>
                  <a:srgbClr val="3C4245"/>
                </a:solidFill>
                <a:latin typeface="Karla"/>
                <a:ea typeface="Karla"/>
                <a:cs typeface="Karla"/>
                <a:sym typeface="Karla"/>
              </a:rPr>
              <a:t>.</a:t>
            </a:r>
            <a:endParaRPr sz="900" b="0" i="0" u="none" strike="noStrike" cap="none">
              <a:solidFill>
                <a:srgbClr val="3C4245"/>
              </a:solidFill>
              <a:latin typeface="Karla"/>
              <a:ea typeface="Karla"/>
              <a:cs typeface="Karla"/>
              <a:sym typeface="Karla"/>
            </a:endParaRPr>
          </a:p>
        </p:txBody>
      </p:sp>
      <p:pic>
        <p:nvPicPr>
          <p:cNvPr id="543" name="Google Shape;543;p49"/>
          <p:cNvPicPr preferRelativeResize="0"/>
          <p:nvPr/>
        </p:nvPicPr>
        <p:blipFill rotWithShape="1">
          <a:blip r:embed="rId4">
            <a:alphaModFix/>
          </a:blip>
          <a:srcRect l="3856" t="2781" r="3857" b="4186"/>
          <a:stretch/>
        </p:blipFill>
        <p:spPr>
          <a:xfrm>
            <a:off x="7058675" y="1593712"/>
            <a:ext cx="1966301" cy="2311389"/>
          </a:xfrm>
          <a:prstGeom prst="rect">
            <a:avLst/>
          </a:prstGeom>
          <a:noFill/>
          <a:ln>
            <a:noFill/>
          </a:ln>
        </p:spPr>
      </p:pic>
      <p:sp>
        <p:nvSpPr>
          <p:cNvPr id="544" name="Google Shape;544;p49"/>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5"/>
          <p:cNvSpPr txBox="1"/>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Raleway"/>
                <a:ea typeface="Raleway"/>
                <a:cs typeface="Raleway"/>
                <a:sym typeface="Raleway"/>
              </a:rPr>
              <a:t>Novelty and Impact</a:t>
            </a:r>
            <a:endParaRPr sz="2400" b="1" i="0" u="none" strike="noStrike" cap="none">
              <a:solidFill>
                <a:srgbClr val="000000"/>
              </a:solidFill>
              <a:latin typeface="Raleway"/>
              <a:ea typeface="Raleway"/>
              <a:cs typeface="Raleway"/>
              <a:sym typeface="Raleway"/>
            </a:endParaRPr>
          </a:p>
        </p:txBody>
      </p:sp>
      <p:sp>
        <p:nvSpPr>
          <p:cNvPr id="145" name="Google Shape;145;p5"/>
          <p:cNvSpPr txBox="1"/>
          <p:nvPr/>
        </p:nvSpPr>
        <p:spPr>
          <a:xfrm>
            <a:off x="689250" y="1663800"/>
            <a:ext cx="7568100" cy="33273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rgbClr val="ABE33F"/>
              </a:buClr>
              <a:buSzPts val="1600"/>
              <a:buFont typeface="Karla"/>
              <a:buChar char="◆"/>
            </a:pPr>
            <a:r>
              <a:rPr lang="en" sz="1600" b="0" i="0" u="none" strike="noStrike" cap="none">
                <a:solidFill>
                  <a:srgbClr val="004C52"/>
                </a:solidFill>
                <a:latin typeface="Karla"/>
                <a:ea typeface="Karla"/>
                <a:cs typeface="Karla"/>
                <a:sym typeface="Karla"/>
              </a:rPr>
              <a:t>Use of nano-deposition techniques to tailor adsorbents with high efficiencies for lead removal in systems without any biological contamination or growth</a:t>
            </a:r>
            <a:endParaRPr sz="1600" b="0" i="0" u="none" strike="noStrike" cap="none">
              <a:solidFill>
                <a:srgbClr val="004C52"/>
              </a:solidFill>
              <a:latin typeface="Karla"/>
              <a:ea typeface="Karla"/>
              <a:cs typeface="Karla"/>
              <a:sym typeface="Karla"/>
            </a:endParaRPr>
          </a:p>
          <a:p>
            <a:pPr marL="457200" marR="0" lvl="0" indent="-330200" algn="l" rtl="0">
              <a:lnSpc>
                <a:spcPct val="115000"/>
              </a:lnSpc>
              <a:spcBef>
                <a:spcPts val="0"/>
              </a:spcBef>
              <a:spcAft>
                <a:spcPts val="0"/>
              </a:spcAft>
              <a:buClr>
                <a:srgbClr val="ABE33F"/>
              </a:buClr>
              <a:buSzPts val="1600"/>
              <a:buFont typeface="Karla"/>
              <a:buChar char="◆"/>
            </a:pPr>
            <a:r>
              <a:rPr lang="en" sz="1600" b="0" i="0" u="none" strike="noStrike" cap="none">
                <a:solidFill>
                  <a:srgbClr val="004C52"/>
                </a:solidFill>
                <a:latin typeface="Karla"/>
                <a:ea typeface="Karla"/>
                <a:cs typeface="Karla"/>
                <a:sym typeface="Karla"/>
              </a:rPr>
              <a:t>Implementation of economical, effective, efficient, and sustainable POU system</a:t>
            </a:r>
            <a:endParaRPr sz="1600" b="0" i="0" u="none" strike="noStrike" cap="none">
              <a:solidFill>
                <a:srgbClr val="004C52"/>
              </a:solidFill>
              <a:latin typeface="Karla"/>
              <a:ea typeface="Karla"/>
              <a:cs typeface="Karla"/>
              <a:sym typeface="Karla"/>
            </a:endParaRPr>
          </a:p>
          <a:p>
            <a:pPr marL="457200" marR="0" lvl="0" indent="-330200" algn="l" rtl="0">
              <a:lnSpc>
                <a:spcPct val="115000"/>
              </a:lnSpc>
              <a:spcBef>
                <a:spcPts val="0"/>
              </a:spcBef>
              <a:spcAft>
                <a:spcPts val="0"/>
              </a:spcAft>
              <a:buClr>
                <a:srgbClr val="ABE33F"/>
              </a:buClr>
              <a:buSzPts val="1600"/>
              <a:buFont typeface="Karla"/>
              <a:buChar char="◆"/>
            </a:pPr>
            <a:r>
              <a:rPr lang="en" sz="1600" b="0" i="0" u="none" strike="noStrike" cap="none">
                <a:solidFill>
                  <a:srgbClr val="004C52"/>
                </a:solidFill>
                <a:latin typeface="Karla"/>
                <a:ea typeface="Karla"/>
                <a:cs typeface="Karla"/>
                <a:sym typeface="Karla"/>
              </a:rPr>
              <a:t>Application of system to POE approaches</a:t>
            </a:r>
            <a:endParaRPr sz="1600" b="0" i="0" u="none" strike="noStrike" cap="none">
              <a:solidFill>
                <a:srgbClr val="004C52"/>
              </a:solidFill>
              <a:latin typeface="Karla"/>
              <a:ea typeface="Karla"/>
              <a:cs typeface="Karla"/>
              <a:sym typeface="Karla"/>
            </a:endParaRPr>
          </a:p>
          <a:p>
            <a:pPr marL="457200" marR="0" lvl="0" indent="-330200" algn="l" rtl="0">
              <a:lnSpc>
                <a:spcPct val="115000"/>
              </a:lnSpc>
              <a:spcBef>
                <a:spcPts val="0"/>
              </a:spcBef>
              <a:spcAft>
                <a:spcPts val="0"/>
              </a:spcAft>
              <a:buClr>
                <a:srgbClr val="ABE33F"/>
              </a:buClr>
              <a:buSzPts val="1600"/>
              <a:buFont typeface="Karla"/>
              <a:buChar char="◆"/>
            </a:pPr>
            <a:r>
              <a:rPr lang="en" sz="1600" b="0" i="0" u="none" strike="noStrike" cap="none">
                <a:solidFill>
                  <a:srgbClr val="004C52"/>
                </a:solidFill>
                <a:latin typeface="Karla"/>
                <a:ea typeface="Karla"/>
                <a:cs typeface="Karla"/>
                <a:sym typeface="Karla"/>
              </a:rPr>
              <a:t>Foundation for removal systems for other, similarly complex toxins.</a:t>
            </a:r>
            <a:endParaRPr sz="1600" b="0" i="0" u="none" strike="noStrike" cap="none">
              <a:solidFill>
                <a:srgbClr val="004C52"/>
              </a:solidFill>
              <a:latin typeface="Karla"/>
              <a:ea typeface="Karla"/>
              <a:cs typeface="Karla"/>
              <a:sym typeface="Karla"/>
            </a:endParaRPr>
          </a:p>
        </p:txBody>
      </p:sp>
      <p:sp>
        <p:nvSpPr>
          <p:cNvPr id="146" name="Google Shape;146;p5"/>
          <p:cNvSpPr txBox="1"/>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AE9D"/>
                </a:solidFill>
                <a:latin typeface="Karla"/>
                <a:ea typeface="Karla"/>
                <a:cs typeface="Karla"/>
                <a:sym typeface="Karla"/>
              </a:rPr>
              <a:t>5</a:t>
            </a:fld>
            <a:endParaRPr sz="1200" b="0" i="0" u="none" strike="noStrike" cap="none">
              <a:solidFill>
                <a:srgbClr val="00AE9D"/>
              </a:solidFill>
              <a:latin typeface="Karla"/>
              <a:ea typeface="Karla"/>
              <a:cs typeface="Karla"/>
              <a:sym typeface="Karla"/>
            </a:endParaRPr>
          </a:p>
        </p:txBody>
      </p:sp>
      <p:sp>
        <p:nvSpPr>
          <p:cNvPr id="147" name="Google Shape;147;p5"/>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50"/>
          <p:cNvSpPr txBox="1">
            <a:spLocks noGrp="1"/>
          </p:cNvSpPr>
          <p:nvPr>
            <p:ph type="body" idx="1"/>
          </p:nvPr>
        </p:nvSpPr>
        <p:spPr>
          <a:xfrm>
            <a:off x="474850" y="1580325"/>
            <a:ext cx="5570400" cy="332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2400"/>
              <a:buNone/>
            </a:pPr>
            <a:r>
              <a:rPr lang="en" sz="1300" b="1"/>
              <a:t>Preparation of Manganese Coated GAC</a:t>
            </a:r>
            <a:endParaRPr sz="1300"/>
          </a:p>
          <a:p>
            <a:pPr marL="457200" lvl="0" indent="-311150" algn="l" rtl="0">
              <a:lnSpc>
                <a:spcPct val="100000"/>
              </a:lnSpc>
              <a:spcBef>
                <a:spcPts val="600"/>
              </a:spcBef>
              <a:spcAft>
                <a:spcPts val="0"/>
              </a:spcAft>
              <a:buSzPts val="1300"/>
              <a:buChar char="◆"/>
            </a:pPr>
            <a:r>
              <a:rPr lang="en" sz="1300"/>
              <a:t>We coated the virgin carbon with manganese to use as an adsorbent </a:t>
            </a:r>
            <a:endParaRPr sz="1300"/>
          </a:p>
          <a:p>
            <a:pPr marL="628650" lvl="0" indent="-311150" algn="l" rtl="0">
              <a:lnSpc>
                <a:spcPct val="100000"/>
              </a:lnSpc>
              <a:spcBef>
                <a:spcPts val="0"/>
              </a:spcBef>
              <a:spcAft>
                <a:spcPts val="0"/>
              </a:spcAft>
              <a:buClr>
                <a:srgbClr val="00AE9D"/>
              </a:buClr>
              <a:buSzPts val="1300"/>
              <a:buAutoNum type="romanLcPeriod"/>
            </a:pPr>
            <a:r>
              <a:rPr lang="en" sz="1300"/>
              <a:t>We added GAC to 250 mL manganese chloride solution and constantly agitated with a magnetic stirrer for a while</a:t>
            </a:r>
            <a:endParaRPr sz="1300"/>
          </a:p>
          <a:p>
            <a:pPr marL="628650" lvl="0" indent="-311150" algn="l" rtl="0">
              <a:lnSpc>
                <a:spcPct val="100000"/>
              </a:lnSpc>
              <a:spcBef>
                <a:spcPts val="0"/>
              </a:spcBef>
              <a:spcAft>
                <a:spcPts val="0"/>
              </a:spcAft>
              <a:buClr>
                <a:srgbClr val="00AE9D"/>
              </a:buClr>
              <a:buSzPts val="1300"/>
              <a:buAutoNum type="romanLcPeriod"/>
            </a:pPr>
            <a:r>
              <a:rPr lang="en" sz="1300"/>
              <a:t>We added 1M sodium hydroxide dropwise at 60-70℃ at the pH of 9.0.</a:t>
            </a:r>
            <a:endParaRPr sz="1300"/>
          </a:p>
          <a:p>
            <a:pPr marL="628650" lvl="0" indent="-311150" algn="l" rtl="0">
              <a:lnSpc>
                <a:spcPct val="100000"/>
              </a:lnSpc>
              <a:spcBef>
                <a:spcPts val="0"/>
              </a:spcBef>
              <a:spcAft>
                <a:spcPts val="0"/>
              </a:spcAft>
              <a:buClr>
                <a:srgbClr val="00AE9D"/>
              </a:buClr>
              <a:buSzPts val="1300"/>
              <a:buAutoNum type="romanLcPeriod"/>
            </a:pPr>
            <a:r>
              <a:rPr lang="en" sz="1300"/>
              <a:t>We added potassium permanganate, which changes the solution color to brown according to the following reaction:</a:t>
            </a:r>
            <a:br>
              <a:rPr lang="en" sz="1300"/>
            </a:br>
            <a:r>
              <a:rPr lang="en" sz="1300"/>
              <a:t>                          </a:t>
            </a:r>
            <a:r>
              <a:rPr lang="en" sz="1300" b="1"/>
              <a:t>Mn</a:t>
            </a:r>
            <a:r>
              <a:rPr lang="en" sz="1300" b="1" baseline="30000"/>
              <a:t>2+</a:t>
            </a:r>
            <a:r>
              <a:rPr lang="en" sz="1300" b="1"/>
              <a:t> + MnO</a:t>
            </a:r>
            <a:r>
              <a:rPr lang="en" sz="1300" b="1" baseline="-25000"/>
              <a:t>4</a:t>
            </a:r>
            <a:r>
              <a:rPr lang="en" sz="1300" b="1" baseline="30000"/>
              <a:t>-</a:t>
            </a:r>
            <a:r>
              <a:rPr lang="en" sz="1300" b="1"/>
              <a:t> + H</a:t>
            </a:r>
            <a:r>
              <a:rPr lang="en" sz="1300" b="1" baseline="-25000"/>
              <a:t>2</a:t>
            </a:r>
            <a:r>
              <a:rPr lang="en" sz="1300" b="1"/>
              <a:t>O → MnO</a:t>
            </a:r>
            <a:r>
              <a:rPr lang="en" sz="1300" b="1" baseline="-25000"/>
              <a:t>2 (s)</a:t>
            </a:r>
            <a:r>
              <a:rPr lang="en" sz="1300" b="1"/>
              <a:t> + H</a:t>
            </a:r>
            <a:r>
              <a:rPr lang="en" sz="1300" baseline="30000"/>
              <a:t>+ </a:t>
            </a:r>
            <a:endParaRPr sz="1300"/>
          </a:p>
          <a:p>
            <a:pPr marL="628650" lvl="0" indent="-311150" algn="l" rtl="0">
              <a:lnSpc>
                <a:spcPct val="100000"/>
              </a:lnSpc>
              <a:spcBef>
                <a:spcPts val="0"/>
              </a:spcBef>
              <a:spcAft>
                <a:spcPts val="0"/>
              </a:spcAft>
              <a:buClr>
                <a:srgbClr val="00AE9D"/>
              </a:buClr>
              <a:buSzPts val="1300"/>
              <a:buAutoNum type="romanLcPeriod"/>
            </a:pPr>
            <a:r>
              <a:rPr lang="en" sz="1300"/>
              <a:t>We stirred the solution for 24 hours and aged it for 10 hours.</a:t>
            </a:r>
            <a:endParaRPr sz="1300"/>
          </a:p>
          <a:p>
            <a:pPr marL="628650" lvl="0" indent="-311150" algn="l" rtl="0">
              <a:lnSpc>
                <a:spcPct val="100000"/>
              </a:lnSpc>
              <a:spcBef>
                <a:spcPts val="0"/>
              </a:spcBef>
              <a:spcAft>
                <a:spcPts val="0"/>
              </a:spcAft>
              <a:buClr>
                <a:srgbClr val="00AE9D"/>
              </a:buClr>
              <a:buSzPts val="1300"/>
              <a:buAutoNum type="romanLcPeriod"/>
            </a:pPr>
            <a:r>
              <a:rPr lang="en" sz="1300"/>
              <a:t>We filtered the coated sample out and dried it at 150℃ for 5 hours before cooling it at room temperature.</a:t>
            </a:r>
            <a:endParaRPr sz="1300"/>
          </a:p>
          <a:p>
            <a:pPr marL="0" lvl="0" indent="0" algn="l" rtl="0">
              <a:lnSpc>
                <a:spcPct val="100000"/>
              </a:lnSpc>
              <a:spcBef>
                <a:spcPts val="600"/>
              </a:spcBef>
              <a:spcAft>
                <a:spcPts val="0"/>
              </a:spcAft>
              <a:buSzPts val="2400"/>
              <a:buNone/>
            </a:pPr>
            <a:endParaRPr sz="1300"/>
          </a:p>
        </p:txBody>
      </p:sp>
      <p:pic>
        <p:nvPicPr>
          <p:cNvPr id="550" name="Google Shape;550;p50"/>
          <p:cNvPicPr preferRelativeResize="0"/>
          <p:nvPr/>
        </p:nvPicPr>
        <p:blipFill rotWithShape="1">
          <a:blip r:embed="rId3">
            <a:alphaModFix/>
          </a:blip>
          <a:srcRect/>
          <a:stretch/>
        </p:blipFill>
        <p:spPr>
          <a:xfrm>
            <a:off x="6582004" y="1699493"/>
            <a:ext cx="1851273" cy="2468585"/>
          </a:xfrm>
          <a:prstGeom prst="rect">
            <a:avLst/>
          </a:prstGeom>
          <a:noFill/>
          <a:ln>
            <a:noFill/>
          </a:ln>
        </p:spPr>
      </p:pic>
      <p:sp>
        <p:nvSpPr>
          <p:cNvPr id="551" name="Google Shape;551;p50"/>
          <p:cNvSpPr txBox="1">
            <a:spLocks noGrp="1"/>
          </p:cNvSpPr>
          <p:nvPr>
            <p:ph type="title"/>
          </p:nvPr>
        </p:nvSpPr>
        <p:spPr>
          <a:xfrm>
            <a:off x="826150" y="394100"/>
            <a:ext cx="4867800" cy="8574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400"/>
              <a:buNone/>
            </a:pPr>
            <a:r>
              <a:rPr lang="en">
                <a:solidFill>
                  <a:schemeClr val="dk1"/>
                </a:solidFill>
              </a:rPr>
              <a:t>Materials and Methods (Cont’d)</a:t>
            </a:r>
            <a:endParaRPr/>
          </a:p>
        </p:txBody>
      </p:sp>
      <p:sp>
        <p:nvSpPr>
          <p:cNvPr id="552" name="Google Shape;552;p50"/>
          <p:cNvSpPr txBox="1"/>
          <p:nvPr/>
        </p:nvSpPr>
        <p:spPr>
          <a:xfrm>
            <a:off x="6578075" y="4168075"/>
            <a:ext cx="1859100" cy="41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C4245"/>
                </a:solidFill>
                <a:latin typeface="Karla"/>
                <a:ea typeface="Karla"/>
                <a:cs typeface="Karla"/>
                <a:sym typeface="Karla"/>
              </a:rPr>
              <a:t>Fig 34. </a:t>
            </a:r>
            <a:r>
              <a:rPr lang="en" sz="900" b="0" i="0" u="none" strike="noStrike" cap="none">
                <a:solidFill>
                  <a:srgbClr val="3C4245"/>
                </a:solidFill>
                <a:latin typeface="Karla"/>
                <a:ea typeface="Karla"/>
                <a:cs typeface="Karla"/>
                <a:sym typeface="Karla"/>
              </a:rPr>
              <a:t>Photos of manganese coated GAC</a:t>
            </a:r>
            <a:endParaRPr sz="900" b="0" i="0" u="none" strike="noStrike" cap="none">
              <a:solidFill>
                <a:srgbClr val="3C4245"/>
              </a:solidFill>
              <a:latin typeface="Karla"/>
              <a:ea typeface="Karla"/>
              <a:cs typeface="Karla"/>
              <a:sym typeface="Karla"/>
            </a:endParaRPr>
          </a:p>
        </p:txBody>
      </p:sp>
      <p:sp>
        <p:nvSpPr>
          <p:cNvPr id="553" name="Google Shape;553;p50"/>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51"/>
          <p:cNvSpPr txBox="1">
            <a:spLocks noGrp="1"/>
          </p:cNvSpPr>
          <p:nvPr>
            <p:ph type="title" idx="4294967295"/>
          </p:nvPr>
        </p:nvSpPr>
        <p:spPr>
          <a:xfrm>
            <a:off x="775325" y="26185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SEM Image</a:t>
            </a:r>
            <a:endParaRPr>
              <a:solidFill>
                <a:srgbClr val="000000"/>
              </a:solidFill>
            </a:endParaRPr>
          </a:p>
        </p:txBody>
      </p:sp>
      <p:sp>
        <p:nvSpPr>
          <p:cNvPr id="559" name="Google Shape;559;p51"/>
          <p:cNvSpPr txBox="1"/>
          <p:nvPr/>
        </p:nvSpPr>
        <p:spPr>
          <a:xfrm>
            <a:off x="1904688" y="4668600"/>
            <a:ext cx="5058300" cy="41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C4245"/>
                </a:solidFill>
                <a:latin typeface="Karla"/>
                <a:ea typeface="Karla"/>
                <a:cs typeface="Karla"/>
                <a:sym typeface="Karla"/>
              </a:rPr>
              <a:t>Fig 35. </a:t>
            </a:r>
            <a:r>
              <a:rPr lang="en" sz="900" b="0" i="0" u="none" strike="noStrike" cap="none">
                <a:solidFill>
                  <a:srgbClr val="3C4245"/>
                </a:solidFill>
                <a:latin typeface="Karla"/>
                <a:ea typeface="Karla"/>
                <a:cs typeface="Karla"/>
                <a:sym typeface="Karla"/>
              </a:rPr>
              <a:t>SEM micrograph: MnO</a:t>
            </a:r>
            <a:r>
              <a:rPr lang="en" sz="900" b="0" i="0" u="none" strike="noStrike" cap="none" baseline="-25000">
                <a:solidFill>
                  <a:srgbClr val="3C4245"/>
                </a:solidFill>
                <a:latin typeface="Karla"/>
                <a:ea typeface="Karla"/>
                <a:cs typeface="Karla"/>
                <a:sym typeface="Karla"/>
              </a:rPr>
              <a:t>2 </a:t>
            </a:r>
            <a:r>
              <a:rPr lang="en" sz="900" b="0" i="0" u="none" strike="noStrike" cap="none">
                <a:solidFill>
                  <a:srgbClr val="3C4245"/>
                </a:solidFill>
                <a:latin typeface="Karla"/>
                <a:ea typeface="Karla"/>
                <a:cs typeface="Karla"/>
                <a:sym typeface="Karla"/>
              </a:rPr>
              <a:t>nanoparticle coverage of GAC macropores</a:t>
            </a:r>
            <a:endParaRPr sz="900" b="0" i="0" u="none" strike="noStrike" cap="none">
              <a:solidFill>
                <a:srgbClr val="3C4245"/>
              </a:solidFill>
              <a:latin typeface="Karla"/>
              <a:ea typeface="Karla"/>
              <a:cs typeface="Karla"/>
              <a:sym typeface="Karla"/>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3C4245"/>
              </a:solidFill>
              <a:latin typeface="Karla"/>
              <a:ea typeface="Karla"/>
              <a:cs typeface="Karla"/>
              <a:sym typeface="Karla"/>
            </a:endParaRPr>
          </a:p>
          <a:p>
            <a:pPr marL="0" marR="0" lvl="0" indent="0" algn="l" rtl="0">
              <a:lnSpc>
                <a:spcPct val="115000"/>
              </a:lnSpc>
              <a:spcBef>
                <a:spcPts val="0"/>
              </a:spcBef>
              <a:spcAft>
                <a:spcPts val="0"/>
              </a:spcAft>
              <a:buClr>
                <a:srgbClr val="000000"/>
              </a:buClr>
              <a:buSzPts val="900"/>
              <a:buFont typeface="Arial"/>
              <a:buNone/>
            </a:pPr>
            <a:endParaRPr sz="900" b="1" i="0" u="none" strike="noStrike" cap="none">
              <a:solidFill>
                <a:srgbClr val="3C4245"/>
              </a:solidFill>
              <a:latin typeface="Karla"/>
              <a:ea typeface="Karla"/>
              <a:cs typeface="Karla"/>
              <a:sym typeface="Karla"/>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3C4245"/>
              </a:solidFill>
              <a:latin typeface="Karla"/>
              <a:ea typeface="Karla"/>
              <a:cs typeface="Karla"/>
              <a:sym typeface="Karla"/>
            </a:endParaRPr>
          </a:p>
        </p:txBody>
      </p:sp>
      <p:pic>
        <p:nvPicPr>
          <p:cNvPr id="560" name="Google Shape;560;p51"/>
          <p:cNvPicPr preferRelativeResize="0"/>
          <p:nvPr/>
        </p:nvPicPr>
        <p:blipFill rotWithShape="1">
          <a:blip r:embed="rId3">
            <a:alphaModFix/>
          </a:blip>
          <a:srcRect/>
          <a:stretch/>
        </p:blipFill>
        <p:spPr>
          <a:xfrm>
            <a:off x="1904697" y="1119250"/>
            <a:ext cx="5334603" cy="3549350"/>
          </a:xfrm>
          <a:prstGeom prst="rect">
            <a:avLst/>
          </a:prstGeom>
          <a:noFill/>
          <a:ln>
            <a:noFill/>
          </a:ln>
        </p:spPr>
      </p:pic>
      <p:sp>
        <p:nvSpPr>
          <p:cNvPr id="561" name="Google Shape;561;p51"/>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52"/>
          <p:cNvSpPr txBox="1">
            <a:spLocks noGrp="1"/>
          </p:cNvSpPr>
          <p:nvPr>
            <p:ph type="body" idx="1"/>
          </p:nvPr>
        </p:nvSpPr>
        <p:spPr>
          <a:xfrm>
            <a:off x="482900" y="1485575"/>
            <a:ext cx="6341700" cy="332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2400"/>
              <a:buNone/>
            </a:pPr>
            <a:r>
              <a:rPr lang="en" sz="1300" b="1"/>
              <a:t>Preparation of Lead Coated GAC</a:t>
            </a:r>
            <a:endParaRPr sz="1300"/>
          </a:p>
          <a:p>
            <a:pPr marL="457200" lvl="0" indent="-311150" algn="l" rtl="0">
              <a:lnSpc>
                <a:spcPct val="100000"/>
              </a:lnSpc>
              <a:spcBef>
                <a:spcPts val="600"/>
              </a:spcBef>
              <a:spcAft>
                <a:spcPts val="0"/>
              </a:spcAft>
              <a:buSzPts val="1300"/>
              <a:buChar char="◆"/>
            </a:pPr>
            <a:r>
              <a:rPr lang="en" sz="1300"/>
              <a:t>We coated the virgin carbon with iron to use as an adsorbent</a:t>
            </a:r>
            <a:endParaRPr sz="1300"/>
          </a:p>
          <a:p>
            <a:pPr marL="685800" lvl="0" indent="-311150" algn="l" rtl="0">
              <a:lnSpc>
                <a:spcPct val="100000"/>
              </a:lnSpc>
              <a:spcBef>
                <a:spcPts val="0"/>
              </a:spcBef>
              <a:spcAft>
                <a:spcPts val="0"/>
              </a:spcAft>
              <a:buClr>
                <a:srgbClr val="00AE9D"/>
              </a:buClr>
              <a:buSzPts val="1300"/>
              <a:buAutoNum type="romanLcPeriod"/>
            </a:pPr>
            <a:r>
              <a:rPr lang="en" sz="1300"/>
              <a:t>We added 50 ml of 2.5M FeCl</a:t>
            </a:r>
            <a:r>
              <a:rPr lang="en" sz="1300" baseline="-25000"/>
              <a:t>3</a:t>
            </a:r>
            <a:r>
              <a:rPr lang="en" sz="1300"/>
              <a:t> solution and 50 g of virgin carbon in a 250 ml flask. </a:t>
            </a:r>
            <a:endParaRPr sz="1300"/>
          </a:p>
          <a:p>
            <a:pPr marL="685800" lvl="0" indent="-311150" algn="l" rtl="0">
              <a:lnSpc>
                <a:spcPct val="100000"/>
              </a:lnSpc>
              <a:spcBef>
                <a:spcPts val="0"/>
              </a:spcBef>
              <a:spcAft>
                <a:spcPts val="0"/>
              </a:spcAft>
              <a:buClr>
                <a:srgbClr val="00AE9D"/>
              </a:buClr>
              <a:buSzPts val="1300"/>
              <a:buAutoNum type="romanLcPeriod"/>
            </a:pPr>
            <a:r>
              <a:rPr lang="en" sz="1300"/>
              <a:t>We added 0.0036 mL of 1.0M NaOH solution and covered the top of the flask with foil paper</a:t>
            </a:r>
            <a:endParaRPr sz="1300"/>
          </a:p>
          <a:p>
            <a:pPr marL="685800" lvl="0" indent="-311150" algn="l" rtl="0">
              <a:lnSpc>
                <a:spcPct val="100000"/>
              </a:lnSpc>
              <a:spcBef>
                <a:spcPts val="0"/>
              </a:spcBef>
              <a:spcAft>
                <a:spcPts val="0"/>
              </a:spcAft>
              <a:buClr>
                <a:srgbClr val="00AE9D"/>
              </a:buClr>
              <a:buSzPts val="1300"/>
              <a:buAutoNum type="romanLcPeriod"/>
            </a:pPr>
            <a:r>
              <a:rPr lang="en" sz="1300"/>
              <a:t>We added some distilled water until it submerged the mixture</a:t>
            </a:r>
            <a:endParaRPr sz="1300"/>
          </a:p>
          <a:p>
            <a:pPr marL="685800" lvl="0" indent="-311150" algn="l" rtl="0">
              <a:lnSpc>
                <a:spcPct val="100000"/>
              </a:lnSpc>
              <a:spcBef>
                <a:spcPts val="0"/>
              </a:spcBef>
              <a:spcAft>
                <a:spcPts val="0"/>
              </a:spcAft>
              <a:buClr>
                <a:srgbClr val="00AE9D"/>
              </a:buClr>
              <a:buSzPts val="1300"/>
              <a:buAutoNum type="romanLcPeriod"/>
            </a:pPr>
            <a:r>
              <a:rPr lang="en" sz="1300"/>
              <a:t>We heated the sample and controlled the temperature at 100-110℃ and stirred it with magnetic stirrer</a:t>
            </a:r>
            <a:endParaRPr sz="1300"/>
          </a:p>
          <a:p>
            <a:pPr marL="685800" lvl="0" indent="-311150" algn="l" rtl="0">
              <a:lnSpc>
                <a:spcPct val="100000"/>
              </a:lnSpc>
              <a:spcBef>
                <a:spcPts val="0"/>
              </a:spcBef>
              <a:spcAft>
                <a:spcPts val="0"/>
              </a:spcAft>
              <a:buClr>
                <a:srgbClr val="00AE9D"/>
              </a:buClr>
              <a:buSzPts val="1300"/>
              <a:buAutoNum type="romanLcPeriod"/>
            </a:pPr>
            <a:r>
              <a:rPr lang="en" sz="1300"/>
              <a:t>We added distilled water every time the water table in flask dropped too low</a:t>
            </a:r>
            <a:endParaRPr sz="1300"/>
          </a:p>
          <a:p>
            <a:pPr marL="685800" lvl="0" indent="-311150" algn="l" rtl="0">
              <a:lnSpc>
                <a:spcPct val="100000"/>
              </a:lnSpc>
              <a:spcBef>
                <a:spcPts val="0"/>
              </a:spcBef>
              <a:spcAft>
                <a:spcPts val="0"/>
              </a:spcAft>
              <a:buClr>
                <a:srgbClr val="00AE9D"/>
              </a:buClr>
              <a:buSzPts val="1300"/>
              <a:buAutoNum type="romanLcPeriod"/>
            </a:pPr>
            <a:r>
              <a:rPr lang="en" sz="1300"/>
              <a:t>We heated and stirred the solution for 3 hours before letting it cool overnight.</a:t>
            </a:r>
            <a:endParaRPr sz="1300"/>
          </a:p>
          <a:p>
            <a:pPr marL="685800" lvl="0" indent="-311150" algn="l" rtl="0">
              <a:lnSpc>
                <a:spcPct val="100000"/>
              </a:lnSpc>
              <a:spcBef>
                <a:spcPts val="0"/>
              </a:spcBef>
              <a:spcAft>
                <a:spcPts val="0"/>
              </a:spcAft>
              <a:buClr>
                <a:srgbClr val="00AE9D"/>
              </a:buClr>
              <a:buSzPts val="1300"/>
              <a:buAutoNum type="romanLcPeriod"/>
            </a:pPr>
            <a:r>
              <a:rPr lang="en" sz="1300"/>
              <a:t>We filtered the coated sample and dried it at 150℃ for 5 hours before allowing it to cool at room temperature.</a:t>
            </a:r>
            <a:endParaRPr sz="1300"/>
          </a:p>
          <a:p>
            <a:pPr marL="0" lvl="0" indent="0" algn="l" rtl="0">
              <a:lnSpc>
                <a:spcPct val="100000"/>
              </a:lnSpc>
              <a:spcBef>
                <a:spcPts val="600"/>
              </a:spcBef>
              <a:spcAft>
                <a:spcPts val="0"/>
              </a:spcAft>
              <a:buClr>
                <a:schemeClr val="dk1"/>
              </a:buClr>
              <a:buSzPts val="1100"/>
              <a:buFont typeface="Arial"/>
              <a:buNone/>
            </a:pPr>
            <a:endParaRPr sz="1300"/>
          </a:p>
          <a:p>
            <a:pPr marL="0" lvl="0" indent="0" algn="l" rtl="0">
              <a:lnSpc>
                <a:spcPct val="100000"/>
              </a:lnSpc>
              <a:spcBef>
                <a:spcPts val="600"/>
              </a:spcBef>
              <a:spcAft>
                <a:spcPts val="0"/>
              </a:spcAft>
              <a:buSzPts val="2400"/>
              <a:buNone/>
            </a:pPr>
            <a:endParaRPr sz="1300"/>
          </a:p>
        </p:txBody>
      </p:sp>
      <p:pic>
        <p:nvPicPr>
          <p:cNvPr id="567" name="Google Shape;567;p52"/>
          <p:cNvPicPr preferRelativeResize="0"/>
          <p:nvPr/>
        </p:nvPicPr>
        <p:blipFill rotWithShape="1">
          <a:blip r:embed="rId3">
            <a:alphaModFix/>
          </a:blip>
          <a:srcRect/>
          <a:stretch/>
        </p:blipFill>
        <p:spPr>
          <a:xfrm>
            <a:off x="6824602" y="1485570"/>
            <a:ext cx="2085371" cy="2470965"/>
          </a:xfrm>
          <a:prstGeom prst="rect">
            <a:avLst/>
          </a:prstGeom>
          <a:noFill/>
          <a:ln>
            <a:noFill/>
          </a:ln>
        </p:spPr>
      </p:pic>
      <p:sp>
        <p:nvSpPr>
          <p:cNvPr id="568" name="Google Shape;568;p52"/>
          <p:cNvSpPr txBox="1">
            <a:spLocks noGrp="1"/>
          </p:cNvSpPr>
          <p:nvPr>
            <p:ph type="title"/>
          </p:nvPr>
        </p:nvSpPr>
        <p:spPr>
          <a:xfrm>
            <a:off x="1000275" y="373525"/>
            <a:ext cx="4867800" cy="8574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400"/>
              <a:buNone/>
            </a:pPr>
            <a:r>
              <a:rPr lang="en">
                <a:solidFill>
                  <a:schemeClr val="dk1"/>
                </a:solidFill>
              </a:rPr>
              <a:t>Materials and Methods (Cont’d)</a:t>
            </a:r>
            <a:endParaRPr/>
          </a:p>
        </p:txBody>
      </p:sp>
      <p:sp>
        <p:nvSpPr>
          <p:cNvPr id="569" name="Google Shape;569;p52"/>
          <p:cNvSpPr txBox="1"/>
          <p:nvPr/>
        </p:nvSpPr>
        <p:spPr>
          <a:xfrm>
            <a:off x="6824588" y="3956525"/>
            <a:ext cx="2010900" cy="41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C4245"/>
                </a:solidFill>
                <a:latin typeface="Karla"/>
                <a:ea typeface="Karla"/>
                <a:cs typeface="Karla"/>
                <a:sym typeface="Karla"/>
              </a:rPr>
              <a:t>Fig 36. </a:t>
            </a:r>
            <a:r>
              <a:rPr lang="en" sz="900" b="0" i="0" u="none" strike="noStrike" cap="none">
                <a:solidFill>
                  <a:srgbClr val="3C4245"/>
                </a:solidFill>
                <a:latin typeface="Karla"/>
                <a:ea typeface="Karla"/>
                <a:cs typeface="Karla"/>
                <a:sym typeface="Karla"/>
              </a:rPr>
              <a:t>Photos of lead coated GAC </a:t>
            </a:r>
            <a:endParaRPr sz="900" b="0" i="0" u="none" strike="noStrike" cap="none">
              <a:solidFill>
                <a:srgbClr val="3C4245"/>
              </a:solidFill>
              <a:latin typeface="Karla"/>
              <a:ea typeface="Karla"/>
              <a:cs typeface="Karla"/>
              <a:sym typeface="Karla"/>
            </a:endParaRPr>
          </a:p>
        </p:txBody>
      </p:sp>
      <p:sp>
        <p:nvSpPr>
          <p:cNvPr id="570" name="Google Shape;570;p52"/>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53"/>
          <p:cNvSpPr txBox="1">
            <a:spLocks noGrp="1"/>
          </p:cNvSpPr>
          <p:nvPr>
            <p:ph type="title" idx="4294967295"/>
          </p:nvPr>
        </p:nvSpPr>
        <p:spPr>
          <a:xfrm>
            <a:off x="775325" y="26185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SEM Image</a:t>
            </a:r>
            <a:endParaRPr>
              <a:solidFill>
                <a:srgbClr val="000000"/>
              </a:solidFill>
            </a:endParaRPr>
          </a:p>
        </p:txBody>
      </p:sp>
      <p:sp>
        <p:nvSpPr>
          <p:cNvPr id="576" name="Google Shape;576;p53"/>
          <p:cNvSpPr txBox="1"/>
          <p:nvPr/>
        </p:nvSpPr>
        <p:spPr>
          <a:xfrm>
            <a:off x="2175913" y="4376700"/>
            <a:ext cx="5058300" cy="41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C4245"/>
                </a:solidFill>
                <a:latin typeface="Karla"/>
                <a:ea typeface="Karla"/>
                <a:cs typeface="Karla"/>
                <a:sym typeface="Karla"/>
              </a:rPr>
              <a:t>Fig 37. </a:t>
            </a:r>
            <a:r>
              <a:rPr lang="en" sz="900" b="0" i="0" u="none" strike="noStrike" cap="none">
                <a:solidFill>
                  <a:srgbClr val="3C4245"/>
                </a:solidFill>
                <a:latin typeface="Karla"/>
                <a:ea typeface="Karla"/>
                <a:cs typeface="Karla"/>
                <a:sym typeface="Karla"/>
              </a:rPr>
              <a:t>SEM micrograph: iron nanoparticle coverage on GAC surface</a:t>
            </a:r>
            <a:endParaRPr sz="900" b="0" i="0" u="none" strike="noStrike" cap="none">
              <a:solidFill>
                <a:srgbClr val="3C4245"/>
              </a:solidFill>
              <a:latin typeface="Karla"/>
              <a:ea typeface="Karla"/>
              <a:cs typeface="Karla"/>
              <a:sym typeface="Karla"/>
            </a:endParaRPr>
          </a:p>
          <a:p>
            <a:pPr marL="0" marR="0" lvl="0" indent="0" algn="l" rtl="0">
              <a:lnSpc>
                <a:spcPct val="115000"/>
              </a:lnSpc>
              <a:spcBef>
                <a:spcPts val="0"/>
              </a:spcBef>
              <a:spcAft>
                <a:spcPts val="0"/>
              </a:spcAft>
              <a:buClr>
                <a:schemeClr val="dk1"/>
              </a:buClr>
              <a:buSzPts val="1100"/>
              <a:buFont typeface="Arial"/>
              <a:buNone/>
            </a:pPr>
            <a:endParaRPr sz="900" b="0" i="0" u="none" strike="noStrike" cap="none">
              <a:solidFill>
                <a:srgbClr val="3C4245"/>
              </a:solidFill>
              <a:latin typeface="Karla"/>
              <a:ea typeface="Karla"/>
              <a:cs typeface="Karla"/>
              <a:sym typeface="Karla"/>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3C4245"/>
              </a:solidFill>
              <a:latin typeface="Karla"/>
              <a:ea typeface="Karla"/>
              <a:cs typeface="Karla"/>
              <a:sym typeface="Karla"/>
            </a:endParaRPr>
          </a:p>
          <a:p>
            <a:pPr marL="0" marR="0" lvl="0" indent="0" algn="l" rtl="0">
              <a:lnSpc>
                <a:spcPct val="115000"/>
              </a:lnSpc>
              <a:spcBef>
                <a:spcPts val="0"/>
              </a:spcBef>
              <a:spcAft>
                <a:spcPts val="0"/>
              </a:spcAft>
              <a:buClr>
                <a:srgbClr val="000000"/>
              </a:buClr>
              <a:buSzPts val="900"/>
              <a:buFont typeface="Arial"/>
              <a:buNone/>
            </a:pPr>
            <a:endParaRPr sz="900" b="1" i="0" u="none" strike="noStrike" cap="none">
              <a:solidFill>
                <a:srgbClr val="3C4245"/>
              </a:solidFill>
              <a:latin typeface="Karla"/>
              <a:ea typeface="Karla"/>
              <a:cs typeface="Karla"/>
              <a:sym typeface="Karla"/>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3C4245"/>
              </a:solidFill>
              <a:latin typeface="Karla"/>
              <a:ea typeface="Karla"/>
              <a:cs typeface="Karla"/>
              <a:sym typeface="Karla"/>
            </a:endParaRPr>
          </a:p>
        </p:txBody>
      </p:sp>
      <p:pic>
        <p:nvPicPr>
          <p:cNvPr id="577" name="Google Shape;577;p53"/>
          <p:cNvPicPr preferRelativeResize="0"/>
          <p:nvPr/>
        </p:nvPicPr>
        <p:blipFill rotWithShape="1">
          <a:blip r:embed="rId3">
            <a:alphaModFix/>
          </a:blip>
          <a:srcRect/>
          <a:stretch/>
        </p:blipFill>
        <p:spPr>
          <a:xfrm>
            <a:off x="2175913" y="1188250"/>
            <a:ext cx="4792165" cy="3188450"/>
          </a:xfrm>
          <a:prstGeom prst="rect">
            <a:avLst/>
          </a:prstGeom>
          <a:noFill/>
          <a:ln>
            <a:noFill/>
          </a:ln>
        </p:spPr>
      </p:pic>
      <p:sp>
        <p:nvSpPr>
          <p:cNvPr id="578" name="Google Shape;578;p53"/>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54"/>
          <p:cNvSpPr txBox="1">
            <a:spLocks noGrp="1"/>
          </p:cNvSpPr>
          <p:nvPr>
            <p:ph type="body" idx="1"/>
          </p:nvPr>
        </p:nvSpPr>
        <p:spPr>
          <a:xfrm>
            <a:off x="597050" y="1447025"/>
            <a:ext cx="7688700" cy="33273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ABE33F"/>
              </a:buClr>
              <a:buSzPts val="1400"/>
              <a:buChar char="◆"/>
            </a:pPr>
            <a:r>
              <a:rPr lang="en" sz="1400">
                <a:solidFill>
                  <a:srgbClr val="004C52"/>
                </a:solidFill>
              </a:rPr>
              <a:t>Application of sophisticated mathematical models for the prediction-simulation of fixed-bed adsorber performance in water treatment has made adsorber design more economical by effectively integrating bench-scale experiments with full-scale process implementation.</a:t>
            </a:r>
            <a:endParaRPr sz="1400">
              <a:solidFill>
                <a:srgbClr val="004C52"/>
              </a:solidFill>
            </a:endParaRPr>
          </a:p>
          <a:p>
            <a:pPr marL="457200" lvl="0" indent="-317500" algn="l" rtl="0">
              <a:lnSpc>
                <a:spcPct val="115000"/>
              </a:lnSpc>
              <a:spcBef>
                <a:spcPts val="0"/>
              </a:spcBef>
              <a:spcAft>
                <a:spcPts val="0"/>
              </a:spcAft>
              <a:buClr>
                <a:srgbClr val="ABE33F"/>
              </a:buClr>
              <a:buSzPts val="1400"/>
              <a:buChar char="◆"/>
            </a:pPr>
            <a:r>
              <a:rPr lang="en" sz="1400">
                <a:solidFill>
                  <a:srgbClr val="004C52"/>
                </a:solidFill>
              </a:rPr>
              <a:t>Available models such as the Homogeneous Surface Diffusion Model (HSDM) and Pore Surface Diffusion Model (PSDM) incorporate intraparticle diffusion and external film transfer coefficients as significant mass transport parameters. Successful implementation of these phenomenological models in adsorber design depends on two important factors: </a:t>
            </a:r>
            <a:endParaRPr sz="1400">
              <a:solidFill>
                <a:srgbClr val="004C52"/>
              </a:solidFill>
            </a:endParaRPr>
          </a:p>
          <a:p>
            <a:pPr marL="685800" lvl="1" indent="-317500" algn="l" rtl="0">
              <a:lnSpc>
                <a:spcPct val="115000"/>
              </a:lnSpc>
              <a:spcBef>
                <a:spcPts val="0"/>
              </a:spcBef>
              <a:spcAft>
                <a:spcPts val="0"/>
              </a:spcAft>
              <a:buClr>
                <a:srgbClr val="00AE9D"/>
              </a:buClr>
              <a:buSzPts val="1400"/>
              <a:buAutoNum type="romanLcPeriod"/>
            </a:pPr>
            <a:r>
              <a:rPr lang="en" sz="1400">
                <a:solidFill>
                  <a:srgbClr val="004C52"/>
                </a:solidFill>
              </a:rPr>
              <a:t> The ability of the model to represent the numerous interactions operative at field-scale</a:t>
            </a:r>
            <a:endParaRPr sz="1400">
              <a:solidFill>
                <a:srgbClr val="004C52"/>
              </a:solidFill>
            </a:endParaRPr>
          </a:p>
          <a:p>
            <a:pPr marL="685800" lvl="1" indent="-317500" algn="l" rtl="0">
              <a:lnSpc>
                <a:spcPct val="115000"/>
              </a:lnSpc>
              <a:spcBef>
                <a:spcPts val="0"/>
              </a:spcBef>
              <a:spcAft>
                <a:spcPts val="0"/>
              </a:spcAft>
              <a:buClr>
                <a:srgbClr val="00AE9D"/>
              </a:buClr>
              <a:buSzPts val="1400"/>
              <a:buAutoNum type="romanLcPeriod"/>
            </a:pPr>
            <a:r>
              <a:rPr lang="en" sz="1400">
                <a:solidFill>
                  <a:srgbClr val="004C52"/>
                </a:solidFill>
              </a:rPr>
              <a:t> The accuracy, precision, and reliability of methods used for determining model input parameters </a:t>
            </a:r>
            <a:endParaRPr sz="1400">
              <a:solidFill>
                <a:srgbClr val="004C52"/>
              </a:solidFill>
            </a:endParaRPr>
          </a:p>
        </p:txBody>
      </p:sp>
      <p:sp>
        <p:nvSpPr>
          <p:cNvPr id="584" name="Google Shape;584;p54"/>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solidFill>
                  <a:srgbClr val="FFFFFF"/>
                </a:solidFill>
              </a:rPr>
              <a:t>54</a:t>
            </a:fld>
            <a:endParaRPr>
              <a:solidFill>
                <a:srgbClr val="FFFFFF"/>
              </a:solidFill>
            </a:endParaRPr>
          </a:p>
        </p:txBody>
      </p:sp>
      <p:sp>
        <p:nvSpPr>
          <p:cNvPr id="585" name="Google Shape;585;p54"/>
          <p:cNvSpPr txBox="1">
            <a:spLocks noGrp="1"/>
          </p:cNvSpPr>
          <p:nvPr>
            <p:ph type="title"/>
          </p:nvPr>
        </p:nvSpPr>
        <p:spPr>
          <a:xfrm>
            <a:off x="658650" y="335825"/>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Adsorber Design for Removal of Lead</a:t>
            </a:r>
            <a:endParaRPr>
              <a:solidFill>
                <a:srgbClr val="00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55"/>
          <p:cNvSpPr txBox="1">
            <a:spLocks noGrp="1"/>
          </p:cNvSpPr>
          <p:nvPr>
            <p:ph type="body" idx="1"/>
          </p:nvPr>
        </p:nvSpPr>
        <p:spPr>
          <a:xfrm>
            <a:off x="568700" y="1570025"/>
            <a:ext cx="8112300" cy="33273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ABE33F"/>
              </a:buClr>
              <a:buSzPts val="1400"/>
              <a:buChar char="◆"/>
            </a:pPr>
            <a:r>
              <a:rPr lang="en" sz="1400">
                <a:solidFill>
                  <a:srgbClr val="004C52"/>
                </a:solidFill>
              </a:rPr>
              <a:t>It is imperative that these parameters are obtained from well-designed bench-scale experiments on a situation-specific basis. </a:t>
            </a:r>
            <a:endParaRPr sz="1400">
              <a:solidFill>
                <a:srgbClr val="004C52"/>
              </a:solidFill>
            </a:endParaRPr>
          </a:p>
          <a:p>
            <a:pPr marL="457200" lvl="0" indent="-317500" algn="l" rtl="0">
              <a:lnSpc>
                <a:spcPct val="115000"/>
              </a:lnSpc>
              <a:spcBef>
                <a:spcPts val="0"/>
              </a:spcBef>
              <a:spcAft>
                <a:spcPts val="0"/>
              </a:spcAft>
              <a:buClr>
                <a:srgbClr val="ABE33F"/>
              </a:buClr>
              <a:buSzPts val="1400"/>
              <a:buChar char="◆"/>
            </a:pPr>
            <a:r>
              <a:rPr lang="en" sz="1400">
                <a:solidFill>
                  <a:srgbClr val="004C52"/>
                </a:solidFill>
              </a:rPr>
              <a:t>In this study, the dispersed flow homogeneous surface diffusion model (DFHSDM) was used for performance forecasting and design of fixed-bed GAC adsorbers for lead removal.</a:t>
            </a:r>
            <a:endParaRPr sz="1400">
              <a:solidFill>
                <a:srgbClr val="004C52"/>
              </a:solidFill>
            </a:endParaRPr>
          </a:p>
          <a:p>
            <a:pPr marL="457200" lvl="0" indent="-317500" algn="l" rtl="0">
              <a:lnSpc>
                <a:spcPct val="115000"/>
              </a:lnSpc>
              <a:spcBef>
                <a:spcPts val="0"/>
              </a:spcBef>
              <a:spcAft>
                <a:spcPts val="0"/>
              </a:spcAft>
              <a:buClr>
                <a:srgbClr val="ABE33F"/>
              </a:buClr>
              <a:buSzPts val="1400"/>
              <a:buChar char="◆"/>
            </a:pPr>
            <a:r>
              <a:rPr lang="en" sz="1400">
                <a:solidFill>
                  <a:srgbClr val="004C52"/>
                </a:solidFill>
              </a:rPr>
              <a:t>The model assumption are:</a:t>
            </a:r>
            <a:endParaRPr sz="1400">
              <a:solidFill>
                <a:srgbClr val="004C52"/>
              </a:solidFill>
            </a:endParaRPr>
          </a:p>
          <a:p>
            <a:pPr marL="628650" lvl="1" indent="-317500" algn="l" rtl="0">
              <a:lnSpc>
                <a:spcPct val="115000"/>
              </a:lnSpc>
              <a:spcBef>
                <a:spcPts val="0"/>
              </a:spcBef>
              <a:spcAft>
                <a:spcPts val="0"/>
              </a:spcAft>
              <a:buClr>
                <a:srgbClr val="00AE9D"/>
              </a:buClr>
              <a:buSzPts val="1400"/>
              <a:buAutoNum type="romanLcPeriod"/>
            </a:pPr>
            <a:r>
              <a:rPr lang="en" sz="1400">
                <a:solidFill>
                  <a:srgbClr val="004C52"/>
                </a:solidFill>
              </a:rPr>
              <a:t>Presence of axial dispersion of adsorbate in the liquid phase </a:t>
            </a:r>
            <a:endParaRPr sz="1400">
              <a:solidFill>
                <a:srgbClr val="004C52"/>
              </a:solidFill>
            </a:endParaRPr>
          </a:p>
          <a:p>
            <a:pPr marL="628650" lvl="1" indent="-317500" algn="l" rtl="0">
              <a:lnSpc>
                <a:spcPct val="115000"/>
              </a:lnSpc>
              <a:spcBef>
                <a:spcPts val="0"/>
              </a:spcBef>
              <a:spcAft>
                <a:spcPts val="0"/>
              </a:spcAft>
              <a:buClr>
                <a:srgbClr val="00AE9D"/>
              </a:buClr>
              <a:buSzPts val="1400"/>
              <a:buAutoNum type="romanLcPeriod"/>
            </a:pPr>
            <a:r>
              <a:rPr lang="en" sz="1400">
                <a:solidFill>
                  <a:srgbClr val="004C52"/>
                </a:solidFill>
              </a:rPr>
              <a:t>Adsorber particles are spherical in shape</a:t>
            </a:r>
            <a:endParaRPr sz="1400">
              <a:solidFill>
                <a:srgbClr val="004C52"/>
              </a:solidFill>
            </a:endParaRPr>
          </a:p>
          <a:p>
            <a:pPr marL="628650" lvl="1" indent="-317500" algn="l" rtl="0">
              <a:lnSpc>
                <a:spcPct val="115000"/>
              </a:lnSpc>
              <a:spcBef>
                <a:spcPts val="0"/>
              </a:spcBef>
              <a:spcAft>
                <a:spcPts val="0"/>
              </a:spcAft>
              <a:buClr>
                <a:srgbClr val="00AE9D"/>
              </a:buClr>
              <a:buSzPts val="1400"/>
              <a:buAutoNum type="romanLcPeriod"/>
            </a:pPr>
            <a:r>
              <a:rPr lang="en" sz="1400">
                <a:solidFill>
                  <a:srgbClr val="004C52"/>
                </a:solidFill>
              </a:rPr>
              <a:t>Surface diffusion of the adsorbate into the adsorbent particle is controlling mechanism</a:t>
            </a:r>
            <a:endParaRPr sz="1400">
              <a:solidFill>
                <a:srgbClr val="004C52"/>
              </a:solidFill>
            </a:endParaRPr>
          </a:p>
          <a:p>
            <a:pPr marL="628650" lvl="1" indent="-317500" algn="l" rtl="0">
              <a:lnSpc>
                <a:spcPct val="115000"/>
              </a:lnSpc>
              <a:spcBef>
                <a:spcPts val="0"/>
              </a:spcBef>
              <a:spcAft>
                <a:spcPts val="0"/>
              </a:spcAft>
              <a:buClr>
                <a:srgbClr val="00AE9D"/>
              </a:buClr>
              <a:buSzPts val="1400"/>
              <a:buAutoNum type="romanLcPeriod"/>
            </a:pPr>
            <a:r>
              <a:rPr lang="en" sz="1400">
                <a:solidFill>
                  <a:srgbClr val="004C52"/>
                </a:solidFill>
              </a:rPr>
              <a:t>Film-transfer coefficient is an important consideration</a:t>
            </a:r>
            <a:endParaRPr sz="1400">
              <a:solidFill>
                <a:srgbClr val="004C52"/>
              </a:solidFill>
            </a:endParaRPr>
          </a:p>
          <a:p>
            <a:pPr marL="628650" lvl="1" indent="-317500" algn="l" rtl="0">
              <a:lnSpc>
                <a:spcPct val="115000"/>
              </a:lnSpc>
              <a:spcBef>
                <a:spcPts val="0"/>
              </a:spcBef>
              <a:spcAft>
                <a:spcPts val="0"/>
              </a:spcAft>
              <a:buClr>
                <a:srgbClr val="00AE9D"/>
              </a:buClr>
              <a:buSzPts val="1400"/>
              <a:buAutoNum type="romanLcPeriod"/>
            </a:pPr>
            <a:r>
              <a:rPr lang="en" sz="1400">
                <a:solidFill>
                  <a:srgbClr val="004C52"/>
                </a:solidFill>
              </a:rPr>
              <a:t>Sorption of the adsorbate on the adsorbent particle is an instantaneous and reversible process</a:t>
            </a:r>
            <a:endParaRPr sz="1400">
              <a:solidFill>
                <a:srgbClr val="004C52"/>
              </a:solidFill>
            </a:endParaRPr>
          </a:p>
        </p:txBody>
      </p:sp>
      <p:sp>
        <p:nvSpPr>
          <p:cNvPr id="591" name="Google Shape;591;p55"/>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solidFill>
                  <a:srgbClr val="FFFFFF"/>
                </a:solidFill>
              </a:rPr>
              <a:t>55</a:t>
            </a:fld>
            <a:endParaRPr>
              <a:solidFill>
                <a:srgbClr val="FFFFFF"/>
              </a:solidFill>
            </a:endParaRPr>
          </a:p>
        </p:txBody>
      </p:sp>
      <p:sp>
        <p:nvSpPr>
          <p:cNvPr id="592" name="Google Shape;592;p55"/>
          <p:cNvSpPr txBox="1">
            <a:spLocks noGrp="1"/>
          </p:cNvSpPr>
          <p:nvPr>
            <p:ph type="title"/>
          </p:nvPr>
        </p:nvSpPr>
        <p:spPr>
          <a:xfrm>
            <a:off x="658650" y="335825"/>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Adsorber Design for Removal of Lead </a:t>
            </a:r>
            <a:r>
              <a:rPr lang="en">
                <a:solidFill>
                  <a:schemeClr val="dk1"/>
                </a:solidFill>
              </a:rPr>
              <a:t>(con’t)</a:t>
            </a:r>
            <a:endParaRPr>
              <a:solidFill>
                <a:srgbClr val="00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56"/>
          <p:cNvSpPr txBox="1">
            <a:spLocks noGrp="1"/>
          </p:cNvSpPr>
          <p:nvPr>
            <p:ph type="title" idx="4294967295"/>
          </p:nvPr>
        </p:nvSpPr>
        <p:spPr>
          <a:xfrm>
            <a:off x="687025" y="18455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Model Assumptions</a:t>
            </a:r>
            <a:endParaRPr>
              <a:solidFill>
                <a:srgbClr val="000000"/>
              </a:solidFill>
            </a:endParaRPr>
          </a:p>
        </p:txBody>
      </p:sp>
      <p:sp>
        <p:nvSpPr>
          <p:cNvPr id="598" name="Google Shape;598;p56"/>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56</a:t>
            </a:fld>
            <a:endParaRPr/>
          </a:p>
        </p:txBody>
      </p:sp>
      <p:pic>
        <p:nvPicPr>
          <p:cNvPr id="599" name="Google Shape;599;p56"/>
          <p:cNvPicPr preferRelativeResize="0"/>
          <p:nvPr/>
        </p:nvPicPr>
        <p:blipFill rotWithShape="1">
          <a:blip r:embed="rId3">
            <a:alphaModFix/>
          </a:blip>
          <a:srcRect/>
          <a:stretch/>
        </p:blipFill>
        <p:spPr>
          <a:xfrm>
            <a:off x="728225" y="1194350"/>
            <a:ext cx="3616363" cy="3616363"/>
          </a:xfrm>
          <a:prstGeom prst="rect">
            <a:avLst/>
          </a:prstGeom>
          <a:noFill/>
          <a:ln>
            <a:noFill/>
          </a:ln>
        </p:spPr>
      </p:pic>
      <p:pic>
        <p:nvPicPr>
          <p:cNvPr id="600" name="Google Shape;600;p56"/>
          <p:cNvPicPr preferRelativeResize="0"/>
          <p:nvPr/>
        </p:nvPicPr>
        <p:blipFill rotWithShape="1">
          <a:blip r:embed="rId4">
            <a:alphaModFix/>
          </a:blip>
          <a:srcRect/>
          <a:stretch/>
        </p:blipFill>
        <p:spPr>
          <a:xfrm>
            <a:off x="4459900" y="1241625"/>
            <a:ext cx="4419750" cy="330632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7"/>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chemeClr val="dk1"/>
                </a:solidFill>
              </a:rPr>
              <a:t>Rate Study Experiments</a:t>
            </a:r>
            <a:endParaRPr/>
          </a:p>
        </p:txBody>
      </p:sp>
      <p:sp>
        <p:nvSpPr>
          <p:cNvPr id="606" name="Google Shape;606;p57"/>
          <p:cNvSpPr txBox="1">
            <a:spLocks noGrp="1"/>
          </p:cNvSpPr>
          <p:nvPr>
            <p:ph type="body" idx="1"/>
          </p:nvPr>
        </p:nvSpPr>
        <p:spPr>
          <a:xfrm>
            <a:off x="234400" y="1447025"/>
            <a:ext cx="6297000" cy="3327300"/>
          </a:xfrm>
          <a:prstGeom prst="rect">
            <a:avLst/>
          </a:prstGeom>
          <a:noFill/>
          <a:ln>
            <a:noFill/>
          </a:ln>
        </p:spPr>
        <p:txBody>
          <a:bodyPr spcFirstLastPara="1" wrap="square" lIns="91425" tIns="91425" rIns="91425" bIns="91425" anchor="t" anchorCtr="0">
            <a:noAutofit/>
          </a:bodyPr>
          <a:lstStyle/>
          <a:p>
            <a:pPr marL="457200" lvl="0" indent="-311150" algn="l" rtl="0">
              <a:lnSpc>
                <a:spcPct val="100000"/>
              </a:lnSpc>
              <a:spcBef>
                <a:spcPts val="0"/>
              </a:spcBef>
              <a:spcAft>
                <a:spcPts val="0"/>
              </a:spcAft>
              <a:buSzPts val="1300"/>
              <a:buChar char="◆"/>
            </a:pPr>
            <a:r>
              <a:rPr lang="en" sz="1300"/>
              <a:t>Add 20 ml lead solution (Pb</a:t>
            </a:r>
            <a:r>
              <a:rPr lang="en" sz="1300" baseline="30000"/>
              <a:t>2+</a:t>
            </a:r>
            <a:r>
              <a:rPr lang="en" sz="1300"/>
              <a:t> = 2 mg/L) into 6 vials and roll them on the roller for 15-30 minutes</a:t>
            </a:r>
            <a:endParaRPr sz="1300"/>
          </a:p>
          <a:p>
            <a:pPr marL="457200" lvl="0" indent="-311150" algn="l" rtl="0">
              <a:lnSpc>
                <a:spcPct val="100000"/>
              </a:lnSpc>
              <a:spcBef>
                <a:spcPts val="0"/>
              </a:spcBef>
              <a:spcAft>
                <a:spcPts val="0"/>
              </a:spcAft>
              <a:buSzPts val="1300"/>
              <a:buChar char="◆"/>
            </a:pPr>
            <a:r>
              <a:rPr lang="en" sz="1300"/>
              <a:t>Add 1 L lead solution (Pb</a:t>
            </a:r>
            <a:r>
              <a:rPr lang="en" sz="1300" baseline="30000"/>
              <a:t>2+</a:t>
            </a:r>
            <a:r>
              <a:rPr lang="en" sz="1300"/>
              <a:t> = 10 mg/L) into the flask and place overnight to make for a saturated solution.</a:t>
            </a:r>
            <a:endParaRPr sz="1300"/>
          </a:p>
          <a:p>
            <a:pPr marL="457200" lvl="0" indent="-311150" algn="l" rtl="0">
              <a:lnSpc>
                <a:spcPct val="100000"/>
              </a:lnSpc>
              <a:spcBef>
                <a:spcPts val="0"/>
              </a:spcBef>
              <a:spcAft>
                <a:spcPts val="0"/>
              </a:spcAft>
              <a:buSzPts val="1300"/>
              <a:buChar char="◆"/>
            </a:pPr>
            <a:r>
              <a:rPr lang="en" sz="1300"/>
              <a:t>Rinse the adsorbent (uncoated material needn’t) with distilled water until the water runs clear </a:t>
            </a:r>
            <a:endParaRPr sz="1300"/>
          </a:p>
          <a:p>
            <a:pPr marL="457200" lvl="0" indent="-311150" algn="l" rtl="0">
              <a:lnSpc>
                <a:spcPct val="100000"/>
              </a:lnSpc>
              <a:spcBef>
                <a:spcPts val="0"/>
              </a:spcBef>
              <a:spcAft>
                <a:spcPts val="0"/>
              </a:spcAft>
              <a:buSzPts val="1300"/>
              <a:buChar char="◆"/>
            </a:pPr>
            <a:r>
              <a:rPr lang="en" sz="1300"/>
              <a:t>Prepare 10 mg/L lead solution with 50 ml buffer to keep the pH at 7-8</a:t>
            </a:r>
            <a:endParaRPr sz="1300"/>
          </a:p>
          <a:p>
            <a:pPr marL="457200" lvl="0" indent="-311150" algn="l" rtl="0">
              <a:lnSpc>
                <a:spcPct val="100000"/>
              </a:lnSpc>
              <a:spcBef>
                <a:spcPts val="0"/>
              </a:spcBef>
              <a:spcAft>
                <a:spcPts val="0"/>
              </a:spcAft>
              <a:buSzPts val="1300"/>
              <a:buChar char="◆"/>
            </a:pPr>
            <a:r>
              <a:rPr lang="en" sz="1300"/>
              <a:t>Add 1 L of lead solution (Pb</a:t>
            </a:r>
            <a:r>
              <a:rPr lang="en" sz="1300" baseline="30000"/>
              <a:t>2+</a:t>
            </a:r>
            <a:r>
              <a:rPr lang="en" sz="1300"/>
              <a:t> = 10 mg/L) and 4.0 g adsorbent into the saturated flask</a:t>
            </a:r>
            <a:endParaRPr sz="1300"/>
          </a:p>
          <a:p>
            <a:pPr marL="457200" lvl="0" indent="-311150" algn="l" rtl="0">
              <a:lnSpc>
                <a:spcPct val="100000"/>
              </a:lnSpc>
              <a:spcBef>
                <a:spcPts val="0"/>
              </a:spcBef>
              <a:spcAft>
                <a:spcPts val="0"/>
              </a:spcAft>
              <a:buSzPts val="1300"/>
              <a:buChar char="◆"/>
            </a:pPr>
            <a:r>
              <a:rPr lang="en" sz="1300"/>
              <a:t>Take 20 ml sample from the flask and fill into the first vial</a:t>
            </a:r>
            <a:endParaRPr sz="1300"/>
          </a:p>
          <a:p>
            <a:pPr marL="457200" lvl="0" indent="-311150" algn="l" rtl="0">
              <a:lnSpc>
                <a:spcPct val="100000"/>
              </a:lnSpc>
              <a:spcBef>
                <a:spcPts val="0"/>
              </a:spcBef>
              <a:spcAft>
                <a:spcPts val="0"/>
              </a:spcAft>
              <a:buSzPts val="1300"/>
              <a:buChar char="◆"/>
            </a:pPr>
            <a:r>
              <a:rPr lang="en" sz="1300"/>
              <a:t>Open the agitator to make the adsorbent and solution mix continually</a:t>
            </a:r>
            <a:endParaRPr sz="1300"/>
          </a:p>
          <a:p>
            <a:pPr marL="457200" lvl="0" indent="-311150" algn="l" rtl="0">
              <a:lnSpc>
                <a:spcPct val="100000"/>
              </a:lnSpc>
              <a:spcBef>
                <a:spcPts val="0"/>
              </a:spcBef>
              <a:spcAft>
                <a:spcPts val="0"/>
              </a:spcAft>
              <a:buSzPts val="1300"/>
              <a:buChar char="◆"/>
            </a:pPr>
            <a:r>
              <a:rPr lang="en" sz="1300"/>
              <a:t>Take 20 ml sample from the flask after 10, 30, 45, 60, 120nim and make sure fill the original solution with equal quantity of lead solution at concentration of 10 mg/L</a:t>
            </a:r>
            <a:endParaRPr sz="1300"/>
          </a:p>
          <a:p>
            <a:pPr marL="457200" lvl="0" indent="-311150" algn="l" rtl="0">
              <a:lnSpc>
                <a:spcPct val="100000"/>
              </a:lnSpc>
              <a:spcBef>
                <a:spcPts val="0"/>
              </a:spcBef>
              <a:spcAft>
                <a:spcPts val="0"/>
              </a:spcAft>
              <a:buSzPts val="1300"/>
              <a:buChar char="◆"/>
            </a:pPr>
            <a:r>
              <a:rPr lang="en" sz="1300"/>
              <a:t>Refrigerate the six vials with sample in refrigerator</a:t>
            </a:r>
            <a:endParaRPr sz="1300"/>
          </a:p>
          <a:p>
            <a:pPr marL="457200" lvl="0" indent="0" algn="l" rtl="0">
              <a:lnSpc>
                <a:spcPct val="100000"/>
              </a:lnSpc>
              <a:spcBef>
                <a:spcPts val="0"/>
              </a:spcBef>
              <a:spcAft>
                <a:spcPts val="0"/>
              </a:spcAft>
              <a:buSzPts val="2400"/>
              <a:buNone/>
            </a:pPr>
            <a:endParaRPr sz="1300"/>
          </a:p>
        </p:txBody>
      </p:sp>
      <p:pic>
        <p:nvPicPr>
          <p:cNvPr id="607" name="Google Shape;607;p57"/>
          <p:cNvPicPr preferRelativeResize="0"/>
          <p:nvPr/>
        </p:nvPicPr>
        <p:blipFill rotWithShape="1">
          <a:blip r:embed="rId3">
            <a:alphaModFix/>
          </a:blip>
          <a:srcRect r="20603"/>
          <a:stretch/>
        </p:blipFill>
        <p:spPr>
          <a:xfrm>
            <a:off x="6663401" y="927918"/>
            <a:ext cx="2231042" cy="3188400"/>
          </a:xfrm>
          <a:prstGeom prst="rect">
            <a:avLst/>
          </a:prstGeom>
          <a:noFill/>
          <a:ln>
            <a:noFill/>
          </a:ln>
        </p:spPr>
      </p:pic>
      <p:sp>
        <p:nvSpPr>
          <p:cNvPr id="608" name="Google Shape;608;p57"/>
          <p:cNvSpPr txBox="1"/>
          <p:nvPr/>
        </p:nvSpPr>
        <p:spPr>
          <a:xfrm>
            <a:off x="6616825" y="4116325"/>
            <a:ext cx="2231100" cy="41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C4245"/>
                </a:solidFill>
                <a:latin typeface="Karla"/>
                <a:ea typeface="Karla"/>
                <a:cs typeface="Karla"/>
                <a:sym typeface="Karla"/>
              </a:rPr>
              <a:t>Fig 38. </a:t>
            </a:r>
            <a:r>
              <a:rPr lang="en" sz="900" b="0" i="0" u="none" strike="noStrike" cap="none">
                <a:solidFill>
                  <a:srgbClr val="3C4245"/>
                </a:solidFill>
                <a:latin typeface="Karla"/>
                <a:ea typeface="Karla"/>
                <a:cs typeface="Karla"/>
                <a:sym typeface="Karla"/>
              </a:rPr>
              <a:t>Photos of the rate study setup</a:t>
            </a:r>
            <a:endParaRPr sz="900" b="0" i="0" u="none" strike="noStrike" cap="none">
              <a:solidFill>
                <a:srgbClr val="3C4245"/>
              </a:solidFill>
              <a:latin typeface="Karla"/>
              <a:ea typeface="Karla"/>
              <a:cs typeface="Karla"/>
              <a:sym typeface="Karla"/>
            </a:endParaRPr>
          </a:p>
        </p:txBody>
      </p:sp>
      <p:sp>
        <p:nvSpPr>
          <p:cNvPr id="609" name="Google Shape;609;p57"/>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58"/>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Rate Study Experiments (cont’d)</a:t>
            </a:r>
            <a:endParaRPr>
              <a:solidFill>
                <a:srgbClr val="000000"/>
              </a:solidFill>
            </a:endParaRPr>
          </a:p>
        </p:txBody>
      </p:sp>
      <p:sp>
        <p:nvSpPr>
          <p:cNvPr id="615" name="Google Shape;615;p58"/>
          <p:cNvSpPr txBox="1">
            <a:spLocks noGrp="1"/>
          </p:cNvSpPr>
          <p:nvPr>
            <p:ph type="body" idx="1"/>
          </p:nvPr>
        </p:nvSpPr>
        <p:spPr>
          <a:xfrm>
            <a:off x="845550" y="1483375"/>
            <a:ext cx="3902100" cy="33273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1200"/>
              </a:spcBef>
              <a:spcAft>
                <a:spcPts val="0"/>
              </a:spcAft>
              <a:buClr>
                <a:srgbClr val="ABE33F"/>
              </a:buClr>
              <a:buSzPts val="1400"/>
              <a:buChar char="◆"/>
            </a:pPr>
            <a:r>
              <a:rPr lang="en" sz="1400">
                <a:solidFill>
                  <a:srgbClr val="004C52"/>
                </a:solidFill>
              </a:rPr>
              <a:t>5 grams of Uncoated Sand, Uncoated GAC, FeO coated Sand, FeO coated GAC, MnO2 coated Sand, MnO2 coated GAC were introduced individually in a jar containing 1L of 10 mg/L of lead solution. </a:t>
            </a:r>
            <a:endParaRPr sz="1400">
              <a:solidFill>
                <a:srgbClr val="004C52"/>
              </a:solidFill>
            </a:endParaRPr>
          </a:p>
          <a:p>
            <a:pPr marL="457200" lvl="0" indent="-317500" algn="l" rtl="0">
              <a:lnSpc>
                <a:spcPct val="115000"/>
              </a:lnSpc>
              <a:spcBef>
                <a:spcPts val="0"/>
              </a:spcBef>
              <a:spcAft>
                <a:spcPts val="0"/>
              </a:spcAft>
              <a:buClr>
                <a:srgbClr val="ABE33F"/>
              </a:buClr>
              <a:buSzPts val="1400"/>
              <a:buChar char="◆"/>
            </a:pPr>
            <a:r>
              <a:rPr lang="en" sz="1400">
                <a:solidFill>
                  <a:srgbClr val="004C52"/>
                </a:solidFill>
              </a:rPr>
              <a:t>JJ-1 Precise Strength Power Mixer is used to stir the solution having 5 grams of adsorbents. </a:t>
            </a:r>
            <a:endParaRPr sz="1400">
              <a:solidFill>
                <a:srgbClr val="004C52"/>
              </a:solidFill>
            </a:endParaRPr>
          </a:p>
          <a:p>
            <a:pPr marL="457200" lvl="0" indent="-317500" algn="l" rtl="0">
              <a:lnSpc>
                <a:spcPct val="115000"/>
              </a:lnSpc>
              <a:spcBef>
                <a:spcPts val="0"/>
              </a:spcBef>
              <a:spcAft>
                <a:spcPts val="0"/>
              </a:spcAft>
              <a:buClr>
                <a:srgbClr val="ABE33F"/>
              </a:buClr>
              <a:buSzPts val="1400"/>
              <a:buChar char="◆"/>
            </a:pPr>
            <a:r>
              <a:rPr lang="en" sz="1400">
                <a:solidFill>
                  <a:srgbClr val="004C52"/>
                </a:solidFill>
              </a:rPr>
              <a:t>Samples are taken after certain period of time for analysis. </a:t>
            </a:r>
            <a:endParaRPr sz="1400">
              <a:solidFill>
                <a:srgbClr val="004C52"/>
              </a:solidFill>
            </a:endParaRPr>
          </a:p>
        </p:txBody>
      </p:sp>
      <p:sp>
        <p:nvSpPr>
          <p:cNvPr id="616" name="Google Shape;616;p58"/>
          <p:cNvSpPr txBox="1"/>
          <p:nvPr/>
        </p:nvSpPr>
        <p:spPr>
          <a:xfrm>
            <a:off x="5636500" y="1610425"/>
            <a:ext cx="30756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4C52"/>
                </a:solidFill>
                <a:latin typeface="Karla"/>
                <a:ea typeface="Karla"/>
                <a:cs typeface="Karla"/>
                <a:sym typeface="Karla"/>
              </a:rPr>
              <a:t>Readings (samples) were taken at:</a:t>
            </a:r>
            <a:endParaRPr sz="1400" b="0" i="0" u="none" strike="noStrike" cap="none">
              <a:solidFill>
                <a:srgbClr val="004C52"/>
              </a:solidFill>
              <a:latin typeface="Karla"/>
              <a:ea typeface="Karla"/>
              <a:cs typeface="Karla"/>
              <a:sym typeface="Karla"/>
            </a:endParaRPr>
          </a:p>
          <a:p>
            <a:pPr marL="457200" marR="0" lvl="0" indent="-317500" algn="l" rtl="0">
              <a:lnSpc>
                <a:spcPct val="115000"/>
              </a:lnSpc>
              <a:spcBef>
                <a:spcPts val="1200"/>
              </a:spcBef>
              <a:spcAft>
                <a:spcPts val="0"/>
              </a:spcAft>
              <a:buClr>
                <a:srgbClr val="004C52"/>
              </a:buClr>
              <a:buSzPts val="1400"/>
              <a:buFont typeface="Karla"/>
              <a:buChar char="●"/>
            </a:pPr>
            <a:r>
              <a:rPr lang="en" sz="1400" b="0" i="0" u="none" strike="noStrike" cap="none">
                <a:solidFill>
                  <a:srgbClr val="004C52"/>
                </a:solidFill>
                <a:latin typeface="Karla"/>
                <a:ea typeface="Karla"/>
                <a:cs typeface="Karla"/>
                <a:sym typeface="Karla"/>
              </a:rPr>
              <a:t>Controller (0 mins)</a:t>
            </a:r>
            <a:endParaRPr sz="1400" b="0" i="0" u="none" strike="noStrike" cap="none">
              <a:solidFill>
                <a:srgbClr val="004C52"/>
              </a:solidFill>
              <a:latin typeface="Karla"/>
              <a:ea typeface="Karla"/>
              <a:cs typeface="Karla"/>
              <a:sym typeface="Karla"/>
            </a:endParaRPr>
          </a:p>
          <a:p>
            <a:pPr marL="457200" marR="0" lvl="0" indent="-317500" algn="l" rtl="0">
              <a:lnSpc>
                <a:spcPct val="115000"/>
              </a:lnSpc>
              <a:spcBef>
                <a:spcPts val="0"/>
              </a:spcBef>
              <a:spcAft>
                <a:spcPts val="0"/>
              </a:spcAft>
              <a:buClr>
                <a:srgbClr val="004C52"/>
              </a:buClr>
              <a:buSzPts val="1400"/>
              <a:buFont typeface="Karla"/>
              <a:buChar char="●"/>
            </a:pPr>
            <a:r>
              <a:rPr lang="en" sz="1400" b="0" i="0" u="none" strike="noStrike" cap="none">
                <a:solidFill>
                  <a:srgbClr val="004C52"/>
                </a:solidFill>
                <a:latin typeface="Karla"/>
                <a:ea typeface="Karla"/>
                <a:cs typeface="Karla"/>
                <a:sym typeface="Karla"/>
              </a:rPr>
              <a:t>15 mins</a:t>
            </a:r>
            <a:endParaRPr sz="1400" b="0" i="0" u="none" strike="noStrike" cap="none">
              <a:solidFill>
                <a:srgbClr val="004C52"/>
              </a:solidFill>
              <a:latin typeface="Karla"/>
              <a:ea typeface="Karla"/>
              <a:cs typeface="Karla"/>
              <a:sym typeface="Karla"/>
            </a:endParaRPr>
          </a:p>
          <a:p>
            <a:pPr marL="457200" marR="0" lvl="0" indent="-317500" algn="l" rtl="0">
              <a:lnSpc>
                <a:spcPct val="115000"/>
              </a:lnSpc>
              <a:spcBef>
                <a:spcPts val="0"/>
              </a:spcBef>
              <a:spcAft>
                <a:spcPts val="0"/>
              </a:spcAft>
              <a:buClr>
                <a:srgbClr val="004C52"/>
              </a:buClr>
              <a:buSzPts val="1400"/>
              <a:buFont typeface="Karla"/>
              <a:buChar char="●"/>
            </a:pPr>
            <a:r>
              <a:rPr lang="en" sz="1400" b="0" i="0" u="none" strike="noStrike" cap="none">
                <a:solidFill>
                  <a:srgbClr val="004C52"/>
                </a:solidFill>
                <a:latin typeface="Karla"/>
                <a:ea typeface="Karla"/>
                <a:cs typeface="Karla"/>
                <a:sym typeface="Karla"/>
              </a:rPr>
              <a:t>30 mins</a:t>
            </a:r>
            <a:endParaRPr sz="1400" b="0" i="0" u="none" strike="noStrike" cap="none">
              <a:solidFill>
                <a:srgbClr val="004C52"/>
              </a:solidFill>
              <a:latin typeface="Karla"/>
              <a:ea typeface="Karla"/>
              <a:cs typeface="Karla"/>
              <a:sym typeface="Karla"/>
            </a:endParaRPr>
          </a:p>
          <a:p>
            <a:pPr marL="457200" marR="0" lvl="0" indent="-317500" algn="l" rtl="0">
              <a:lnSpc>
                <a:spcPct val="115000"/>
              </a:lnSpc>
              <a:spcBef>
                <a:spcPts val="0"/>
              </a:spcBef>
              <a:spcAft>
                <a:spcPts val="0"/>
              </a:spcAft>
              <a:buClr>
                <a:srgbClr val="004C52"/>
              </a:buClr>
              <a:buSzPts val="1400"/>
              <a:buFont typeface="Karla"/>
              <a:buChar char="●"/>
            </a:pPr>
            <a:r>
              <a:rPr lang="en" sz="1400" b="0" i="0" u="none" strike="noStrike" cap="none">
                <a:solidFill>
                  <a:srgbClr val="004C52"/>
                </a:solidFill>
                <a:latin typeface="Karla"/>
                <a:ea typeface="Karla"/>
                <a:cs typeface="Karla"/>
                <a:sym typeface="Karla"/>
              </a:rPr>
              <a:t>45 mins </a:t>
            </a:r>
            <a:endParaRPr sz="1400" b="0" i="0" u="none" strike="noStrike" cap="none">
              <a:solidFill>
                <a:srgbClr val="004C52"/>
              </a:solidFill>
              <a:latin typeface="Karla"/>
              <a:ea typeface="Karla"/>
              <a:cs typeface="Karla"/>
              <a:sym typeface="Karla"/>
            </a:endParaRPr>
          </a:p>
          <a:p>
            <a:pPr marL="457200" marR="0" lvl="0" indent="-317500" algn="l" rtl="0">
              <a:lnSpc>
                <a:spcPct val="115000"/>
              </a:lnSpc>
              <a:spcBef>
                <a:spcPts val="0"/>
              </a:spcBef>
              <a:spcAft>
                <a:spcPts val="0"/>
              </a:spcAft>
              <a:buClr>
                <a:srgbClr val="004C52"/>
              </a:buClr>
              <a:buSzPts val="1400"/>
              <a:buFont typeface="Karla"/>
              <a:buChar char="●"/>
            </a:pPr>
            <a:r>
              <a:rPr lang="en" sz="1400" b="0" i="0" u="none" strike="noStrike" cap="none">
                <a:solidFill>
                  <a:srgbClr val="004C52"/>
                </a:solidFill>
                <a:latin typeface="Karla"/>
                <a:ea typeface="Karla"/>
                <a:cs typeface="Karla"/>
                <a:sym typeface="Karla"/>
              </a:rPr>
              <a:t>60 mins </a:t>
            </a:r>
            <a:endParaRPr sz="1400" b="0" i="0" u="none" strike="noStrike" cap="none">
              <a:solidFill>
                <a:srgbClr val="004C52"/>
              </a:solidFill>
              <a:latin typeface="Karla"/>
              <a:ea typeface="Karla"/>
              <a:cs typeface="Karla"/>
              <a:sym typeface="Karla"/>
            </a:endParaRPr>
          </a:p>
          <a:p>
            <a:pPr marL="457200" marR="0" lvl="0" indent="-317500" algn="l" rtl="0">
              <a:lnSpc>
                <a:spcPct val="115000"/>
              </a:lnSpc>
              <a:spcBef>
                <a:spcPts val="0"/>
              </a:spcBef>
              <a:spcAft>
                <a:spcPts val="0"/>
              </a:spcAft>
              <a:buClr>
                <a:srgbClr val="004C52"/>
              </a:buClr>
              <a:buSzPts val="1400"/>
              <a:buFont typeface="Karla"/>
              <a:buChar char="●"/>
            </a:pPr>
            <a:r>
              <a:rPr lang="en" sz="1400" b="0" i="0" u="none" strike="noStrike" cap="none">
                <a:solidFill>
                  <a:srgbClr val="004C52"/>
                </a:solidFill>
                <a:latin typeface="Karla"/>
                <a:ea typeface="Karla"/>
                <a:cs typeface="Karla"/>
                <a:sym typeface="Karla"/>
              </a:rPr>
              <a:t>120 mins </a:t>
            </a:r>
            <a:endParaRPr sz="1400" b="0" i="0" u="none" strike="noStrike" cap="none">
              <a:solidFill>
                <a:srgbClr val="004C52"/>
              </a:solidFill>
              <a:latin typeface="Karla"/>
              <a:ea typeface="Karla"/>
              <a:cs typeface="Karla"/>
              <a:sym typeface="Karla"/>
            </a:endParaRPr>
          </a:p>
        </p:txBody>
      </p:sp>
      <p:sp>
        <p:nvSpPr>
          <p:cNvPr id="617" name="Google Shape;617;p58"/>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59"/>
          <p:cNvPicPr preferRelativeResize="0"/>
          <p:nvPr/>
        </p:nvPicPr>
        <p:blipFill rotWithShape="1">
          <a:blip r:embed="rId3">
            <a:alphaModFix/>
          </a:blip>
          <a:srcRect/>
          <a:stretch/>
        </p:blipFill>
        <p:spPr>
          <a:xfrm>
            <a:off x="1548273" y="1574800"/>
            <a:ext cx="6047450" cy="2776825"/>
          </a:xfrm>
          <a:prstGeom prst="rect">
            <a:avLst/>
          </a:prstGeom>
          <a:noFill/>
          <a:ln>
            <a:noFill/>
          </a:ln>
        </p:spPr>
      </p:pic>
      <p:sp>
        <p:nvSpPr>
          <p:cNvPr id="623" name="Google Shape;623;p59"/>
          <p:cNvSpPr txBox="1"/>
          <p:nvPr/>
        </p:nvSpPr>
        <p:spPr>
          <a:xfrm>
            <a:off x="1548277" y="4351625"/>
            <a:ext cx="5650200" cy="41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900" b="1" i="0" u="none" strike="noStrike" cap="none">
                <a:solidFill>
                  <a:srgbClr val="3C4245"/>
                </a:solidFill>
                <a:latin typeface="Karla"/>
                <a:ea typeface="Karla"/>
                <a:cs typeface="Karla"/>
                <a:sym typeface="Karla"/>
              </a:rPr>
              <a:t>Fig 39. </a:t>
            </a:r>
            <a:r>
              <a:rPr lang="en" sz="900" b="0" i="0" u="none" strike="noStrike" cap="none">
                <a:solidFill>
                  <a:srgbClr val="3C4245"/>
                </a:solidFill>
                <a:latin typeface="Karla"/>
                <a:ea typeface="Karla"/>
                <a:cs typeface="Karla"/>
                <a:sym typeface="Karla"/>
              </a:rPr>
              <a:t>Experimental adsorption rate data for different adsorbents in removal of lead from water</a:t>
            </a:r>
            <a:endParaRPr sz="900" b="0" i="0" u="none" strike="noStrike" cap="none">
              <a:solidFill>
                <a:srgbClr val="3C4245"/>
              </a:solidFill>
              <a:latin typeface="Karla"/>
              <a:ea typeface="Karla"/>
              <a:cs typeface="Karla"/>
              <a:sym typeface="Karla"/>
            </a:endParaRPr>
          </a:p>
        </p:txBody>
      </p:sp>
      <p:sp>
        <p:nvSpPr>
          <p:cNvPr id="624" name="Google Shape;624;p59"/>
          <p:cNvSpPr txBox="1">
            <a:spLocks noGrp="1"/>
          </p:cNvSpPr>
          <p:nvPr>
            <p:ph type="title" idx="4294967295"/>
          </p:nvPr>
        </p:nvSpPr>
        <p:spPr>
          <a:xfrm>
            <a:off x="775325" y="19235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Rate Study Data</a:t>
            </a:r>
            <a:endParaRPr>
              <a:solidFill>
                <a:srgbClr val="000000"/>
              </a:solidFill>
            </a:endParaRPr>
          </a:p>
        </p:txBody>
      </p:sp>
      <p:sp>
        <p:nvSpPr>
          <p:cNvPr id="625" name="Google Shape;625;p59"/>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Glossary of Acronyms</a:t>
            </a:r>
            <a:endParaRPr>
              <a:solidFill>
                <a:srgbClr val="000000"/>
              </a:solidFill>
            </a:endParaRPr>
          </a:p>
        </p:txBody>
      </p:sp>
      <p:graphicFrame>
        <p:nvGraphicFramePr>
          <p:cNvPr id="153" name="Google Shape;153;p6"/>
          <p:cNvGraphicFramePr/>
          <p:nvPr/>
        </p:nvGraphicFramePr>
        <p:xfrm>
          <a:off x="746300" y="1523400"/>
          <a:ext cx="7651375" cy="3109400"/>
        </p:xfrm>
        <a:graphic>
          <a:graphicData uri="http://schemas.openxmlformats.org/drawingml/2006/table">
            <a:tbl>
              <a:tblPr>
                <a:noFill/>
                <a:tableStyleId>{B23B2193-F5E2-45B9-A46F-A49B0BE3291B}</a:tableStyleId>
              </a:tblPr>
              <a:tblGrid>
                <a:gridCol w="1163475">
                  <a:extLst>
                    <a:ext uri="{9D8B030D-6E8A-4147-A177-3AD203B41FA5}">
                      <a16:colId xmlns:a16="http://schemas.microsoft.com/office/drawing/2014/main" val="20000"/>
                    </a:ext>
                  </a:extLst>
                </a:gridCol>
                <a:gridCol w="2662225">
                  <a:extLst>
                    <a:ext uri="{9D8B030D-6E8A-4147-A177-3AD203B41FA5}">
                      <a16:colId xmlns:a16="http://schemas.microsoft.com/office/drawing/2014/main" val="20001"/>
                    </a:ext>
                  </a:extLst>
                </a:gridCol>
                <a:gridCol w="1016525">
                  <a:extLst>
                    <a:ext uri="{9D8B030D-6E8A-4147-A177-3AD203B41FA5}">
                      <a16:colId xmlns:a16="http://schemas.microsoft.com/office/drawing/2014/main" val="20002"/>
                    </a:ext>
                  </a:extLst>
                </a:gridCol>
                <a:gridCol w="2809150">
                  <a:extLst>
                    <a:ext uri="{9D8B030D-6E8A-4147-A177-3AD203B41FA5}">
                      <a16:colId xmlns:a16="http://schemas.microsoft.com/office/drawing/2014/main" val="20003"/>
                    </a:ext>
                  </a:extLst>
                </a:gridCol>
              </a:tblGrid>
              <a:tr h="309825">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latin typeface="Karla"/>
                          <a:ea typeface="Karla"/>
                          <a:cs typeface="Karla"/>
                          <a:sym typeface="Karla"/>
                        </a:rPr>
                        <a:t>Acronym</a:t>
                      </a:r>
                      <a:endParaRPr sz="1000" b="1" u="none" strike="noStrike" cap="none">
                        <a:latin typeface="Karla"/>
                        <a:ea typeface="Karla"/>
                        <a:cs typeface="Karla"/>
                        <a:sym typeface="Karla"/>
                      </a:endParaRPr>
                    </a:p>
                  </a:txBody>
                  <a:tcPr marL="91425" marR="91425" marT="91425" marB="91425">
                    <a:solidFill>
                      <a:srgbClr val="FFE599"/>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latin typeface="Karla"/>
                          <a:ea typeface="Karla"/>
                          <a:cs typeface="Karla"/>
                          <a:sym typeface="Karla"/>
                        </a:rPr>
                        <a:t>Full Name</a:t>
                      </a:r>
                      <a:endParaRPr sz="1000" b="1" u="none" strike="noStrike" cap="none">
                        <a:latin typeface="Karla"/>
                        <a:ea typeface="Karla"/>
                        <a:cs typeface="Karla"/>
                        <a:sym typeface="Karla"/>
                      </a:endParaRPr>
                    </a:p>
                  </a:txBody>
                  <a:tcPr marL="91425" marR="91425" marT="91425" marB="91425">
                    <a:solidFill>
                      <a:srgbClr val="FFE599"/>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latin typeface="Karla"/>
                          <a:ea typeface="Karla"/>
                          <a:cs typeface="Karla"/>
                          <a:sym typeface="Karla"/>
                        </a:rPr>
                        <a:t>Acronym</a:t>
                      </a:r>
                      <a:endParaRPr sz="1000" b="1" u="none" strike="noStrike" cap="none">
                        <a:latin typeface="Karla"/>
                        <a:ea typeface="Karla"/>
                        <a:cs typeface="Karla"/>
                        <a:sym typeface="Karla"/>
                      </a:endParaRPr>
                    </a:p>
                  </a:txBody>
                  <a:tcPr marL="91425" marR="91425" marT="91425" marB="91425">
                    <a:lnB w="9525" cap="flat" cmpd="sng">
                      <a:solidFill>
                        <a:srgbClr val="9E9E9E"/>
                      </a:solidFill>
                      <a:prstDash val="solid"/>
                      <a:round/>
                      <a:headEnd type="none" w="sm" len="sm"/>
                      <a:tailEnd type="none" w="sm" len="sm"/>
                    </a:lnB>
                    <a:solidFill>
                      <a:srgbClr val="FFE599"/>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latin typeface="Karla"/>
                          <a:ea typeface="Karla"/>
                          <a:cs typeface="Karla"/>
                          <a:sym typeface="Karla"/>
                        </a:rPr>
                        <a:t>Full Name</a:t>
                      </a:r>
                      <a:endParaRPr sz="1000" b="1" u="none" strike="noStrike" cap="none">
                        <a:latin typeface="Karla"/>
                        <a:ea typeface="Karla"/>
                        <a:cs typeface="Karla"/>
                        <a:sym typeface="Karla"/>
                      </a:endParaRPr>
                    </a:p>
                  </a:txBody>
                  <a:tcPr marL="91425" marR="91425" marT="91425" marB="91425">
                    <a:lnB w="9525" cap="flat" cmpd="sng">
                      <a:solidFill>
                        <a:srgbClr val="9E9E9E"/>
                      </a:solidFill>
                      <a:prstDash val="solid"/>
                      <a:round/>
                      <a:headEnd type="none" w="sm" len="sm"/>
                      <a:tailEnd type="none" w="sm" len="sm"/>
                    </a:lnB>
                    <a:solidFill>
                      <a:srgbClr val="FFE599"/>
                    </a:solidFill>
                  </a:tcPr>
                </a:tc>
                <a:extLst>
                  <a:ext uri="{0D108BD9-81ED-4DB2-BD59-A6C34878D82A}">
                    <a16:rowId xmlns:a16="http://schemas.microsoft.com/office/drawing/2014/main" val="10000"/>
                  </a:ext>
                </a:extLst>
              </a:tr>
              <a:tr h="3098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POU</a:t>
                      </a:r>
                      <a:endParaRPr sz="1000" u="none" strike="noStrike" cap="none">
                        <a:latin typeface="Karla"/>
                        <a:ea typeface="Karla"/>
                        <a:cs typeface="Karla"/>
                        <a:sym typeface="Karla"/>
                      </a:endParaRPr>
                    </a:p>
                  </a:txBody>
                  <a:tcPr marL="91425" marR="91425" marT="91425" marB="91425">
                    <a:solidFill>
                      <a:srgbClr val="FFE599"/>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Point of Use</a:t>
                      </a:r>
                      <a:endParaRPr sz="1000" u="none" strike="noStrike" cap="none">
                        <a:latin typeface="Karla"/>
                        <a:ea typeface="Karla"/>
                        <a:cs typeface="Karla"/>
                        <a:sym typeface="Karla"/>
                      </a:endParaRPr>
                    </a:p>
                  </a:txBody>
                  <a:tcPr marL="91425" marR="91425" marT="91425" marB="91425">
                    <a:lnR w="9525" cap="flat" cmpd="sng">
                      <a:solidFill>
                        <a:srgbClr val="9E9E9E"/>
                      </a:solidFill>
                      <a:prstDash val="solid"/>
                      <a:round/>
                      <a:headEnd type="none" w="sm" len="sm"/>
                      <a:tailEnd type="none" w="sm" len="sm"/>
                    </a:lnR>
                    <a:solidFill>
                      <a:srgbClr val="FFF2C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LSL</a:t>
                      </a:r>
                      <a:endParaRPr sz="1000" u="none" strike="noStrike" cap="none">
                        <a:latin typeface="Karla"/>
                        <a:ea typeface="Karla"/>
                        <a:cs typeface="Karla"/>
                        <a:sym typeface="Karl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Lead Service Line</a:t>
                      </a:r>
                      <a:endParaRPr sz="1000" u="none" strike="noStrike" cap="none">
                        <a:latin typeface="Karla"/>
                        <a:ea typeface="Karla"/>
                        <a:cs typeface="Karla"/>
                        <a:sym typeface="Karl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3098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POE</a:t>
                      </a:r>
                      <a:endParaRPr sz="1000" u="none" strike="noStrike" cap="none">
                        <a:latin typeface="Karla"/>
                        <a:ea typeface="Karla"/>
                        <a:cs typeface="Karla"/>
                        <a:sym typeface="Karla"/>
                      </a:endParaRPr>
                    </a:p>
                  </a:txBody>
                  <a:tcPr marL="91425" marR="91425" marT="91425" marB="91425">
                    <a:solidFill>
                      <a:srgbClr val="FFE599"/>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Point of Entry</a:t>
                      </a:r>
                      <a:endParaRPr sz="1000" u="none" strike="noStrike" cap="none">
                        <a:latin typeface="Karla"/>
                        <a:ea typeface="Karla"/>
                        <a:cs typeface="Karla"/>
                        <a:sym typeface="Karla"/>
                      </a:endParaRPr>
                    </a:p>
                  </a:txBody>
                  <a:tcPr marL="91425" marR="91425" marT="91425" marB="91425">
                    <a:lnR w="9525" cap="flat" cmpd="sng">
                      <a:solidFill>
                        <a:srgbClr val="9E9E9E"/>
                      </a:solidFill>
                      <a:prstDash val="solid"/>
                      <a:round/>
                      <a:headEnd type="none" w="sm" len="sm"/>
                      <a:tailEnd type="none" w="sm" len="sm"/>
                    </a:lnR>
                    <a:solidFill>
                      <a:srgbClr val="FFF2C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WHO</a:t>
                      </a:r>
                      <a:endParaRPr sz="1000" u="none" strike="noStrike" cap="none">
                        <a:latin typeface="Karla"/>
                        <a:ea typeface="Karla"/>
                        <a:cs typeface="Karla"/>
                        <a:sym typeface="Karl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World Health Organization</a:t>
                      </a:r>
                      <a:endParaRPr sz="1000" u="none" strike="noStrike" cap="none">
                        <a:latin typeface="Karla"/>
                        <a:ea typeface="Karla"/>
                        <a:cs typeface="Karla"/>
                        <a:sym typeface="Karl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3098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GAC</a:t>
                      </a:r>
                      <a:endParaRPr sz="1000" u="none" strike="noStrike" cap="none">
                        <a:latin typeface="Karla"/>
                        <a:ea typeface="Karla"/>
                        <a:cs typeface="Karla"/>
                        <a:sym typeface="Karla"/>
                      </a:endParaRPr>
                    </a:p>
                  </a:txBody>
                  <a:tcPr marL="91425" marR="91425" marT="91425" marB="91425">
                    <a:solidFill>
                      <a:srgbClr val="FFE599"/>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Granular Activated Carbon</a:t>
                      </a:r>
                      <a:endParaRPr sz="1000" u="none" strike="noStrike" cap="none">
                        <a:latin typeface="Karla"/>
                        <a:ea typeface="Karla"/>
                        <a:cs typeface="Karla"/>
                        <a:sym typeface="Karla"/>
                      </a:endParaRPr>
                    </a:p>
                  </a:txBody>
                  <a:tcPr marL="91425" marR="91425" marT="91425" marB="91425">
                    <a:lnR w="9525" cap="flat" cmpd="sng">
                      <a:solidFill>
                        <a:srgbClr val="9E9E9E"/>
                      </a:solidFill>
                      <a:prstDash val="solid"/>
                      <a:round/>
                      <a:headEnd type="none" w="sm" len="sm"/>
                      <a:tailEnd type="none" w="sm" len="sm"/>
                    </a:lnR>
                    <a:solidFill>
                      <a:srgbClr val="FFF2C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MCLG</a:t>
                      </a:r>
                      <a:endParaRPr sz="1000" u="none" strike="noStrike" cap="none">
                        <a:latin typeface="Karla"/>
                        <a:ea typeface="Karla"/>
                        <a:cs typeface="Karla"/>
                        <a:sym typeface="Karl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Maximum Contaminant Level Goal </a:t>
                      </a:r>
                      <a:endParaRPr sz="1000" u="none" strike="noStrike" cap="none">
                        <a:latin typeface="Karla"/>
                        <a:ea typeface="Karla"/>
                        <a:cs typeface="Karla"/>
                        <a:sym typeface="Karl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3098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SEM</a:t>
                      </a:r>
                      <a:endParaRPr sz="1000" u="none" strike="noStrike" cap="none">
                        <a:latin typeface="Karla"/>
                        <a:ea typeface="Karla"/>
                        <a:cs typeface="Karla"/>
                        <a:sym typeface="Karla"/>
                      </a:endParaRPr>
                    </a:p>
                  </a:txBody>
                  <a:tcPr marL="91425" marR="91425" marT="91425" marB="91425">
                    <a:solidFill>
                      <a:srgbClr val="FFE599"/>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Scanning Electron Microscopy</a:t>
                      </a:r>
                      <a:endParaRPr sz="1000" u="none" strike="noStrike" cap="none">
                        <a:latin typeface="Karla"/>
                        <a:ea typeface="Karla"/>
                        <a:cs typeface="Karla"/>
                        <a:sym typeface="Karla"/>
                      </a:endParaRPr>
                    </a:p>
                  </a:txBody>
                  <a:tcPr marL="91425" marR="91425" marT="91425" marB="91425">
                    <a:lnR w="9525" cap="flat" cmpd="sng">
                      <a:solidFill>
                        <a:srgbClr val="9E9E9E"/>
                      </a:solidFill>
                      <a:prstDash val="solid"/>
                      <a:round/>
                      <a:headEnd type="none" w="sm" len="sm"/>
                      <a:tailEnd type="none" w="sm" len="sm"/>
                    </a:lnR>
                    <a:solidFill>
                      <a:srgbClr val="FFF2C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CCR</a:t>
                      </a:r>
                      <a:endParaRPr sz="1000" u="none" strike="noStrike" cap="none">
                        <a:latin typeface="Karla"/>
                        <a:ea typeface="Karla"/>
                        <a:cs typeface="Karla"/>
                        <a:sym typeface="Karl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Consumer Confidence Report </a:t>
                      </a:r>
                      <a:endParaRPr sz="1000" u="none" strike="noStrike" cap="none">
                        <a:latin typeface="Karla"/>
                        <a:ea typeface="Karla"/>
                        <a:cs typeface="Karla"/>
                        <a:sym typeface="Karl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r h="5204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n-IONP, p-IONP</a:t>
                      </a:r>
                      <a:endParaRPr sz="1000" u="none" strike="noStrike" cap="none">
                        <a:latin typeface="Karla"/>
                        <a:ea typeface="Karla"/>
                        <a:cs typeface="Karla"/>
                        <a:sym typeface="Karla"/>
                      </a:endParaRPr>
                    </a:p>
                  </a:txBody>
                  <a:tcPr marL="91425" marR="91425" marT="91425" marB="91425">
                    <a:solidFill>
                      <a:srgbClr val="FFE599"/>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Negative surface charge iron-oxide nanoparticles, positive surface charge iron-oxide nanoparticles</a:t>
                      </a:r>
                      <a:endParaRPr sz="1000" u="none" strike="noStrike" cap="none">
                        <a:latin typeface="Karla"/>
                        <a:ea typeface="Karla"/>
                        <a:cs typeface="Karla"/>
                        <a:sym typeface="Karla"/>
                      </a:endParaRPr>
                    </a:p>
                  </a:txBody>
                  <a:tcPr marL="91425" marR="91425" marT="91425" marB="91425">
                    <a:lnR w="9525" cap="flat" cmpd="sng">
                      <a:solidFill>
                        <a:srgbClr val="9E9E9E"/>
                      </a:solidFill>
                      <a:prstDash val="solid"/>
                      <a:round/>
                      <a:headEnd type="none" w="sm" len="sm"/>
                      <a:tailEnd type="none" w="sm" len="sm"/>
                    </a:lnR>
                    <a:solidFill>
                      <a:srgbClr val="FFF2C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SODIS</a:t>
                      </a:r>
                      <a:endParaRPr sz="1000" u="none" strike="noStrike" cap="none">
                        <a:latin typeface="Karla"/>
                        <a:ea typeface="Karla"/>
                        <a:cs typeface="Karla"/>
                        <a:sym typeface="Karl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Solar Water Disinfection</a:t>
                      </a:r>
                      <a:endParaRPr sz="1000" u="none" strike="noStrike" cap="none">
                        <a:latin typeface="Karla"/>
                        <a:ea typeface="Karla"/>
                        <a:cs typeface="Karla"/>
                        <a:sym typeface="Karl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r h="396550">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CDC</a:t>
                      </a:r>
                      <a:endParaRPr sz="1000" u="none" strike="noStrike" cap="none">
                        <a:latin typeface="Karla"/>
                        <a:ea typeface="Karla"/>
                        <a:cs typeface="Karla"/>
                        <a:sym typeface="Karla"/>
                      </a:endParaRPr>
                    </a:p>
                  </a:txBody>
                  <a:tcPr marL="91425" marR="91425" marT="91425" marB="91425">
                    <a:lnB w="9525" cap="flat" cmpd="sng">
                      <a:solidFill>
                        <a:srgbClr val="9E9E9E"/>
                      </a:solidFill>
                      <a:prstDash val="solid"/>
                      <a:round/>
                      <a:headEnd type="none" w="sm" len="sm"/>
                      <a:tailEnd type="none" w="sm" len="sm"/>
                    </a:lnB>
                    <a:solidFill>
                      <a:srgbClr val="FFE599"/>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Centers for Disease Control and Prevention</a:t>
                      </a:r>
                      <a:endParaRPr sz="1000" u="none" strike="noStrike" cap="none">
                        <a:latin typeface="Karla"/>
                        <a:ea typeface="Karla"/>
                        <a:cs typeface="Karla"/>
                        <a:sym typeface="Karla"/>
                      </a:endParaRPr>
                    </a:p>
                  </a:txBody>
                  <a:tcPr marL="91425" marR="91425" marT="91425" marB="91425">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FFF2C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ppb</a:t>
                      </a:r>
                      <a:endParaRPr sz="1000" u="none" strike="noStrike" cap="none">
                        <a:latin typeface="Karla"/>
                        <a:ea typeface="Karla"/>
                        <a:cs typeface="Karla"/>
                        <a:sym typeface="Karl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Karla"/>
                          <a:ea typeface="Karla"/>
                          <a:cs typeface="Karla"/>
                          <a:sym typeface="Karla"/>
                        </a:rPr>
                        <a:t>Parts Per Billion</a:t>
                      </a:r>
                      <a:endParaRPr sz="1000" u="none" strike="noStrike" cap="none">
                        <a:latin typeface="Karla"/>
                        <a:ea typeface="Karla"/>
                        <a:cs typeface="Karla"/>
                        <a:sym typeface="Karl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6"/>
                  </a:ext>
                </a:extLst>
              </a:tr>
              <a:tr h="396550">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chemeClr val="dk1"/>
                          </a:solidFill>
                          <a:latin typeface="Karla"/>
                          <a:ea typeface="Karla"/>
                          <a:cs typeface="Karla"/>
                          <a:sym typeface="Karla"/>
                        </a:rPr>
                        <a:t>BLL</a:t>
                      </a:r>
                      <a:endParaRPr sz="1000" u="none" strike="noStrike" cap="none">
                        <a:latin typeface="Karla"/>
                        <a:ea typeface="Karla"/>
                        <a:cs typeface="Karla"/>
                        <a:sym typeface="Karl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chemeClr val="dk1"/>
                          </a:solidFill>
                          <a:latin typeface="Karla"/>
                          <a:ea typeface="Karla"/>
                          <a:cs typeface="Karla"/>
                          <a:sym typeface="Karla"/>
                        </a:rPr>
                        <a:t>Blood Lead Levels</a:t>
                      </a:r>
                      <a:endParaRPr sz="1000" u="none" strike="noStrike" cap="none">
                        <a:latin typeface="Karla"/>
                        <a:ea typeface="Karla"/>
                        <a:cs typeface="Karla"/>
                        <a:sym typeface="Karl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7"/>
                  </a:ext>
                </a:extLst>
              </a:tr>
            </a:tbl>
          </a:graphicData>
        </a:graphic>
      </p:graphicFrame>
      <p:sp>
        <p:nvSpPr>
          <p:cNvPr id="154" name="Google Shape;154;p6"/>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60"/>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chemeClr val="dk1"/>
                </a:solidFill>
              </a:rPr>
              <a:t>Introduction to Isotherm Study</a:t>
            </a:r>
            <a:endParaRPr/>
          </a:p>
        </p:txBody>
      </p:sp>
      <p:sp>
        <p:nvSpPr>
          <p:cNvPr id="631" name="Google Shape;631;p60"/>
          <p:cNvSpPr txBox="1">
            <a:spLocks noGrp="1"/>
          </p:cNvSpPr>
          <p:nvPr>
            <p:ph type="body" idx="1"/>
          </p:nvPr>
        </p:nvSpPr>
        <p:spPr>
          <a:xfrm>
            <a:off x="478200" y="1447025"/>
            <a:ext cx="8187600" cy="3327300"/>
          </a:xfrm>
          <a:prstGeom prst="rect">
            <a:avLst/>
          </a:prstGeom>
          <a:noFill/>
          <a:ln>
            <a:noFill/>
          </a:ln>
        </p:spPr>
        <p:txBody>
          <a:bodyPr spcFirstLastPara="1" wrap="square" lIns="91425" tIns="91425" rIns="91425" bIns="91425" anchor="t" anchorCtr="0">
            <a:noAutofit/>
          </a:bodyPr>
          <a:lstStyle/>
          <a:p>
            <a:pPr marL="457200" lvl="0" indent="-292100" algn="l" rtl="0">
              <a:lnSpc>
                <a:spcPct val="115000"/>
              </a:lnSpc>
              <a:spcBef>
                <a:spcPts val="900"/>
              </a:spcBef>
              <a:spcAft>
                <a:spcPts val="0"/>
              </a:spcAft>
              <a:buSzPts val="1000"/>
              <a:buChar char="◆"/>
            </a:pPr>
            <a:r>
              <a:rPr lang="en" sz="1000">
                <a:solidFill>
                  <a:schemeClr val="dk1"/>
                </a:solidFill>
              </a:rPr>
              <a:t>Adsorption results in the removal of solutes from solution and their concentration at a surface, until the amount of solute remaining in solution is in equilibrium with that at the surface. This equilibrium is described by expressing the amount of solute adsorbed per unit weight of adsorbent q</a:t>
            </a:r>
            <a:r>
              <a:rPr lang="en" sz="1000" baseline="-25000">
                <a:solidFill>
                  <a:schemeClr val="dk1"/>
                </a:solidFill>
              </a:rPr>
              <a:t>e</a:t>
            </a:r>
            <a:r>
              <a:rPr lang="en" sz="1000">
                <a:solidFill>
                  <a:schemeClr val="dk1"/>
                </a:solidFill>
              </a:rPr>
              <a:t>, as a function of C, the concentration of solute remaining in solution. An expression of this type is termed adsorption isotherm. Two equations, the Langmuir equation and the Freundlich equation, find common use for describing adsorption isotherms for water and wastewater treatment applications. </a:t>
            </a:r>
            <a:endParaRPr sz="1000">
              <a:solidFill>
                <a:schemeClr val="dk1"/>
              </a:solidFill>
            </a:endParaRPr>
          </a:p>
          <a:p>
            <a:pPr marL="628650" lvl="0" indent="-292100" algn="l" rtl="0">
              <a:lnSpc>
                <a:spcPct val="115000"/>
              </a:lnSpc>
              <a:spcBef>
                <a:spcPts val="0"/>
              </a:spcBef>
              <a:spcAft>
                <a:spcPts val="0"/>
              </a:spcAft>
              <a:buClr>
                <a:srgbClr val="ABE33F"/>
              </a:buClr>
              <a:buSzPts val="1000"/>
              <a:buAutoNum type="romanLcPeriod"/>
            </a:pPr>
            <a:r>
              <a:rPr lang="en" sz="1000">
                <a:solidFill>
                  <a:schemeClr val="dk1"/>
                </a:solidFill>
              </a:rPr>
              <a:t>The Langmuir Equation: q</a:t>
            </a:r>
            <a:r>
              <a:rPr lang="en" sz="1000" baseline="-25000">
                <a:solidFill>
                  <a:schemeClr val="dk1"/>
                </a:solidFill>
              </a:rPr>
              <a:t>e</a:t>
            </a:r>
            <a:r>
              <a:rPr lang="en" sz="1000">
                <a:solidFill>
                  <a:schemeClr val="dk1"/>
                </a:solidFill>
              </a:rPr>
              <a:t> = QbC/(1+bC)</a:t>
            </a:r>
            <a:br>
              <a:rPr lang="en" sz="1000">
                <a:solidFill>
                  <a:schemeClr val="dk1"/>
                </a:solidFill>
              </a:rPr>
            </a:br>
            <a:r>
              <a:rPr lang="en" sz="1000">
                <a:solidFill>
                  <a:schemeClr val="dk1"/>
                </a:solidFill>
              </a:rPr>
              <a:t>b = constant related to the energy or net enthalpy of adsorption</a:t>
            </a:r>
            <a:br>
              <a:rPr lang="en" sz="1000">
                <a:solidFill>
                  <a:schemeClr val="dk1"/>
                </a:solidFill>
              </a:rPr>
            </a:br>
            <a:r>
              <a:rPr lang="en" sz="1000">
                <a:solidFill>
                  <a:schemeClr val="dk1"/>
                </a:solidFill>
              </a:rPr>
              <a:t>Q = ultimate adsorption capacity (maximum value of q</a:t>
            </a:r>
            <a:r>
              <a:rPr lang="en" sz="1000" baseline="-25000">
                <a:solidFill>
                  <a:schemeClr val="dk1"/>
                </a:solidFill>
              </a:rPr>
              <a:t>e</a:t>
            </a:r>
            <a:endParaRPr sz="1000">
              <a:solidFill>
                <a:schemeClr val="dk1"/>
              </a:solidFill>
            </a:endParaRPr>
          </a:p>
          <a:p>
            <a:pPr marL="628650" lvl="0" indent="-292100" algn="l" rtl="0">
              <a:lnSpc>
                <a:spcPct val="115000"/>
              </a:lnSpc>
              <a:spcBef>
                <a:spcPts val="0"/>
              </a:spcBef>
              <a:spcAft>
                <a:spcPts val="0"/>
              </a:spcAft>
              <a:buClr>
                <a:srgbClr val="ABE33F"/>
              </a:buClr>
              <a:buSzPts val="1000"/>
              <a:buAutoNum type="romanLcPeriod"/>
            </a:pPr>
            <a:r>
              <a:rPr lang="en" sz="1000">
                <a:solidFill>
                  <a:schemeClr val="dk1"/>
                </a:solidFill>
              </a:rPr>
              <a:t>The Freundlich Equation: q</a:t>
            </a:r>
            <a:r>
              <a:rPr lang="en" sz="1000" baseline="-25000">
                <a:solidFill>
                  <a:schemeClr val="dk1"/>
                </a:solidFill>
              </a:rPr>
              <a:t>e</a:t>
            </a:r>
            <a:r>
              <a:rPr lang="en" sz="1000">
                <a:solidFill>
                  <a:schemeClr val="dk1"/>
                </a:solidFill>
              </a:rPr>
              <a:t> = K</a:t>
            </a:r>
            <a:r>
              <a:rPr lang="en" sz="1000" baseline="-25000">
                <a:solidFill>
                  <a:schemeClr val="dk1"/>
                </a:solidFill>
              </a:rPr>
              <a:t>F</a:t>
            </a:r>
            <a:r>
              <a:rPr lang="en" sz="1000">
                <a:solidFill>
                  <a:schemeClr val="dk1"/>
                </a:solidFill>
              </a:rPr>
              <a:t>C</a:t>
            </a:r>
            <a:r>
              <a:rPr lang="en" sz="1000" baseline="30000">
                <a:solidFill>
                  <a:schemeClr val="dk1"/>
                </a:solidFill>
              </a:rPr>
              <a:t>1/n</a:t>
            </a:r>
            <a:br>
              <a:rPr lang="en" sz="1000">
                <a:solidFill>
                  <a:schemeClr val="dk1"/>
                </a:solidFill>
              </a:rPr>
            </a:br>
            <a:r>
              <a:rPr lang="en" sz="1000">
                <a:solidFill>
                  <a:schemeClr val="dk1"/>
                </a:solidFill>
              </a:rPr>
              <a:t>K</a:t>
            </a:r>
            <a:r>
              <a:rPr lang="en" sz="1000" baseline="-25000">
                <a:solidFill>
                  <a:schemeClr val="dk1"/>
                </a:solidFill>
              </a:rPr>
              <a:t>F</a:t>
            </a:r>
            <a:r>
              <a:rPr lang="en" sz="1000">
                <a:solidFill>
                  <a:schemeClr val="dk1"/>
                </a:solidFill>
              </a:rPr>
              <a:t>= constant </a:t>
            </a:r>
            <a:br>
              <a:rPr lang="en" sz="1000">
                <a:solidFill>
                  <a:schemeClr val="dk1"/>
                </a:solidFill>
              </a:rPr>
            </a:br>
            <a:r>
              <a:rPr lang="en" sz="1000">
                <a:solidFill>
                  <a:schemeClr val="dk1"/>
                </a:solidFill>
              </a:rPr>
              <a:t>N = constant, N &gt; 1</a:t>
            </a:r>
            <a:endParaRPr sz="1000">
              <a:solidFill>
                <a:schemeClr val="dk1"/>
              </a:solidFill>
            </a:endParaRPr>
          </a:p>
          <a:p>
            <a:pPr marL="457200" lvl="0" indent="-292100" algn="l" rtl="0">
              <a:lnSpc>
                <a:spcPct val="115000"/>
              </a:lnSpc>
              <a:spcBef>
                <a:spcPts val="0"/>
              </a:spcBef>
              <a:spcAft>
                <a:spcPts val="0"/>
              </a:spcAft>
              <a:buSzPts val="1000"/>
              <a:buChar char="◆"/>
            </a:pPr>
            <a:r>
              <a:rPr lang="en" sz="1000">
                <a:solidFill>
                  <a:schemeClr val="dk1"/>
                </a:solidFill>
              </a:rPr>
              <a:t>Data are usually fitted to the logarithmic form of the equation, which gives a straight line with a slope of 1/n and an intercept equal to the value of log K</a:t>
            </a:r>
            <a:r>
              <a:rPr lang="en" sz="1000" baseline="-25000">
                <a:solidFill>
                  <a:schemeClr val="dk1"/>
                </a:solidFill>
              </a:rPr>
              <a:t>F</a:t>
            </a:r>
            <a:r>
              <a:rPr lang="en" sz="1000">
                <a:solidFill>
                  <a:schemeClr val="dk1"/>
                </a:solidFill>
              </a:rPr>
              <a:t> for C=1 (log C = 0). The intercept is roughly an indicator of sorption capacity and the slope, 1/n, of adsorption intensity. The Freundlich equation generally agrees well with the Langmuir equation and experimental data over moderate ranges of concentration, C. Unlike the Langmuir equation however, it does not reduce to a linear adsorption expression at very low concentrations, nor does it agree well with the Langmuir equation at very high concentrations, since n must reach some limit when the surface is fully covered. </a:t>
            </a:r>
            <a:endParaRPr sz="1000">
              <a:solidFill>
                <a:schemeClr val="dk1"/>
              </a:solidFill>
            </a:endParaRPr>
          </a:p>
          <a:p>
            <a:pPr marL="914400" lvl="0" indent="0" algn="l" rtl="0">
              <a:lnSpc>
                <a:spcPct val="115000"/>
              </a:lnSpc>
              <a:spcBef>
                <a:spcPts val="900"/>
              </a:spcBef>
              <a:spcAft>
                <a:spcPts val="900"/>
              </a:spcAft>
              <a:buSzPts val="2400"/>
              <a:buNone/>
            </a:pPr>
            <a:endParaRPr sz="1000"/>
          </a:p>
        </p:txBody>
      </p:sp>
      <p:sp>
        <p:nvSpPr>
          <p:cNvPr id="632" name="Google Shape;632;p60"/>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61"/>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chemeClr val="dk1"/>
                </a:solidFill>
              </a:rPr>
              <a:t>Introduction to Isotherm Study (cont’d)</a:t>
            </a:r>
            <a:endParaRPr/>
          </a:p>
        </p:txBody>
      </p:sp>
      <p:sp>
        <p:nvSpPr>
          <p:cNvPr id="638" name="Google Shape;638;p61"/>
          <p:cNvSpPr txBox="1">
            <a:spLocks noGrp="1"/>
          </p:cNvSpPr>
          <p:nvPr>
            <p:ph type="body" idx="1"/>
          </p:nvPr>
        </p:nvSpPr>
        <p:spPr>
          <a:xfrm>
            <a:off x="340425" y="1290900"/>
            <a:ext cx="8195100" cy="3327300"/>
          </a:xfrm>
          <a:prstGeom prst="rect">
            <a:avLst/>
          </a:prstGeom>
          <a:noFill/>
          <a:ln>
            <a:noFill/>
          </a:ln>
        </p:spPr>
        <p:txBody>
          <a:bodyPr spcFirstLastPara="1" wrap="square" lIns="91425" tIns="91425" rIns="91425" bIns="91425" anchor="t" anchorCtr="0">
            <a:noAutofit/>
          </a:bodyPr>
          <a:lstStyle/>
          <a:p>
            <a:pPr marL="457200" lvl="0" indent="-292100" algn="l" rtl="0">
              <a:lnSpc>
                <a:spcPct val="115000"/>
              </a:lnSpc>
              <a:spcBef>
                <a:spcPts val="900"/>
              </a:spcBef>
              <a:spcAft>
                <a:spcPts val="0"/>
              </a:spcAft>
              <a:buClr>
                <a:srgbClr val="ABE33F"/>
              </a:buClr>
              <a:buSzPts val="1000"/>
              <a:buChar char="◆"/>
            </a:pPr>
            <a:r>
              <a:rPr lang="en" sz="1000">
                <a:solidFill>
                  <a:schemeClr val="dk1"/>
                </a:solidFill>
              </a:rPr>
              <a:t>The adsorption isotherm is useful for representing the capacity of an adsorbent for adsorbing organics from a waste, and in providing description of the functional dependence of capacity on the concentration of pollutant. The steeper the isotherm, the more effective is the adsorbent; that is, the sharper the rise of the isotherm to a given ultimate capacity as concentration increases, the higher will be the effective capacity at the concentration level desired for the treated water. </a:t>
            </a:r>
            <a:endParaRPr sz="1000">
              <a:solidFill>
                <a:schemeClr val="dk1"/>
              </a:solidFill>
            </a:endParaRPr>
          </a:p>
          <a:p>
            <a:pPr marL="457200" lvl="0" indent="-292100" algn="l" rtl="0">
              <a:lnSpc>
                <a:spcPct val="115000"/>
              </a:lnSpc>
              <a:spcBef>
                <a:spcPts val="0"/>
              </a:spcBef>
              <a:spcAft>
                <a:spcPts val="0"/>
              </a:spcAft>
              <a:buClr>
                <a:srgbClr val="ABE33F"/>
              </a:buClr>
              <a:buSzPts val="1000"/>
              <a:buChar char="◆"/>
            </a:pPr>
            <a:r>
              <a:rPr lang="en" sz="1000">
                <a:solidFill>
                  <a:schemeClr val="dk1"/>
                </a:solidFill>
              </a:rPr>
              <a:t>Experimental determination of the isotherm is routine practice in evaluating the feasibility of adsorption for treatment and in estimating adsorbent dosage requirements. </a:t>
            </a:r>
            <a:endParaRPr sz="1000">
              <a:solidFill>
                <a:schemeClr val="dk1"/>
              </a:solidFill>
            </a:endParaRPr>
          </a:p>
          <a:p>
            <a:pPr marL="457200" lvl="0" indent="-292100" algn="l" rtl="0">
              <a:lnSpc>
                <a:spcPct val="115000"/>
              </a:lnSpc>
              <a:spcBef>
                <a:spcPts val="0"/>
              </a:spcBef>
              <a:spcAft>
                <a:spcPts val="0"/>
              </a:spcAft>
              <a:buClr>
                <a:srgbClr val="ABE33F"/>
              </a:buClr>
              <a:buSzPts val="1000"/>
              <a:buChar char="◆"/>
            </a:pPr>
            <a:r>
              <a:rPr lang="en" sz="1000">
                <a:solidFill>
                  <a:schemeClr val="dk1"/>
                </a:solidFill>
              </a:rPr>
              <a:t>The Langmuir and Freundlich equations provide means for mathematical description of the experimentally observed dependence of capacity on concentration. </a:t>
            </a:r>
            <a:endParaRPr sz="1000">
              <a:solidFill>
                <a:schemeClr val="dk1"/>
              </a:solidFill>
            </a:endParaRPr>
          </a:p>
          <a:p>
            <a:pPr marL="457200" lvl="0" indent="-292100" algn="l" rtl="0">
              <a:lnSpc>
                <a:spcPct val="115000"/>
              </a:lnSpc>
              <a:spcBef>
                <a:spcPts val="0"/>
              </a:spcBef>
              <a:spcAft>
                <a:spcPts val="0"/>
              </a:spcAft>
              <a:buClr>
                <a:srgbClr val="ABE33F"/>
              </a:buClr>
              <a:buSzPts val="1000"/>
              <a:buChar char="◆"/>
            </a:pPr>
            <a:r>
              <a:rPr lang="en" sz="1000">
                <a:solidFill>
                  <a:schemeClr val="dk1"/>
                </a:solidFill>
              </a:rPr>
              <a:t>The adsorption isotherm relates to an equilibrium condition, however, and practical detention times used in</a:t>
            </a:r>
            <a:br>
              <a:rPr lang="en" sz="1000">
                <a:solidFill>
                  <a:schemeClr val="dk1"/>
                </a:solidFill>
              </a:rPr>
            </a:br>
            <a:r>
              <a:rPr lang="en" sz="1000">
                <a:solidFill>
                  <a:schemeClr val="dk1"/>
                </a:solidFill>
              </a:rPr>
              <a:t>most treatment applications do not provide sufficient time for true equilibrium to obtain. 	</a:t>
            </a:r>
            <a:endParaRPr sz="1000">
              <a:solidFill>
                <a:schemeClr val="dk1"/>
              </a:solidFill>
            </a:endParaRPr>
          </a:p>
          <a:p>
            <a:pPr marL="457200" lvl="0" indent="-292100" algn="l" rtl="0">
              <a:lnSpc>
                <a:spcPct val="115000"/>
              </a:lnSpc>
              <a:spcBef>
                <a:spcPts val="0"/>
              </a:spcBef>
              <a:spcAft>
                <a:spcPts val="0"/>
              </a:spcAft>
              <a:buClr>
                <a:srgbClr val="ABE33F"/>
              </a:buClr>
              <a:buSzPts val="1000"/>
              <a:buChar char="◆"/>
            </a:pPr>
            <a:r>
              <a:rPr lang="en" sz="1000">
                <a:solidFill>
                  <a:schemeClr val="dk1"/>
                </a:solidFill>
              </a:rPr>
              <a:t>Rates of adsorption are thus significant, for the more rapid the approach to equilibrium, the greater is the fraction of equilibrium capacity utilized in a given contact time. There are 3 primary rate steps in the adsorption of materials from solution by adsorbents. </a:t>
            </a:r>
            <a:endParaRPr sz="1000">
              <a:solidFill>
                <a:schemeClr val="dk1"/>
              </a:solidFill>
            </a:endParaRPr>
          </a:p>
          <a:p>
            <a:pPr marL="800100" lvl="0" indent="-292100" algn="l" rtl="0">
              <a:lnSpc>
                <a:spcPct val="115000"/>
              </a:lnSpc>
              <a:spcBef>
                <a:spcPts val="0"/>
              </a:spcBef>
              <a:spcAft>
                <a:spcPts val="0"/>
              </a:spcAft>
              <a:buClr>
                <a:srgbClr val="00AE9D"/>
              </a:buClr>
              <a:buSzPts val="1000"/>
              <a:buAutoNum type="arabicPeriod"/>
            </a:pPr>
            <a:r>
              <a:rPr lang="en" sz="1000">
                <a:solidFill>
                  <a:schemeClr val="dk1"/>
                </a:solidFill>
              </a:rPr>
              <a:t>Film diffusion: Transport of the adsorbate through a surface film to the exterior of the adsorbent</a:t>
            </a:r>
            <a:endParaRPr sz="1000">
              <a:solidFill>
                <a:schemeClr val="dk1"/>
              </a:solidFill>
            </a:endParaRPr>
          </a:p>
          <a:p>
            <a:pPr marL="800100" lvl="0" indent="-292100" algn="l" rtl="0">
              <a:lnSpc>
                <a:spcPct val="115000"/>
              </a:lnSpc>
              <a:spcBef>
                <a:spcPts val="0"/>
              </a:spcBef>
              <a:spcAft>
                <a:spcPts val="0"/>
              </a:spcAft>
              <a:buClr>
                <a:srgbClr val="00AE9D"/>
              </a:buClr>
              <a:buSzPts val="1000"/>
              <a:buAutoNum type="arabicPeriod"/>
            </a:pPr>
            <a:r>
              <a:rPr lang="en" sz="1000">
                <a:solidFill>
                  <a:schemeClr val="dk1"/>
                </a:solidFill>
              </a:rPr>
              <a:t>Pore diffusion: Diffusion of the adsorbate within the pores of the adsorbent</a:t>
            </a:r>
            <a:endParaRPr sz="1000">
              <a:solidFill>
                <a:schemeClr val="dk1"/>
              </a:solidFill>
            </a:endParaRPr>
          </a:p>
          <a:p>
            <a:pPr marL="800100" lvl="0" indent="-292100" algn="l" rtl="0">
              <a:lnSpc>
                <a:spcPct val="115000"/>
              </a:lnSpc>
              <a:spcBef>
                <a:spcPts val="0"/>
              </a:spcBef>
              <a:spcAft>
                <a:spcPts val="0"/>
              </a:spcAft>
              <a:buClr>
                <a:srgbClr val="00AE9D"/>
              </a:buClr>
              <a:buSzPts val="1000"/>
              <a:buAutoNum type="arabicPeriod"/>
            </a:pPr>
            <a:r>
              <a:rPr lang="en" sz="1000">
                <a:solidFill>
                  <a:schemeClr val="dk1"/>
                </a:solidFill>
              </a:rPr>
              <a:t>Adsorption of the solute on the interior surface bounding pore and capillary spaces.</a:t>
            </a:r>
            <a:endParaRPr sz="1000">
              <a:solidFill>
                <a:schemeClr val="dk1"/>
              </a:solidFill>
            </a:endParaRPr>
          </a:p>
          <a:p>
            <a:pPr marL="457200" lvl="0" indent="-292100" algn="l" rtl="0">
              <a:lnSpc>
                <a:spcPct val="115000"/>
              </a:lnSpc>
              <a:spcBef>
                <a:spcPts val="0"/>
              </a:spcBef>
              <a:spcAft>
                <a:spcPts val="0"/>
              </a:spcAft>
              <a:buSzPts val="1000"/>
              <a:buChar char="◆"/>
            </a:pPr>
            <a:r>
              <a:rPr lang="en" sz="1000">
                <a:solidFill>
                  <a:schemeClr val="dk1"/>
                </a:solidFill>
              </a:rPr>
              <a:t>For most operating conditions, transport of adsorbate through the surface film or boundary layer is rate limiting. If sufficient turbulence is provided, transport of the adsorbate within the adsorbent may control the rate of uptake. </a:t>
            </a:r>
            <a:endParaRPr sz="1000">
              <a:solidFill>
                <a:schemeClr val="dk1"/>
              </a:solidFill>
            </a:endParaRPr>
          </a:p>
          <a:p>
            <a:pPr marL="0" lvl="0" indent="0" algn="l" rtl="0">
              <a:lnSpc>
                <a:spcPct val="115000"/>
              </a:lnSpc>
              <a:spcBef>
                <a:spcPts val="900"/>
              </a:spcBef>
              <a:spcAft>
                <a:spcPts val="900"/>
              </a:spcAft>
              <a:buSzPts val="2400"/>
              <a:buNone/>
            </a:pPr>
            <a:endParaRPr sz="1000">
              <a:solidFill>
                <a:schemeClr val="dk1"/>
              </a:solidFill>
            </a:endParaRPr>
          </a:p>
        </p:txBody>
      </p:sp>
      <p:sp>
        <p:nvSpPr>
          <p:cNvPr id="639" name="Google Shape;639;p61"/>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62"/>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chemeClr val="dk1"/>
                </a:solidFill>
              </a:rPr>
              <a:t>Contact Systems and Reactors</a:t>
            </a:r>
            <a:endParaRPr/>
          </a:p>
        </p:txBody>
      </p:sp>
      <p:sp>
        <p:nvSpPr>
          <p:cNvPr id="645" name="Google Shape;645;p62"/>
          <p:cNvSpPr txBox="1">
            <a:spLocks noGrp="1"/>
          </p:cNvSpPr>
          <p:nvPr>
            <p:ph type="body" idx="1"/>
          </p:nvPr>
        </p:nvSpPr>
        <p:spPr>
          <a:xfrm>
            <a:off x="340425" y="1447025"/>
            <a:ext cx="8195100" cy="33273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ABE33F"/>
              </a:buClr>
              <a:buSzPts val="1100"/>
              <a:buChar char="◆"/>
            </a:pPr>
            <a:r>
              <a:rPr lang="en" sz="1100">
                <a:solidFill>
                  <a:schemeClr val="dk1"/>
                </a:solidFill>
              </a:rPr>
              <a:t>The manner in which to contact adsorbent most effectively with the solution to be treated is of particular significant for large-scale treatment of water. In batch-type contact processes a quantity of adsorbent is mixed continuously with a specific volume of water until the contaminants have been decreased to a deserved level. The adsorbent is then removed and either discarded or regenerated for use with another volume of solution. </a:t>
            </a:r>
            <a:endParaRPr sz="1100">
              <a:solidFill>
                <a:schemeClr val="dk1"/>
              </a:solidFill>
            </a:endParaRPr>
          </a:p>
          <a:p>
            <a:pPr marL="457200" lvl="0" indent="-298450" algn="l" rtl="0">
              <a:lnSpc>
                <a:spcPct val="115000"/>
              </a:lnSpc>
              <a:spcBef>
                <a:spcPts val="0"/>
              </a:spcBef>
              <a:spcAft>
                <a:spcPts val="0"/>
              </a:spcAft>
              <a:buClr>
                <a:srgbClr val="ABE33F"/>
              </a:buClr>
              <a:buSzPts val="1100"/>
              <a:buChar char="◆"/>
            </a:pPr>
            <a:r>
              <a:rPr lang="en" sz="1100">
                <a:solidFill>
                  <a:schemeClr val="dk1"/>
                </a:solidFill>
              </a:rPr>
              <a:t>Column-type continuous-flow operations have an advantage over batch-type operations because rates of adsorption depend on the concentration of solute in the solution being treated. For column operation the adsorbent is continuously in contact with a fresh solution. Consequently, the concentration in the solution in contact with a given layer of adsorbent in a column changes very slowly. For batch treatment, the concentration of solute in contact with a specific quantity of adsorbent decreases much more rapidly as adsorption proceeds, thereby decreasing the effectiveness of the adsorbent for removing the solute. </a:t>
            </a:r>
            <a:endParaRPr sz="1100">
              <a:solidFill>
                <a:schemeClr val="dk1"/>
              </a:solidFill>
            </a:endParaRPr>
          </a:p>
          <a:p>
            <a:pPr marL="0" lvl="0" indent="0" algn="l" rtl="0">
              <a:lnSpc>
                <a:spcPct val="115000"/>
              </a:lnSpc>
              <a:spcBef>
                <a:spcPts val="900"/>
              </a:spcBef>
              <a:spcAft>
                <a:spcPts val="900"/>
              </a:spcAft>
              <a:buSzPts val="2400"/>
              <a:buNone/>
            </a:pPr>
            <a:endParaRPr sz="1100">
              <a:solidFill>
                <a:schemeClr val="dk1"/>
              </a:solidFill>
            </a:endParaRPr>
          </a:p>
        </p:txBody>
      </p:sp>
      <p:sp>
        <p:nvSpPr>
          <p:cNvPr id="646" name="Google Shape;646;p62"/>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63"/>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chemeClr val="dk1"/>
                </a:solidFill>
              </a:rPr>
              <a:t>Isotherm Study Experiments</a:t>
            </a:r>
            <a:endParaRPr/>
          </a:p>
        </p:txBody>
      </p:sp>
      <p:sp>
        <p:nvSpPr>
          <p:cNvPr id="652" name="Google Shape;652;p63"/>
          <p:cNvSpPr txBox="1">
            <a:spLocks noGrp="1"/>
          </p:cNvSpPr>
          <p:nvPr>
            <p:ph type="body" idx="1"/>
          </p:nvPr>
        </p:nvSpPr>
        <p:spPr>
          <a:xfrm>
            <a:off x="340425" y="1447025"/>
            <a:ext cx="4770000" cy="3327300"/>
          </a:xfrm>
          <a:prstGeom prst="rect">
            <a:avLst/>
          </a:prstGeom>
          <a:noFill/>
          <a:ln>
            <a:noFill/>
          </a:ln>
        </p:spPr>
        <p:txBody>
          <a:bodyPr spcFirstLastPara="1" wrap="square" lIns="91425" tIns="91425" rIns="91425" bIns="91425" anchor="t" anchorCtr="0">
            <a:noAutofit/>
          </a:bodyPr>
          <a:lstStyle/>
          <a:p>
            <a:pPr marL="457200" lvl="0" indent="-311150" algn="l" rtl="0">
              <a:lnSpc>
                <a:spcPct val="100000"/>
              </a:lnSpc>
              <a:spcBef>
                <a:spcPts val="0"/>
              </a:spcBef>
              <a:spcAft>
                <a:spcPts val="0"/>
              </a:spcAft>
              <a:buSzPts val="1300"/>
              <a:buChar char="◆"/>
            </a:pPr>
            <a:r>
              <a:rPr lang="en" sz="1300"/>
              <a:t>Vials saturation</a:t>
            </a:r>
            <a:endParaRPr sz="1300"/>
          </a:p>
          <a:p>
            <a:pPr marL="457200" lvl="0" indent="-311150" algn="l" rtl="0">
              <a:lnSpc>
                <a:spcPct val="100000"/>
              </a:lnSpc>
              <a:spcBef>
                <a:spcPts val="0"/>
              </a:spcBef>
              <a:spcAft>
                <a:spcPts val="0"/>
              </a:spcAft>
              <a:buSzPts val="1300"/>
              <a:buChar char="◆"/>
            </a:pPr>
            <a:r>
              <a:rPr lang="en" sz="1300"/>
              <a:t>Add 20ml lead solution (Pb</a:t>
            </a:r>
            <a:r>
              <a:rPr lang="en" sz="1300" baseline="30000"/>
              <a:t>2+</a:t>
            </a:r>
            <a:r>
              <a:rPr lang="en" sz="1300"/>
              <a:t> = 2mg/L) into 6 vials and roll them on the roller for 15-30min</a:t>
            </a:r>
            <a:endParaRPr sz="1300"/>
          </a:p>
          <a:p>
            <a:pPr marL="457200" lvl="0" indent="-311150" algn="l" rtl="0">
              <a:lnSpc>
                <a:spcPct val="100000"/>
              </a:lnSpc>
              <a:spcBef>
                <a:spcPts val="0"/>
              </a:spcBef>
              <a:spcAft>
                <a:spcPts val="0"/>
              </a:spcAft>
              <a:buSzPts val="1300"/>
              <a:buChar char="◆"/>
            </a:pPr>
            <a:r>
              <a:rPr lang="en" sz="1300"/>
              <a:t>Rinse the adsorbent (uncoated material needn’t) with distilled water until the color of supernatant doesn’t change any more</a:t>
            </a:r>
            <a:endParaRPr sz="1300"/>
          </a:p>
          <a:p>
            <a:pPr marL="457200" lvl="0" indent="-311150" algn="l" rtl="0">
              <a:lnSpc>
                <a:spcPct val="100000"/>
              </a:lnSpc>
              <a:spcBef>
                <a:spcPts val="0"/>
              </a:spcBef>
              <a:spcAft>
                <a:spcPts val="0"/>
              </a:spcAft>
              <a:buSzPts val="1300"/>
              <a:buChar char="◆"/>
            </a:pPr>
            <a:r>
              <a:rPr lang="en" sz="1300"/>
              <a:t>Prepared 10mg/L lead solution with 50ml buffer (adjust pH in desire range 7-8) in it</a:t>
            </a:r>
            <a:endParaRPr sz="1300">
              <a:solidFill>
                <a:schemeClr val="dk1"/>
              </a:solidFill>
            </a:endParaRPr>
          </a:p>
          <a:p>
            <a:pPr marL="457200" lvl="0" indent="-311150" algn="l" rtl="0">
              <a:lnSpc>
                <a:spcPct val="100000"/>
              </a:lnSpc>
              <a:spcBef>
                <a:spcPts val="0"/>
              </a:spcBef>
              <a:spcAft>
                <a:spcPts val="0"/>
              </a:spcAft>
              <a:buSzPts val="1300"/>
              <a:buChar char="◆"/>
            </a:pPr>
            <a:r>
              <a:rPr lang="en" sz="1300"/>
              <a:t>Weighed 0, 0.2, 0.5, 1.0, 3.0, 8.0 g adsorbent into 6 vials</a:t>
            </a:r>
            <a:endParaRPr sz="1300"/>
          </a:p>
          <a:p>
            <a:pPr marL="457200" lvl="0" indent="-311150" algn="l" rtl="0">
              <a:lnSpc>
                <a:spcPct val="100000"/>
              </a:lnSpc>
              <a:spcBef>
                <a:spcPts val="0"/>
              </a:spcBef>
              <a:spcAft>
                <a:spcPts val="0"/>
              </a:spcAft>
              <a:buSzPts val="1300"/>
              <a:buChar char="◆"/>
            </a:pPr>
            <a:r>
              <a:rPr lang="en" sz="1300"/>
              <a:t>Dilute the lead solution to 2mg/L (200ml initial solution to 1L flask);</a:t>
            </a:r>
            <a:endParaRPr sz="1300"/>
          </a:p>
          <a:p>
            <a:pPr marL="457200" lvl="0" indent="-311150" algn="l" rtl="0">
              <a:lnSpc>
                <a:spcPct val="100000"/>
              </a:lnSpc>
              <a:spcBef>
                <a:spcPts val="0"/>
              </a:spcBef>
              <a:spcAft>
                <a:spcPts val="0"/>
              </a:spcAft>
              <a:buSzPts val="1300"/>
              <a:buChar char="◆"/>
            </a:pPr>
            <a:r>
              <a:rPr lang="en" sz="1300"/>
              <a:t>Measure the pH of lead solution;</a:t>
            </a:r>
            <a:endParaRPr sz="1300"/>
          </a:p>
          <a:p>
            <a:pPr marL="457200" lvl="0" indent="-311150" algn="l" rtl="0">
              <a:lnSpc>
                <a:spcPct val="100000"/>
              </a:lnSpc>
              <a:spcBef>
                <a:spcPts val="0"/>
              </a:spcBef>
              <a:spcAft>
                <a:spcPts val="0"/>
              </a:spcAft>
              <a:buSzPts val="1300"/>
              <a:buChar char="◆"/>
            </a:pPr>
            <a:r>
              <a:rPr lang="en" sz="1300"/>
              <a:t>Add 20ml diluted solution to each vial and roll them on the roller for 3h;</a:t>
            </a:r>
            <a:endParaRPr sz="1300"/>
          </a:p>
          <a:p>
            <a:pPr marL="457200" lvl="0" indent="-311150" algn="l" rtl="0">
              <a:lnSpc>
                <a:spcPct val="100000"/>
              </a:lnSpc>
              <a:spcBef>
                <a:spcPts val="0"/>
              </a:spcBef>
              <a:spcAft>
                <a:spcPts val="0"/>
              </a:spcAft>
              <a:buSzPts val="1300"/>
              <a:buChar char="◆"/>
            </a:pPr>
            <a:r>
              <a:rPr lang="en" sz="1300"/>
              <a:t>Prepare 6 new vials with same saturation process;</a:t>
            </a:r>
            <a:endParaRPr sz="1300">
              <a:solidFill>
                <a:schemeClr val="dk1"/>
              </a:solidFill>
            </a:endParaRPr>
          </a:p>
          <a:p>
            <a:pPr marL="457200" lvl="0" indent="-311150" algn="l" rtl="0">
              <a:lnSpc>
                <a:spcPct val="100000"/>
              </a:lnSpc>
              <a:spcBef>
                <a:spcPts val="0"/>
              </a:spcBef>
              <a:spcAft>
                <a:spcPts val="0"/>
              </a:spcAft>
              <a:buSzPts val="1300"/>
              <a:buChar char="◆"/>
            </a:pPr>
            <a:r>
              <a:rPr lang="en" sz="1300"/>
              <a:t>Transfer the supernatant into new vials without any solid through filtration</a:t>
            </a:r>
            <a:endParaRPr sz="1300"/>
          </a:p>
          <a:p>
            <a:pPr marL="0" lvl="0" indent="0" algn="l" rtl="0">
              <a:lnSpc>
                <a:spcPct val="100000"/>
              </a:lnSpc>
              <a:spcBef>
                <a:spcPts val="0"/>
              </a:spcBef>
              <a:spcAft>
                <a:spcPts val="0"/>
              </a:spcAft>
              <a:buSzPts val="2400"/>
              <a:buNone/>
            </a:pPr>
            <a:endParaRPr sz="1300"/>
          </a:p>
        </p:txBody>
      </p:sp>
      <p:pic>
        <p:nvPicPr>
          <p:cNvPr id="653" name="Google Shape;653;p63"/>
          <p:cNvPicPr preferRelativeResize="0"/>
          <p:nvPr/>
        </p:nvPicPr>
        <p:blipFill rotWithShape="1">
          <a:blip r:embed="rId3">
            <a:alphaModFix/>
          </a:blip>
          <a:srcRect/>
          <a:stretch/>
        </p:blipFill>
        <p:spPr>
          <a:xfrm>
            <a:off x="5192875" y="1757252"/>
            <a:ext cx="3774721" cy="1864358"/>
          </a:xfrm>
          <a:prstGeom prst="rect">
            <a:avLst/>
          </a:prstGeom>
          <a:noFill/>
          <a:ln>
            <a:noFill/>
          </a:ln>
        </p:spPr>
      </p:pic>
      <p:sp>
        <p:nvSpPr>
          <p:cNvPr id="654" name="Google Shape;654;p63"/>
          <p:cNvSpPr txBox="1"/>
          <p:nvPr/>
        </p:nvSpPr>
        <p:spPr>
          <a:xfrm>
            <a:off x="5192863" y="3621600"/>
            <a:ext cx="3718200" cy="41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C4245"/>
                </a:solidFill>
                <a:latin typeface="Karla"/>
                <a:ea typeface="Karla"/>
                <a:cs typeface="Karla"/>
                <a:sym typeface="Karla"/>
              </a:rPr>
              <a:t>Fig 40. </a:t>
            </a:r>
            <a:r>
              <a:rPr lang="en" sz="900" b="0" i="0" u="none" strike="noStrike" cap="none">
                <a:solidFill>
                  <a:srgbClr val="3C4245"/>
                </a:solidFill>
                <a:latin typeface="Karla"/>
                <a:ea typeface="Karla"/>
                <a:cs typeface="Karla"/>
                <a:sym typeface="Karla"/>
              </a:rPr>
              <a:t>Photos of the isotherm study setup</a:t>
            </a:r>
            <a:endParaRPr sz="900" b="0" i="0" u="none" strike="noStrike" cap="none">
              <a:solidFill>
                <a:srgbClr val="3C4245"/>
              </a:solidFill>
              <a:latin typeface="Karla"/>
              <a:ea typeface="Karla"/>
              <a:cs typeface="Karla"/>
              <a:sym typeface="Karla"/>
            </a:endParaRPr>
          </a:p>
        </p:txBody>
      </p:sp>
      <p:sp>
        <p:nvSpPr>
          <p:cNvPr id="655" name="Google Shape;655;p63"/>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64"/>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Isotherm Study Experiments (cont’d)</a:t>
            </a:r>
            <a:endParaRPr>
              <a:solidFill>
                <a:srgbClr val="000000"/>
              </a:solidFill>
            </a:endParaRPr>
          </a:p>
        </p:txBody>
      </p:sp>
      <p:sp>
        <p:nvSpPr>
          <p:cNvPr id="661" name="Google Shape;661;p64"/>
          <p:cNvSpPr txBox="1">
            <a:spLocks noGrp="1"/>
          </p:cNvSpPr>
          <p:nvPr>
            <p:ph type="body" idx="1"/>
          </p:nvPr>
        </p:nvSpPr>
        <p:spPr>
          <a:xfrm>
            <a:off x="886650" y="1598400"/>
            <a:ext cx="3992700" cy="33273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1200"/>
              </a:spcBef>
              <a:spcAft>
                <a:spcPts val="0"/>
              </a:spcAft>
              <a:buClr>
                <a:srgbClr val="ABE33F"/>
              </a:buClr>
              <a:buSzPts val="1500"/>
              <a:buChar char="◆"/>
            </a:pPr>
            <a:r>
              <a:rPr lang="en" sz="1500">
                <a:solidFill>
                  <a:srgbClr val="004C52"/>
                </a:solidFill>
              </a:rPr>
              <a:t>Vials having different amount of adsorbents were tumbled on the rotator as shown in previous to previous slide. </a:t>
            </a:r>
            <a:endParaRPr sz="1500"/>
          </a:p>
          <a:p>
            <a:pPr marL="457200" lvl="0" indent="-323850" algn="l" rtl="0">
              <a:lnSpc>
                <a:spcPct val="115000"/>
              </a:lnSpc>
              <a:spcBef>
                <a:spcPts val="0"/>
              </a:spcBef>
              <a:spcAft>
                <a:spcPts val="0"/>
              </a:spcAft>
              <a:buClr>
                <a:srgbClr val="ABE33F"/>
              </a:buClr>
              <a:buSzPts val="1500"/>
              <a:buChar char="◆"/>
            </a:pPr>
            <a:r>
              <a:rPr lang="en" sz="1500">
                <a:solidFill>
                  <a:srgbClr val="004C52"/>
                </a:solidFill>
              </a:rPr>
              <a:t>Vials had 20 ml of 10 mg/L of lead solution alongside adsorbents and were tumbled for 3 hours before taken for the analysis. </a:t>
            </a:r>
            <a:endParaRPr sz="1500">
              <a:solidFill>
                <a:srgbClr val="004C52"/>
              </a:solidFill>
            </a:endParaRPr>
          </a:p>
          <a:p>
            <a:pPr marL="0" lvl="0" indent="0" algn="l" rtl="0">
              <a:lnSpc>
                <a:spcPct val="100000"/>
              </a:lnSpc>
              <a:spcBef>
                <a:spcPts val="2000"/>
              </a:spcBef>
              <a:spcAft>
                <a:spcPts val="0"/>
              </a:spcAft>
              <a:buSzPts val="2400"/>
              <a:buNone/>
            </a:pPr>
            <a:endParaRPr sz="1500">
              <a:solidFill>
                <a:srgbClr val="004C52"/>
              </a:solidFill>
            </a:endParaRPr>
          </a:p>
        </p:txBody>
      </p:sp>
      <p:sp>
        <p:nvSpPr>
          <p:cNvPr id="662" name="Google Shape;662;p64"/>
          <p:cNvSpPr txBox="1"/>
          <p:nvPr/>
        </p:nvSpPr>
        <p:spPr>
          <a:xfrm>
            <a:off x="5406450" y="1676150"/>
            <a:ext cx="30000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 sz="1500" b="0" i="0" u="none" strike="noStrike" cap="none">
                <a:solidFill>
                  <a:srgbClr val="004C52"/>
                </a:solidFill>
                <a:latin typeface="Karla"/>
                <a:ea typeface="Karla"/>
                <a:cs typeface="Karla"/>
                <a:sym typeface="Karla"/>
              </a:rPr>
              <a:t>Isotherm Study was carried out for :</a:t>
            </a:r>
            <a:endParaRPr sz="1500" b="0" i="0" u="none" strike="noStrike" cap="none">
              <a:solidFill>
                <a:srgbClr val="004C52"/>
              </a:solidFill>
              <a:latin typeface="Karla"/>
              <a:ea typeface="Karla"/>
              <a:cs typeface="Karla"/>
              <a:sym typeface="Karla"/>
            </a:endParaRPr>
          </a:p>
          <a:p>
            <a:pPr marL="457200" marR="0" lvl="0" indent="-323850" algn="l" rtl="0">
              <a:lnSpc>
                <a:spcPct val="115000"/>
              </a:lnSpc>
              <a:spcBef>
                <a:spcPts val="1200"/>
              </a:spcBef>
              <a:spcAft>
                <a:spcPts val="0"/>
              </a:spcAft>
              <a:buClr>
                <a:srgbClr val="004C52"/>
              </a:buClr>
              <a:buSzPts val="1500"/>
              <a:buFont typeface="Karla"/>
              <a:buChar char="●"/>
            </a:pPr>
            <a:r>
              <a:rPr lang="en" sz="1500" b="0" i="0" u="none" strike="noStrike" cap="none">
                <a:solidFill>
                  <a:srgbClr val="004C52"/>
                </a:solidFill>
                <a:latin typeface="Karla"/>
                <a:ea typeface="Karla"/>
                <a:cs typeface="Karla"/>
                <a:sym typeface="Karla"/>
              </a:rPr>
              <a:t>0 grams of adsorbents </a:t>
            </a:r>
            <a:endParaRPr sz="1500" b="0" i="0" u="none" strike="noStrike" cap="none">
              <a:solidFill>
                <a:srgbClr val="004C52"/>
              </a:solidFill>
              <a:latin typeface="Karla"/>
              <a:ea typeface="Karla"/>
              <a:cs typeface="Karla"/>
              <a:sym typeface="Karla"/>
            </a:endParaRPr>
          </a:p>
          <a:p>
            <a:pPr marL="457200" marR="0" lvl="0" indent="-323850" algn="l" rtl="0">
              <a:lnSpc>
                <a:spcPct val="115000"/>
              </a:lnSpc>
              <a:spcBef>
                <a:spcPts val="0"/>
              </a:spcBef>
              <a:spcAft>
                <a:spcPts val="0"/>
              </a:spcAft>
              <a:buClr>
                <a:srgbClr val="004C52"/>
              </a:buClr>
              <a:buSzPts val="1500"/>
              <a:buFont typeface="Karla"/>
              <a:buChar char="●"/>
            </a:pPr>
            <a:r>
              <a:rPr lang="en" sz="1500" b="0" i="0" u="none" strike="noStrike" cap="none">
                <a:solidFill>
                  <a:srgbClr val="004C52"/>
                </a:solidFill>
                <a:latin typeface="Karla"/>
                <a:ea typeface="Karla"/>
                <a:cs typeface="Karla"/>
                <a:sym typeface="Karla"/>
              </a:rPr>
              <a:t>0.5 grams of adsorbents </a:t>
            </a:r>
            <a:endParaRPr sz="1500" b="0" i="0" u="none" strike="noStrike" cap="none">
              <a:solidFill>
                <a:srgbClr val="004C52"/>
              </a:solidFill>
              <a:latin typeface="Karla"/>
              <a:ea typeface="Karla"/>
              <a:cs typeface="Karla"/>
              <a:sym typeface="Karla"/>
            </a:endParaRPr>
          </a:p>
          <a:p>
            <a:pPr marL="457200" marR="0" lvl="0" indent="-323850" algn="l" rtl="0">
              <a:lnSpc>
                <a:spcPct val="115000"/>
              </a:lnSpc>
              <a:spcBef>
                <a:spcPts val="0"/>
              </a:spcBef>
              <a:spcAft>
                <a:spcPts val="0"/>
              </a:spcAft>
              <a:buClr>
                <a:srgbClr val="004C52"/>
              </a:buClr>
              <a:buSzPts val="1500"/>
              <a:buFont typeface="Karla"/>
              <a:buChar char="●"/>
            </a:pPr>
            <a:r>
              <a:rPr lang="en" sz="1500" b="0" i="0" u="none" strike="noStrike" cap="none">
                <a:solidFill>
                  <a:srgbClr val="004C52"/>
                </a:solidFill>
                <a:latin typeface="Karla"/>
                <a:ea typeface="Karla"/>
                <a:cs typeface="Karla"/>
                <a:sym typeface="Karla"/>
              </a:rPr>
              <a:t>1 grams of adsorbents </a:t>
            </a:r>
            <a:endParaRPr sz="1500" b="0" i="0" u="none" strike="noStrike" cap="none">
              <a:solidFill>
                <a:srgbClr val="004C52"/>
              </a:solidFill>
              <a:latin typeface="Karla"/>
              <a:ea typeface="Karla"/>
              <a:cs typeface="Karla"/>
              <a:sym typeface="Karla"/>
            </a:endParaRPr>
          </a:p>
          <a:p>
            <a:pPr marL="457200" marR="0" lvl="0" indent="-323850" algn="l" rtl="0">
              <a:lnSpc>
                <a:spcPct val="115000"/>
              </a:lnSpc>
              <a:spcBef>
                <a:spcPts val="0"/>
              </a:spcBef>
              <a:spcAft>
                <a:spcPts val="0"/>
              </a:spcAft>
              <a:buClr>
                <a:srgbClr val="004C52"/>
              </a:buClr>
              <a:buSzPts val="1500"/>
              <a:buFont typeface="Karla"/>
              <a:buChar char="●"/>
            </a:pPr>
            <a:r>
              <a:rPr lang="en" sz="1500" b="0" i="0" u="none" strike="noStrike" cap="none">
                <a:solidFill>
                  <a:srgbClr val="004C52"/>
                </a:solidFill>
                <a:latin typeface="Karla"/>
                <a:ea typeface="Karla"/>
                <a:cs typeface="Karla"/>
                <a:sym typeface="Karla"/>
              </a:rPr>
              <a:t>3 grams of adsorbents </a:t>
            </a:r>
            <a:endParaRPr sz="1500" b="0" i="0" u="none" strike="noStrike" cap="none">
              <a:solidFill>
                <a:srgbClr val="004C52"/>
              </a:solidFill>
              <a:latin typeface="Karla"/>
              <a:ea typeface="Karla"/>
              <a:cs typeface="Karla"/>
              <a:sym typeface="Karla"/>
            </a:endParaRPr>
          </a:p>
          <a:p>
            <a:pPr marL="457200" marR="0" lvl="0" indent="-323850" algn="l" rtl="0">
              <a:lnSpc>
                <a:spcPct val="115000"/>
              </a:lnSpc>
              <a:spcBef>
                <a:spcPts val="0"/>
              </a:spcBef>
              <a:spcAft>
                <a:spcPts val="0"/>
              </a:spcAft>
              <a:buClr>
                <a:srgbClr val="004C52"/>
              </a:buClr>
              <a:buSzPts val="1500"/>
              <a:buFont typeface="Karla"/>
              <a:buChar char="●"/>
            </a:pPr>
            <a:r>
              <a:rPr lang="en" sz="1500" b="0" i="0" u="none" strike="noStrike" cap="none">
                <a:solidFill>
                  <a:srgbClr val="004C52"/>
                </a:solidFill>
                <a:latin typeface="Karla"/>
                <a:ea typeface="Karla"/>
                <a:cs typeface="Karla"/>
                <a:sym typeface="Karla"/>
              </a:rPr>
              <a:t>5 grams of adsorbents </a:t>
            </a:r>
            <a:endParaRPr sz="1500" b="0" i="0" u="none" strike="noStrike" cap="none">
              <a:solidFill>
                <a:srgbClr val="004C52"/>
              </a:solidFill>
              <a:latin typeface="Karla"/>
              <a:ea typeface="Karla"/>
              <a:cs typeface="Karla"/>
              <a:sym typeface="Karla"/>
            </a:endParaRPr>
          </a:p>
          <a:p>
            <a:pPr marL="457200" marR="0" lvl="0" indent="-323850" algn="l" rtl="0">
              <a:lnSpc>
                <a:spcPct val="115000"/>
              </a:lnSpc>
              <a:spcBef>
                <a:spcPts val="0"/>
              </a:spcBef>
              <a:spcAft>
                <a:spcPts val="0"/>
              </a:spcAft>
              <a:buClr>
                <a:srgbClr val="004C52"/>
              </a:buClr>
              <a:buSzPts val="1500"/>
              <a:buFont typeface="Karla"/>
              <a:buChar char="●"/>
            </a:pPr>
            <a:r>
              <a:rPr lang="en" sz="1500" b="0" i="0" u="none" strike="noStrike" cap="none">
                <a:solidFill>
                  <a:srgbClr val="004C52"/>
                </a:solidFill>
                <a:latin typeface="Karla"/>
                <a:ea typeface="Karla"/>
                <a:cs typeface="Karla"/>
                <a:sym typeface="Karla"/>
              </a:rPr>
              <a:t>8 grams of adsorbents </a:t>
            </a:r>
            <a:endParaRPr sz="1500" b="0" i="0" u="none" strike="noStrike" cap="none">
              <a:solidFill>
                <a:srgbClr val="004C52"/>
              </a:solidFill>
              <a:latin typeface="Karla"/>
              <a:ea typeface="Karla"/>
              <a:cs typeface="Karla"/>
              <a:sym typeface="Karla"/>
            </a:endParaRPr>
          </a:p>
        </p:txBody>
      </p:sp>
      <p:sp>
        <p:nvSpPr>
          <p:cNvPr id="663" name="Google Shape;663;p64"/>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65"/>
          <p:cNvSpPr txBox="1">
            <a:spLocks noGrp="1"/>
          </p:cNvSpPr>
          <p:nvPr>
            <p:ph type="title" idx="4294967295"/>
          </p:nvPr>
        </p:nvSpPr>
        <p:spPr>
          <a:xfrm>
            <a:off x="775325" y="19235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chemeClr val="dk1"/>
                </a:solidFill>
              </a:rPr>
              <a:t>Isotherm Study Data</a:t>
            </a:r>
            <a:endParaRPr>
              <a:solidFill>
                <a:srgbClr val="000000"/>
              </a:solidFill>
            </a:endParaRPr>
          </a:p>
        </p:txBody>
      </p:sp>
      <p:pic>
        <p:nvPicPr>
          <p:cNvPr id="669" name="Google Shape;669;p65"/>
          <p:cNvPicPr preferRelativeResize="0"/>
          <p:nvPr/>
        </p:nvPicPr>
        <p:blipFill rotWithShape="1">
          <a:blip r:embed="rId3">
            <a:alphaModFix/>
          </a:blip>
          <a:srcRect/>
          <a:stretch/>
        </p:blipFill>
        <p:spPr>
          <a:xfrm>
            <a:off x="1202826" y="1582425"/>
            <a:ext cx="6738349" cy="2720125"/>
          </a:xfrm>
          <a:prstGeom prst="rect">
            <a:avLst/>
          </a:prstGeom>
          <a:noFill/>
          <a:ln>
            <a:noFill/>
          </a:ln>
        </p:spPr>
      </p:pic>
      <p:sp>
        <p:nvSpPr>
          <p:cNvPr id="670" name="Google Shape;670;p65"/>
          <p:cNvSpPr txBox="1"/>
          <p:nvPr/>
        </p:nvSpPr>
        <p:spPr>
          <a:xfrm>
            <a:off x="1202835" y="4302550"/>
            <a:ext cx="6782700" cy="41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900" b="1" i="0" u="none" strike="noStrike" cap="none">
                <a:solidFill>
                  <a:srgbClr val="3C4245"/>
                </a:solidFill>
                <a:latin typeface="Karla"/>
                <a:ea typeface="Karla"/>
                <a:cs typeface="Karla"/>
                <a:sym typeface="Karla"/>
              </a:rPr>
              <a:t>Fig 41. </a:t>
            </a:r>
            <a:r>
              <a:rPr lang="en" sz="900" b="0" i="0" u="none" strike="noStrike" cap="none">
                <a:solidFill>
                  <a:srgbClr val="3C4245"/>
                </a:solidFill>
                <a:latin typeface="Karla"/>
                <a:ea typeface="Karla"/>
                <a:cs typeface="Karla"/>
                <a:sym typeface="Karla"/>
              </a:rPr>
              <a:t>Experimental data and Freundlich isotherm model describing the adsorption of lead by different adsorbents.</a:t>
            </a:r>
            <a:endParaRPr sz="900" b="0" i="0" u="none" strike="noStrike" cap="none">
              <a:solidFill>
                <a:srgbClr val="3C4245"/>
              </a:solidFill>
              <a:latin typeface="Karla"/>
              <a:ea typeface="Karla"/>
              <a:cs typeface="Karla"/>
              <a:sym typeface="Karla"/>
            </a:endParaRPr>
          </a:p>
          <a:p>
            <a:pPr marL="0" marR="0" lvl="0" indent="0" algn="l" rtl="0">
              <a:lnSpc>
                <a:spcPct val="100000"/>
              </a:lnSpc>
              <a:spcBef>
                <a:spcPts val="0"/>
              </a:spcBef>
              <a:spcAft>
                <a:spcPts val="0"/>
              </a:spcAft>
              <a:buClr>
                <a:schemeClr val="dk1"/>
              </a:buClr>
              <a:buSzPts val="1100"/>
              <a:buFont typeface="Arial"/>
              <a:buNone/>
            </a:pPr>
            <a:endParaRPr sz="900" b="0" i="0" u="none" strike="noStrike" cap="none">
              <a:solidFill>
                <a:srgbClr val="3C4245"/>
              </a:solidFill>
              <a:latin typeface="Karla"/>
              <a:ea typeface="Karla"/>
              <a:cs typeface="Karla"/>
              <a:sym typeface="Karla"/>
            </a:endParaRPr>
          </a:p>
          <a:p>
            <a:pPr marL="0" marR="0" lvl="0" indent="0" algn="l" rtl="0">
              <a:lnSpc>
                <a:spcPct val="100000"/>
              </a:lnSpc>
              <a:spcBef>
                <a:spcPts val="0"/>
              </a:spcBef>
              <a:spcAft>
                <a:spcPts val="0"/>
              </a:spcAft>
              <a:buClr>
                <a:schemeClr val="dk1"/>
              </a:buClr>
              <a:buSzPts val="1100"/>
              <a:buFont typeface="Arial"/>
              <a:buNone/>
            </a:pPr>
            <a:endParaRPr sz="900" b="0" i="0" u="none" strike="noStrike" cap="none">
              <a:solidFill>
                <a:srgbClr val="3C4245"/>
              </a:solidFill>
              <a:latin typeface="Karla"/>
              <a:ea typeface="Karla"/>
              <a:cs typeface="Karla"/>
              <a:sym typeface="Karla"/>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3C4245"/>
              </a:solidFill>
              <a:latin typeface="Karla"/>
              <a:ea typeface="Karla"/>
              <a:cs typeface="Karla"/>
              <a:sym typeface="Karla"/>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3C4245"/>
              </a:solidFill>
              <a:latin typeface="Karla"/>
              <a:ea typeface="Karla"/>
              <a:cs typeface="Karla"/>
              <a:sym typeface="Karla"/>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3C4245"/>
              </a:solidFill>
              <a:latin typeface="Karla"/>
              <a:ea typeface="Karla"/>
              <a:cs typeface="Karla"/>
              <a:sym typeface="Karla"/>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3C4245"/>
              </a:solidFill>
              <a:latin typeface="Karla"/>
              <a:ea typeface="Karla"/>
              <a:cs typeface="Karla"/>
              <a:sym typeface="Karla"/>
            </a:endParaRPr>
          </a:p>
        </p:txBody>
      </p:sp>
      <p:sp>
        <p:nvSpPr>
          <p:cNvPr id="671" name="Google Shape;671;p65"/>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66"/>
          <p:cNvSpPr txBox="1">
            <a:spLocks noGrp="1"/>
          </p:cNvSpPr>
          <p:nvPr>
            <p:ph type="body" idx="1"/>
          </p:nvPr>
        </p:nvSpPr>
        <p:spPr>
          <a:xfrm>
            <a:off x="1281000" y="4343525"/>
            <a:ext cx="5505000" cy="519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sz="900" b="1">
                <a:solidFill>
                  <a:srgbClr val="3C4245"/>
                </a:solidFill>
              </a:rPr>
              <a:t>Fig 42. </a:t>
            </a:r>
            <a:r>
              <a:rPr lang="en" sz="900">
                <a:solidFill>
                  <a:srgbClr val="3C4245"/>
                </a:solidFill>
              </a:rPr>
              <a:t>Predictive Model Simulation for fixed-bed filters for the removal of lead from drinking water</a:t>
            </a:r>
            <a:endParaRPr sz="900">
              <a:solidFill>
                <a:srgbClr val="3C4245"/>
              </a:solidFill>
            </a:endParaRPr>
          </a:p>
          <a:p>
            <a:pPr marL="0" lvl="0" indent="0" algn="l" rtl="0">
              <a:lnSpc>
                <a:spcPct val="100000"/>
              </a:lnSpc>
              <a:spcBef>
                <a:spcPts val="0"/>
              </a:spcBef>
              <a:spcAft>
                <a:spcPts val="0"/>
              </a:spcAft>
              <a:buClr>
                <a:schemeClr val="dk1"/>
              </a:buClr>
              <a:buSzPts val="1100"/>
              <a:buFont typeface="Arial"/>
              <a:buNone/>
            </a:pPr>
            <a:endParaRPr sz="900">
              <a:solidFill>
                <a:srgbClr val="3C4245"/>
              </a:solidFill>
            </a:endParaRPr>
          </a:p>
          <a:p>
            <a:pPr marL="0" lvl="0" indent="0" algn="ctr" rtl="0">
              <a:lnSpc>
                <a:spcPct val="100000"/>
              </a:lnSpc>
              <a:spcBef>
                <a:spcPts val="360"/>
              </a:spcBef>
              <a:spcAft>
                <a:spcPts val="0"/>
              </a:spcAft>
              <a:buSzPts val="1400"/>
              <a:buNone/>
            </a:pPr>
            <a:endParaRPr sz="900">
              <a:solidFill>
                <a:srgbClr val="3C4245"/>
              </a:solidFill>
            </a:endParaRPr>
          </a:p>
        </p:txBody>
      </p:sp>
      <p:pic>
        <p:nvPicPr>
          <p:cNvPr id="677" name="Google Shape;677;p66"/>
          <p:cNvPicPr preferRelativeResize="0"/>
          <p:nvPr/>
        </p:nvPicPr>
        <p:blipFill rotWithShape="1">
          <a:blip r:embed="rId3">
            <a:alphaModFix/>
          </a:blip>
          <a:srcRect/>
          <a:stretch/>
        </p:blipFill>
        <p:spPr>
          <a:xfrm>
            <a:off x="1280988" y="1559075"/>
            <a:ext cx="6582025" cy="2784450"/>
          </a:xfrm>
          <a:prstGeom prst="rect">
            <a:avLst/>
          </a:prstGeom>
          <a:noFill/>
          <a:ln>
            <a:noFill/>
          </a:ln>
        </p:spPr>
      </p:pic>
      <p:sp>
        <p:nvSpPr>
          <p:cNvPr id="678" name="Google Shape;678;p66"/>
          <p:cNvSpPr txBox="1">
            <a:spLocks noGrp="1"/>
          </p:cNvSpPr>
          <p:nvPr>
            <p:ph type="title" idx="4294967295"/>
          </p:nvPr>
        </p:nvSpPr>
        <p:spPr>
          <a:xfrm>
            <a:off x="775325" y="19235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Predictive Model</a:t>
            </a:r>
            <a:endParaRPr>
              <a:solidFill>
                <a:srgbClr val="000000"/>
              </a:solidFill>
            </a:endParaRPr>
          </a:p>
        </p:txBody>
      </p:sp>
      <p:sp>
        <p:nvSpPr>
          <p:cNvPr id="679" name="Google Shape;679;p66"/>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67"/>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chemeClr val="dk1"/>
                </a:solidFill>
              </a:rPr>
              <a:t>Column Study Experiments</a:t>
            </a:r>
            <a:endParaRPr/>
          </a:p>
        </p:txBody>
      </p:sp>
      <p:sp>
        <p:nvSpPr>
          <p:cNvPr id="685" name="Google Shape;685;p67"/>
          <p:cNvSpPr txBox="1">
            <a:spLocks noGrp="1"/>
          </p:cNvSpPr>
          <p:nvPr>
            <p:ph type="body" idx="1"/>
          </p:nvPr>
        </p:nvSpPr>
        <p:spPr>
          <a:xfrm>
            <a:off x="318800" y="1645700"/>
            <a:ext cx="3860400" cy="3327300"/>
          </a:xfrm>
          <a:prstGeom prst="rect">
            <a:avLst/>
          </a:prstGeom>
          <a:noFill/>
          <a:ln>
            <a:noFill/>
          </a:ln>
        </p:spPr>
        <p:txBody>
          <a:bodyPr spcFirstLastPara="1" wrap="square" lIns="91425" tIns="91425" rIns="91425" bIns="91425" anchor="t" anchorCtr="0">
            <a:noAutofit/>
          </a:bodyPr>
          <a:lstStyle/>
          <a:p>
            <a:pPr marL="457200" lvl="0" indent="-311150" algn="l" rtl="0">
              <a:lnSpc>
                <a:spcPct val="100000"/>
              </a:lnSpc>
              <a:spcBef>
                <a:spcPts val="600"/>
              </a:spcBef>
              <a:spcAft>
                <a:spcPts val="0"/>
              </a:spcAft>
              <a:buSzPts val="1300"/>
              <a:buChar char="◆"/>
            </a:pPr>
            <a:r>
              <a:rPr lang="en" sz="1300"/>
              <a:t>Set up 5 filtration columns containing sand, activated carbon, manganese dioxide coated sand, iron oxide coated sand, and manganese dioxide coated activated carbon</a:t>
            </a:r>
            <a:endParaRPr sz="1300"/>
          </a:p>
          <a:p>
            <a:pPr marL="457200" lvl="0" indent="-311150" algn="l" rtl="0">
              <a:lnSpc>
                <a:spcPct val="100000"/>
              </a:lnSpc>
              <a:spcBef>
                <a:spcPts val="0"/>
              </a:spcBef>
              <a:spcAft>
                <a:spcPts val="0"/>
              </a:spcAft>
              <a:buSzPts val="1300"/>
              <a:buChar char="◆"/>
            </a:pPr>
            <a:r>
              <a:rPr lang="en" sz="1300"/>
              <a:t>Fill a feed reservoir with a solution of 100 micrograms of lead per liter of water</a:t>
            </a:r>
            <a:endParaRPr sz="1300"/>
          </a:p>
          <a:p>
            <a:pPr marL="457200" lvl="0" indent="-311150" algn="l" rtl="0">
              <a:lnSpc>
                <a:spcPct val="100000"/>
              </a:lnSpc>
              <a:spcBef>
                <a:spcPts val="0"/>
              </a:spcBef>
              <a:spcAft>
                <a:spcPts val="0"/>
              </a:spcAft>
              <a:buSzPts val="1300"/>
              <a:buChar char="◆"/>
            </a:pPr>
            <a:r>
              <a:rPr lang="en" sz="1300"/>
              <a:t>Pump contaminated water through each filtration column separately</a:t>
            </a:r>
            <a:endParaRPr sz="1300">
              <a:solidFill>
                <a:schemeClr val="dk1"/>
              </a:solidFill>
            </a:endParaRPr>
          </a:p>
          <a:p>
            <a:pPr marL="457200" lvl="0" indent="-311150" algn="l" rtl="0">
              <a:lnSpc>
                <a:spcPct val="100000"/>
              </a:lnSpc>
              <a:spcBef>
                <a:spcPts val="0"/>
              </a:spcBef>
              <a:spcAft>
                <a:spcPts val="0"/>
              </a:spcAft>
              <a:buSzPts val="1300"/>
              <a:buChar char="◆"/>
            </a:pPr>
            <a:r>
              <a:rPr lang="en" sz="1300"/>
              <a:t>Periodically collect and analyze effluent samples for lead content and microbial colony count</a:t>
            </a:r>
            <a:endParaRPr sz="1300">
              <a:solidFill>
                <a:schemeClr val="dk1"/>
              </a:solidFill>
            </a:endParaRPr>
          </a:p>
          <a:p>
            <a:pPr marL="0" lvl="0" indent="0" algn="l" rtl="0">
              <a:lnSpc>
                <a:spcPct val="100000"/>
              </a:lnSpc>
              <a:spcBef>
                <a:spcPts val="600"/>
              </a:spcBef>
              <a:spcAft>
                <a:spcPts val="0"/>
              </a:spcAft>
              <a:buSzPts val="2400"/>
              <a:buNone/>
            </a:pPr>
            <a:endParaRPr sz="1300"/>
          </a:p>
        </p:txBody>
      </p:sp>
      <p:sp>
        <p:nvSpPr>
          <p:cNvPr id="686" name="Google Shape;686;p67"/>
          <p:cNvSpPr/>
          <p:nvPr/>
        </p:nvSpPr>
        <p:spPr>
          <a:xfrm>
            <a:off x="6738158" y="2627418"/>
            <a:ext cx="1084800" cy="271200"/>
          </a:xfrm>
          <a:prstGeom prst="cube">
            <a:avLst>
              <a:gd name="adj" fmla="val 25000"/>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67"/>
          <p:cNvSpPr/>
          <p:nvPr/>
        </p:nvSpPr>
        <p:spPr>
          <a:xfrm>
            <a:off x="6922013" y="2516427"/>
            <a:ext cx="91200" cy="135600"/>
          </a:xfrm>
          <a:prstGeom prst="can">
            <a:avLst>
              <a:gd name="adj" fmla="val 25000"/>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67"/>
          <p:cNvSpPr/>
          <p:nvPr/>
        </p:nvSpPr>
        <p:spPr>
          <a:xfrm>
            <a:off x="7127044" y="2516427"/>
            <a:ext cx="91200" cy="135600"/>
          </a:xfrm>
          <a:prstGeom prst="can">
            <a:avLst>
              <a:gd name="adj" fmla="val 25000"/>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67"/>
          <p:cNvSpPr/>
          <p:nvPr/>
        </p:nvSpPr>
        <p:spPr>
          <a:xfrm>
            <a:off x="7332076" y="2516427"/>
            <a:ext cx="91200" cy="135600"/>
          </a:xfrm>
          <a:prstGeom prst="can">
            <a:avLst>
              <a:gd name="adj" fmla="val 25000"/>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67"/>
          <p:cNvSpPr/>
          <p:nvPr/>
        </p:nvSpPr>
        <p:spPr>
          <a:xfrm>
            <a:off x="7547849" y="2516427"/>
            <a:ext cx="91200" cy="135600"/>
          </a:xfrm>
          <a:prstGeom prst="can">
            <a:avLst>
              <a:gd name="adj" fmla="val 25000"/>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67"/>
          <p:cNvSpPr/>
          <p:nvPr/>
        </p:nvSpPr>
        <p:spPr>
          <a:xfrm>
            <a:off x="6922013" y="2039979"/>
            <a:ext cx="91200" cy="490800"/>
          </a:xfrm>
          <a:prstGeom prst="can">
            <a:avLst>
              <a:gd name="adj" fmla="val 18336"/>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67"/>
          <p:cNvSpPr/>
          <p:nvPr/>
        </p:nvSpPr>
        <p:spPr>
          <a:xfrm>
            <a:off x="7127044" y="2040045"/>
            <a:ext cx="91200" cy="490800"/>
          </a:xfrm>
          <a:prstGeom prst="can">
            <a:avLst>
              <a:gd name="adj" fmla="val 25000"/>
            </a:avLst>
          </a:prstGeom>
          <a:solidFill>
            <a:srgbClr val="FCE5C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67"/>
          <p:cNvSpPr/>
          <p:nvPr/>
        </p:nvSpPr>
        <p:spPr>
          <a:xfrm>
            <a:off x="7547848" y="2040045"/>
            <a:ext cx="91200" cy="490800"/>
          </a:xfrm>
          <a:prstGeom prst="can">
            <a:avLst>
              <a:gd name="adj" fmla="val 25000"/>
            </a:avLst>
          </a:prstGeom>
          <a:solidFill>
            <a:srgbClr val="F9CB9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67"/>
          <p:cNvSpPr/>
          <p:nvPr/>
        </p:nvSpPr>
        <p:spPr>
          <a:xfrm>
            <a:off x="7332075" y="2040045"/>
            <a:ext cx="91200" cy="490800"/>
          </a:xfrm>
          <a:prstGeom prst="can">
            <a:avLst>
              <a:gd name="adj" fmla="val 25000"/>
            </a:avLst>
          </a:prstGeom>
          <a:solidFill>
            <a:srgbClr val="E6B8A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67"/>
          <p:cNvSpPr/>
          <p:nvPr/>
        </p:nvSpPr>
        <p:spPr>
          <a:xfrm>
            <a:off x="4324775" y="2633784"/>
            <a:ext cx="393300" cy="624900"/>
          </a:xfrm>
          <a:prstGeom prst="can">
            <a:avLst>
              <a:gd name="adj" fmla="val 25000"/>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67"/>
          <p:cNvSpPr/>
          <p:nvPr/>
        </p:nvSpPr>
        <p:spPr>
          <a:xfrm>
            <a:off x="4324775" y="2466317"/>
            <a:ext cx="393300" cy="252900"/>
          </a:xfrm>
          <a:prstGeom prst="can">
            <a:avLst>
              <a:gd name="adj" fmla="val 2500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67"/>
          <p:cNvSpPr/>
          <p:nvPr/>
        </p:nvSpPr>
        <p:spPr>
          <a:xfrm>
            <a:off x="5210261" y="2529705"/>
            <a:ext cx="1084800" cy="490800"/>
          </a:xfrm>
          <a:prstGeom prst="cube">
            <a:avLst>
              <a:gd name="adj" fmla="val 25000"/>
            </a:avLst>
          </a:prstGeom>
          <a:solidFill>
            <a:srgbClr val="99999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67"/>
          <p:cNvSpPr/>
          <p:nvPr/>
        </p:nvSpPr>
        <p:spPr>
          <a:xfrm>
            <a:off x="5487717" y="2775838"/>
            <a:ext cx="150600" cy="135600"/>
          </a:xfrm>
          <a:prstGeom prst="flowChartConnector">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67"/>
          <p:cNvSpPr/>
          <p:nvPr/>
        </p:nvSpPr>
        <p:spPr>
          <a:xfrm>
            <a:off x="5263311" y="2775838"/>
            <a:ext cx="150600" cy="135600"/>
          </a:xfrm>
          <a:prstGeom prst="flowChartConnector">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67"/>
          <p:cNvSpPr/>
          <p:nvPr/>
        </p:nvSpPr>
        <p:spPr>
          <a:xfrm>
            <a:off x="5712123" y="2775838"/>
            <a:ext cx="150600" cy="135600"/>
          </a:xfrm>
          <a:prstGeom prst="flowChartConnector">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67"/>
          <p:cNvSpPr/>
          <p:nvPr/>
        </p:nvSpPr>
        <p:spPr>
          <a:xfrm>
            <a:off x="5936528" y="2775838"/>
            <a:ext cx="150600" cy="135600"/>
          </a:xfrm>
          <a:prstGeom prst="flowChartConnector">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67"/>
          <p:cNvSpPr/>
          <p:nvPr/>
        </p:nvSpPr>
        <p:spPr>
          <a:xfrm>
            <a:off x="8331606" y="2970559"/>
            <a:ext cx="393300" cy="358200"/>
          </a:xfrm>
          <a:prstGeom prst="can">
            <a:avLst>
              <a:gd name="adj" fmla="val 25000"/>
            </a:avLst>
          </a:prstGeom>
          <a:solidFill>
            <a:srgbClr val="A4C2F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67"/>
          <p:cNvSpPr/>
          <p:nvPr/>
        </p:nvSpPr>
        <p:spPr>
          <a:xfrm>
            <a:off x="8331606" y="2872055"/>
            <a:ext cx="393300" cy="183900"/>
          </a:xfrm>
          <a:prstGeom prst="can">
            <a:avLst>
              <a:gd name="adj" fmla="val 2500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04" name="Google Shape;704;p67"/>
          <p:cNvCxnSpPr>
            <a:stCxn id="696" idx="1"/>
            <a:endCxn id="699" idx="3"/>
          </p:cNvCxnSpPr>
          <p:nvPr/>
        </p:nvCxnSpPr>
        <p:spPr>
          <a:xfrm rot="-5400000" flipH="1">
            <a:off x="4690625" y="2297117"/>
            <a:ext cx="425400" cy="763800"/>
          </a:xfrm>
          <a:prstGeom prst="curvedConnector5">
            <a:avLst>
              <a:gd name="adj1" fmla="val -55977"/>
              <a:gd name="adj2" fmla="val 61439"/>
              <a:gd name="adj3" fmla="val 160613"/>
            </a:avLst>
          </a:prstGeom>
          <a:noFill/>
          <a:ln w="28575" cap="flat" cmpd="sng">
            <a:solidFill>
              <a:srgbClr val="CC4125"/>
            </a:solidFill>
            <a:prstDash val="solid"/>
            <a:round/>
            <a:headEnd type="none" w="sm" len="sm"/>
            <a:tailEnd type="none" w="sm" len="sm"/>
          </a:ln>
        </p:spPr>
      </p:cxnSp>
      <p:cxnSp>
        <p:nvCxnSpPr>
          <p:cNvPr id="705" name="Google Shape;705;p67"/>
          <p:cNvCxnSpPr>
            <a:stCxn id="696" idx="1"/>
            <a:endCxn id="698" idx="3"/>
          </p:cNvCxnSpPr>
          <p:nvPr/>
        </p:nvCxnSpPr>
        <p:spPr>
          <a:xfrm rot="-5400000" flipH="1">
            <a:off x="4802825" y="2184917"/>
            <a:ext cx="425400" cy="988200"/>
          </a:xfrm>
          <a:prstGeom prst="curvedConnector5">
            <a:avLst>
              <a:gd name="adj1" fmla="val -55977"/>
              <a:gd name="adj2" fmla="val 58841"/>
              <a:gd name="adj3" fmla="val 160613"/>
            </a:avLst>
          </a:prstGeom>
          <a:noFill/>
          <a:ln w="28575" cap="flat" cmpd="sng">
            <a:solidFill>
              <a:srgbClr val="CC4125"/>
            </a:solidFill>
            <a:prstDash val="solid"/>
            <a:round/>
            <a:headEnd type="none" w="sm" len="sm"/>
            <a:tailEnd type="none" w="sm" len="sm"/>
          </a:ln>
        </p:spPr>
      </p:cxnSp>
      <p:cxnSp>
        <p:nvCxnSpPr>
          <p:cNvPr id="706" name="Google Shape;706;p67"/>
          <p:cNvCxnSpPr>
            <a:stCxn id="696" idx="0"/>
            <a:endCxn id="700" idx="3"/>
          </p:cNvCxnSpPr>
          <p:nvPr/>
        </p:nvCxnSpPr>
        <p:spPr>
          <a:xfrm rot="-5400000" flipH="1">
            <a:off x="4946825" y="2104142"/>
            <a:ext cx="362100" cy="1212900"/>
          </a:xfrm>
          <a:prstGeom prst="curvedConnector5">
            <a:avLst>
              <a:gd name="adj1" fmla="val -83223"/>
              <a:gd name="adj2" fmla="val 57191"/>
              <a:gd name="adj3" fmla="val 171229"/>
            </a:avLst>
          </a:prstGeom>
          <a:noFill/>
          <a:ln w="28575" cap="flat" cmpd="sng">
            <a:solidFill>
              <a:srgbClr val="CC4125"/>
            </a:solidFill>
            <a:prstDash val="solid"/>
            <a:round/>
            <a:headEnd type="none" w="sm" len="sm"/>
            <a:tailEnd type="none" w="sm" len="sm"/>
          </a:ln>
        </p:spPr>
      </p:cxnSp>
      <p:cxnSp>
        <p:nvCxnSpPr>
          <p:cNvPr id="707" name="Google Shape;707;p67"/>
          <p:cNvCxnSpPr>
            <a:stCxn id="696" idx="0"/>
            <a:endCxn id="701" idx="3"/>
          </p:cNvCxnSpPr>
          <p:nvPr/>
        </p:nvCxnSpPr>
        <p:spPr>
          <a:xfrm rot="-5400000" flipH="1">
            <a:off x="5059025" y="1991942"/>
            <a:ext cx="362100" cy="1437300"/>
          </a:xfrm>
          <a:prstGeom prst="curvedConnector5">
            <a:avLst>
              <a:gd name="adj1" fmla="val -83223"/>
              <a:gd name="adj2" fmla="val 56069"/>
              <a:gd name="adj3" fmla="val 171229"/>
            </a:avLst>
          </a:prstGeom>
          <a:noFill/>
          <a:ln w="28575" cap="flat" cmpd="sng">
            <a:solidFill>
              <a:srgbClr val="CC4125"/>
            </a:solidFill>
            <a:prstDash val="solid"/>
            <a:round/>
            <a:headEnd type="none" w="sm" len="sm"/>
            <a:tailEnd type="none" w="sm" len="sm"/>
          </a:ln>
        </p:spPr>
      </p:cxnSp>
      <p:cxnSp>
        <p:nvCxnSpPr>
          <p:cNvPr id="708" name="Google Shape;708;p67"/>
          <p:cNvCxnSpPr>
            <a:stCxn id="687" idx="3"/>
            <a:endCxn id="699" idx="5"/>
          </p:cNvCxnSpPr>
          <p:nvPr/>
        </p:nvCxnSpPr>
        <p:spPr>
          <a:xfrm rot="5400000">
            <a:off x="6059813" y="1983927"/>
            <a:ext cx="239700" cy="1575900"/>
          </a:xfrm>
          <a:prstGeom prst="curvedConnector3">
            <a:avLst>
              <a:gd name="adj1" fmla="val 207566"/>
            </a:avLst>
          </a:prstGeom>
          <a:noFill/>
          <a:ln w="28575" cap="flat" cmpd="sng">
            <a:solidFill>
              <a:srgbClr val="1155CC"/>
            </a:solidFill>
            <a:prstDash val="solid"/>
            <a:round/>
            <a:headEnd type="none" w="sm" len="sm"/>
            <a:tailEnd type="none" w="sm" len="sm"/>
          </a:ln>
        </p:spPr>
      </p:cxnSp>
      <p:cxnSp>
        <p:nvCxnSpPr>
          <p:cNvPr id="709" name="Google Shape;709;p67"/>
          <p:cNvCxnSpPr>
            <a:stCxn id="688" idx="3"/>
            <a:endCxn id="698" idx="5"/>
          </p:cNvCxnSpPr>
          <p:nvPr/>
        </p:nvCxnSpPr>
        <p:spPr>
          <a:xfrm rot="5400000">
            <a:off x="6274594" y="1993677"/>
            <a:ext cx="239700" cy="1556400"/>
          </a:xfrm>
          <a:prstGeom prst="curvedConnector3">
            <a:avLst>
              <a:gd name="adj1" fmla="val 207566"/>
            </a:avLst>
          </a:prstGeom>
          <a:noFill/>
          <a:ln w="28575" cap="flat" cmpd="sng">
            <a:solidFill>
              <a:srgbClr val="1155CC"/>
            </a:solidFill>
            <a:prstDash val="solid"/>
            <a:round/>
            <a:headEnd type="none" w="sm" len="sm"/>
            <a:tailEnd type="none" w="sm" len="sm"/>
          </a:ln>
        </p:spPr>
      </p:cxnSp>
      <p:cxnSp>
        <p:nvCxnSpPr>
          <p:cNvPr id="710" name="Google Shape;710;p67"/>
          <p:cNvCxnSpPr>
            <a:stCxn id="689" idx="3"/>
            <a:endCxn id="700" idx="5"/>
          </p:cNvCxnSpPr>
          <p:nvPr/>
        </p:nvCxnSpPr>
        <p:spPr>
          <a:xfrm rot="5400000">
            <a:off x="6489376" y="2003427"/>
            <a:ext cx="239700" cy="1536900"/>
          </a:xfrm>
          <a:prstGeom prst="curvedConnector3">
            <a:avLst>
              <a:gd name="adj1" fmla="val 207566"/>
            </a:avLst>
          </a:prstGeom>
          <a:noFill/>
          <a:ln w="28575" cap="flat" cmpd="sng">
            <a:solidFill>
              <a:srgbClr val="1155CC"/>
            </a:solidFill>
            <a:prstDash val="solid"/>
            <a:round/>
            <a:headEnd type="none" w="sm" len="sm"/>
            <a:tailEnd type="none" w="sm" len="sm"/>
          </a:ln>
        </p:spPr>
      </p:cxnSp>
      <p:cxnSp>
        <p:nvCxnSpPr>
          <p:cNvPr id="711" name="Google Shape;711;p67"/>
          <p:cNvCxnSpPr>
            <a:stCxn id="690" idx="3"/>
            <a:endCxn id="701" idx="5"/>
          </p:cNvCxnSpPr>
          <p:nvPr/>
        </p:nvCxnSpPr>
        <p:spPr>
          <a:xfrm rot="5400000">
            <a:off x="6709349" y="2007627"/>
            <a:ext cx="239700" cy="1528500"/>
          </a:xfrm>
          <a:prstGeom prst="curvedConnector3">
            <a:avLst>
              <a:gd name="adj1" fmla="val 207566"/>
            </a:avLst>
          </a:prstGeom>
          <a:noFill/>
          <a:ln w="28575" cap="flat" cmpd="sng">
            <a:solidFill>
              <a:srgbClr val="1155CC"/>
            </a:solidFill>
            <a:prstDash val="solid"/>
            <a:round/>
            <a:headEnd type="none" w="sm" len="sm"/>
            <a:tailEnd type="none" w="sm" len="sm"/>
          </a:ln>
        </p:spPr>
      </p:cxnSp>
      <p:sp>
        <p:nvSpPr>
          <p:cNvPr id="712" name="Google Shape;712;p67"/>
          <p:cNvSpPr/>
          <p:nvPr/>
        </p:nvSpPr>
        <p:spPr>
          <a:xfrm>
            <a:off x="6922013" y="1918493"/>
            <a:ext cx="91200" cy="135600"/>
          </a:xfrm>
          <a:prstGeom prst="can">
            <a:avLst>
              <a:gd name="adj" fmla="val 25000"/>
            </a:avLst>
          </a:prstGeom>
          <a:solidFill>
            <a:srgbClr val="A4C2F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67"/>
          <p:cNvSpPr/>
          <p:nvPr/>
        </p:nvSpPr>
        <p:spPr>
          <a:xfrm>
            <a:off x="7127037" y="1918493"/>
            <a:ext cx="91200" cy="135600"/>
          </a:xfrm>
          <a:prstGeom prst="can">
            <a:avLst>
              <a:gd name="adj" fmla="val 25000"/>
            </a:avLst>
          </a:prstGeom>
          <a:solidFill>
            <a:srgbClr val="A4C2F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67"/>
          <p:cNvSpPr/>
          <p:nvPr/>
        </p:nvSpPr>
        <p:spPr>
          <a:xfrm>
            <a:off x="7332075" y="1918493"/>
            <a:ext cx="91200" cy="135600"/>
          </a:xfrm>
          <a:prstGeom prst="can">
            <a:avLst>
              <a:gd name="adj" fmla="val 25000"/>
            </a:avLst>
          </a:prstGeom>
          <a:solidFill>
            <a:srgbClr val="A4C2F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67"/>
          <p:cNvSpPr/>
          <p:nvPr/>
        </p:nvSpPr>
        <p:spPr>
          <a:xfrm>
            <a:off x="7547848" y="1918493"/>
            <a:ext cx="91200" cy="135600"/>
          </a:xfrm>
          <a:prstGeom prst="can">
            <a:avLst>
              <a:gd name="adj" fmla="val 25000"/>
            </a:avLst>
          </a:prstGeom>
          <a:solidFill>
            <a:srgbClr val="A4C2F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67"/>
          <p:cNvSpPr/>
          <p:nvPr/>
        </p:nvSpPr>
        <p:spPr>
          <a:xfrm>
            <a:off x="6960329" y="2561849"/>
            <a:ext cx="36600" cy="396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67"/>
          <p:cNvSpPr/>
          <p:nvPr/>
        </p:nvSpPr>
        <p:spPr>
          <a:xfrm>
            <a:off x="6962718" y="2604589"/>
            <a:ext cx="36600" cy="396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67"/>
          <p:cNvSpPr/>
          <p:nvPr/>
        </p:nvSpPr>
        <p:spPr>
          <a:xfrm>
            <a:off x="6929857" y="2604589"/>
            <a:ext cx="36600" cy="396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67"/>
          <p:cNvSpPr/>
          <p:nvPr/>
        </p:nvSpPr>
        <p:spPr>
          <a:xfrm>
            <a:off x="6929668" y="2561849"/>
            <a:ext cx="36600" cy="396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67"/>
          <p:cNvSpPr/>
          <p:nvPr/>
        </p:nvSpPr>
        <p:spPr>
          <a:xfrm>
            <a:off x="7386092" y="2561849"/>
            <a:ext cx="36600" cy="396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67"/>
          <p:cNvSpPr/>
          <p:nvPr/>
        </p:nvSpPr>
        <p:spPr>
          <a:xfrm>
            <a:off x="7388481" y="2604589"/>
            <a:ext cx="36600" cy="396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67"/>
          <p:cNvSpPr/>
          <p:nvPr/>
        </p:nvSpPr>
        <p:spPr>
          <a:xfrm>
            <a:off x="7355620" y="2604589"/>
            <a:ext cx="36600" cy="396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67"/>
          <p:cNvSpPr/>
          <p:nvPr/>
        </p:nvSpPr>
        <p:spPr>
          <a:xfrm>
            <a:off x="7355431" y="2561849"/>
            <a:ext cx="36600" cy="396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67"/>
          <p:cNvSpPr/>
          <p:nvPr/>
        </p:nvSpPr>
        <p:spPr>
          <a:xfrm>
            <a:off x="7173211" y="2561849"/>
            <a:ext cx="36600" cy="396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67"/>
          <p:cNvSpPr/>
          <p:nvPr/>
        </p:nvSpPr>
        <p:spPr>
          <a:xfrm>
            <a:off x="7175599" y="2604589"/>
            <a:ext cx="36600" cy="396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67"/>
          <p:cNvSpPr/>
          <p:nvPr/>
        </p:nvSpPr>
        <p:spPr>
          <a:xfrm>
            <a:off x="7142738" y="2604589"/>
            <a:ext cx="36600" cy="396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67"/>
          <p:cNvSpPr/>
          <p:nvPr/>
        </p:nvSpPr>
        <p:spPr>
          <a:xfrm>
            <a:off x="7142549" y="2561849"/>
            <a:ext cx="36600" cy="396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67"/>
          <p:cNvSpPr/>
          <p:nvPr/>
        </p:nvSpPr>
        <p:spPr>
          <a:xfrm>
            <a:off x="7598974" y="2561849"/>
            <a:ext cx="36600" cy="396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67"/>
          <p:cNvSpPr/>
          <p:nvPr/>
        </p:nvSpPr>
        <p:spPr>
          <a:xfrm>
            <a:off x="7601362" y="2604589"/>
            <a:ext cx="36600" cy="396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67"/>
          <p:cNvSpPr/>
          <p:nvPr/>
        </p:nvSpPr>
        <p:spPr>
          <a:xfrm>
            <a:off x="7568501" y="2604589"/>
            <a:ext cx="36600" cy="396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67"/>
          <p:cNvSpPr/>
          <p:nvPr/>
        </p:nvSpPr>
        <p:spPr>
          <a:xfrm>
            <a:off x="7568312" y="2561849"/>
            <a:ext cx="36600" cy="396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32" name="Google Shape;732;p67"/>
          <p:cNvCxnSpPr>
            <a:stCxn id="715" idx="1"/>
            <a:endCxn id="703" idx="0"/>
          </p:cNvCxnSpPr>
          <p:nvPr/>
        </p:nvCxnSpPr>
        <p:spPr>
          <a:xfrm rot="-5400000" flipH="1">
            <a:off x="7561048" y="1950893"/>
            <a:ext cx="999600" cy="934800"/>
          </a:xfrm>
          <a:prstGeom prst="curvedConnector3">
            <a:avLst>
              <a:gd name="adj1" fmla="val -23822"/>
            </a:avLst>
          </a:prstGeom>
          <a:noFill/>
          <a:ln w="28575" cap="flat" cmpd="sng">
            <a:solidFill>
              <a:srgbClr val="A4C2F4"/>
            </a:solidFill>
            <a:prstDash val="solid"/>
            <a:round/>
            <a:headEnd type="none" w="sm" len="sm"/>
            <a:tailEnd type="none" w="sm" len="sm"/>
          </a:ln>
        </p:spPr>
      </p:cxnSp>
      <p:cxnSp>
        <p:nvCxnSpPr>
          <p:cNvPr id="733" name="Google Shape;733;p67"/>
          <p:cNvCxnSpPr>
            <a:stCxn id="714" idx="1"/>
            <a:endCxn id="703" idx="1"/>
          </p:cNvCxnSpPr>
          <p:nvPr/>
        </p:nvCxnSpPr>
        <p:spPr>
          <a:xfrm rot="-5400000" flipH="1">
            <a:off x="7476075" y="1820093"/>
            <a:ext cx="953700" cy="1150500"/>
          </a:xfrm>
          <a:prstGeom prst="curvedConnector3">
            <a:avLst>
              <a:gd name="adj1" fmla="val -24969"/>
            </a:avLst>
          </a:prstGeom>
          <a:noFill/>
          <a:ln w="28575" cap="flat" cmpd="sng">
            <a:solidFill>
              <a:srgbClr val="A4C2F4"/>
            </a:solidFill>
            <a:prstDash val="solid"/>
            <a:round/>
            <a:headEnd type="none" w="sm" len="sm"/>
            <a:tailEnd type="none" w="sm" len="sm"/>
          </a:ln>
        </p:spPr>
      </p:cxnSp>
      <p:cxnSp>
        <p:nvCxnSpPr>
          <p:cNvPr id="734" name="Google Shape;734;p67"/>
          <p:cNvCxnSpPr>
            <a:stCxn id="713" idx="1"/>
            <a:endCxn id="703" idx="1"/>
          </p:cNvCxnSpPr>
          <p:nvPr/>
        </p:nvCxnSpPr>
        <p:spPr>
          <a:xfrm rot="-5400000" flipH="1">
            <a:off x="7373637" y="1717493"/>
            <a:ext cx="953700" cy="1355700"/>
          </a:xfrm>
          <a:prstGeom prst="curvedConnector3">
            <a:avLst>
              <a:gd name="adj1" fmla="val -24969"/>
            </a:avLst>
          </a:prstGeom>
          <a:noFill/>
          <a:ln w="28575" cap="flat" cmpd="sng">
            <a:solidFill>
              <a:srgbClr val="A4C2F4"/>
            </a:solidFill>
            <a:prstDash val="solid"/>
            <a:round/>
            <a:headEnd type="none" w="sm" len="sm"/>
            <a:tailEnd type="none" w="sm" len="sm"/>
          </a:ln>
        </p:spPr>
      </p:cxnSp>
      <p:cxnSp>
        <p:nvCxnSpPr>
          <p:cNvPr id="735" name="Google Shape;735;p67"/>
          <p:cNvCxnSpPr>
            <a:stCxn id="712" idx="1"/>
            <a:endCxn id="703" idx="1"/>
          </p:cNvCxnSpPr>
          <p:nvPr/>
        </p:nvCxnSpPr>
        <p:spPr>
          <a:xfrm rot="-5400000" flipH="1">
            <a:off x="7271063" y="1615043"/>
            <a:ext cx="953700" cy="1560600"/>
          </a:xfrm>
          <a:prstGeom prst="curvedConnector3">
            <a:avLst>
              <a:gd name="adj1" fmla="val -24969"/>
            </a:avLst>
          </a:prstGeom>
          <a:noFill/>
          <a:ln w="28575" cap="flat" cmpd="sng">
            <a:solidFill>
              <a:srgbClr val="A4C2F4"/>
            </a:solidFill>
            <a:prstDash val="solid"/>
            <a:round/>
            <a:headEnd type="none" w="sm" len="sm"/>
            <a:tailEnd type="none" w="sm" len="sm"/>
          </a:ln>
        </p:spPr>
      </p:cxnSp>
      <p:sp>
        <p:nvSpPr>
          <p:cNvPr id="736" name="Google Shape;736;p67"/>
          <p:cNvSpPr txBox="1"/>
          <p:nvPr/>
        </p:nvSpPr>
        <p:spPr>
          <a:xfrm>
            <a:off x="4764797" y="1647175"/>
            <a:ext cx="16716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Karla"/>
                <a:ea typeface="Karla"/>
                <a:cs typeface="Karla"/>
                <a:sym typeface="Karla"/>
              </a:rPr>
              <a:t>INFLUENT: </a:t>
            </a:r>
            <a:r>
              <a:rPr lang="en" sz="1000" b="0" i="0" u="none" strike="noStrike" cap="none">
                <a:solidFill>
                  <a:srgbClr val="CC4125"/>
                </a:solidFill>
                <a:latin typeface="Karla"/>
                <a:ea typeface="Karla"/>
                <a:cs typeface="Karla"/>
                <a:sym typeface="Karla"/>
              </a:rPr>
              <a:t>orange</a:t>
            </a:r>
            <a:r>
              <a:rPr lang="en" sz="1000" b="0" i="0" u="none" strike="noStrike" cap="none">
                <a:solidFill>
                  <a:srgbClr val="000000"/>
                </a:solidFill>
                <a:latin typeface="Karla"/>
                <a:ea typeface="Karla"/>
                <a:cs typeface="Karla"/>
                <a:sym typeface="Karla"/>
              </a:rPr>
              <a:t> and </a:t>
            </a:r>
            <a:r>
              <a:rPr lang="en" sz="1000" b="0" i="0" u="none" strike="noStrike" cap="none">
                <a:solidFill>
                  <a:srgbClr val="1155CC"/>
                </a:solidFill>
                <a:latin typeface="Karla"/>
                <a:ea typeface="Karla"/>
                <a:cs typeface="Karla"/>
                <a:sym typeface="Karla"/>
              </a:rPr>
              <a:t>dark blue</a:t>
            </a:r>
            <a:endParaRPr sz="1000" b="0" i="0" u="none" strike="noStrike" cap="none">
              <a:solidFill>
                <a:srgbClr val="1155CC"/>
              </a:solidFill>
              <a:latin typeface="Karla"/>
              <a:ea typeface="Karla"/>
              <a:cs typeface="Karla"/>
              <a:sym typeface="Karla"/>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Karla"/>
                <a:ea typeface="Karla"/>
                <a:cs typeface="Karla"/>
                <a:sym typeface="Karla"/>
              </a:rPr>
              <a:t>EFFLUENT: </a:t>
            </a:r>
            <a:r>
              <a:rPr lang="en" sz="1000" b="0" i="0" u="none" strike="noStrike" cap="none">
                <a:solidFill>
                  <a:srgbClr val="A4C2F4"/>
                </a:solidFill>
                <a:latin typeface="Karla"/>
                <a:ea typeface="Karla"/>
                <a:cs typeface="Karla"/>
                <a:sym typeface="Karla"/>
              </a:rPr>
              <a:t>light blue</a:t>
            </a:r>
            <a:endParaRPr sz="1000" b="0" i="0" u="none" strike="noStrike" cap="none">
              <a:solidFill>
                <a:srgbClr val="A4C2F4"/>
              </a:solidFill>
              <a:latin typeface="Karla"/>
              <a:ea typeface="Karla"/>
              <a:cs typeface="Karla"/>
              <a:sym typeface="Karla"/>
            </a:endParaRPr>
          </a:p>
        </p:txBody>
      </p:sp>
      <p:sp>
        <p:nvSpPr>
          <p:cNvPr id="737" name="Google Shape;737;p67"/>
          <p:cNvSpPr txBox="1"/>
          <p:nvPr/>
        </p:nvSpPr>
        <p:spPr>
          <a:xfrm>
            <a:off x="6175155" y="3164263"/>
            <a:ext cx="2458500" cy="53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Karla"/>
                <a:ea typeface="Karla"/>
                <a:cs typeface="Karla"/>
                <a:sym typeface="Karla"/>
              </a:rPr>
              <a:t>COLUMN 1: Activated Carbon</a:t>
            </a:r>
            <a:endParaRPr sz="1000" b="0" i="0" u="none" strike="noStrike" cap="none">
              <a:solidFill>
                <a:srgbClr val="000000"/>
              </a:solidFill>
              <a:latin typeface="Karla"/>
              <a:ea typeface="Karla"/>
              <a:cs typeface="Karla"/>
              <a:sym typeface="Karla"/>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Karla"/>
                <a:ea typeface="Karla"/>
                <a:cs typeface="Karla"/>
                <a:sym typeface="Karla"/>
              </a:rPr>
              <a:t>COLUMN 2: Sand</a:t>
            </a:r>
            <a:endParaRPr sz="1000" b="0" i="0" u="none" strike="noStrike" cap="none">
              <a:solidFill>
                <a:srgbClr val="000000"/>
              </a:solidFill>
              <a:latin typeface="Karla"/>
              <a:ea typeface="Karla"/>
              <a:cs typeface="Karla"/>
              <a:sym typeface="Karla"/>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Karla"/>
                <a:ea typeface="Karla"/>
                <a:cs typeface="Karla"/>
                <a:sym typeface="Karla"/>
              </a:rPr>
              <a:t>COLUMN 3: Iron Oxide Coated Sand</a:t>
            </a:r>
            <a:endParaRPr sz="1000" b="0" i="0" u="none" strike="noStrike" cap="none">
              <a:solidFill>
                <a:srgbClr val="000000"/>
              </a:solidFill>
              <a:latin typeface="Karla"/>
              <a:ea typeface="Karla"/>
              <a:cs typeface="Karla"/>
              <a:sym typeface="Karla"/>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Karla"/>
                <a:ea typeface="Karla"/>
                <a:cs typeface="Karla"/>
                <a:sym typeface="Karla"/>
              </a:rPr>
              <a:t>COLUMN 4: Manganese Dioxide Coated Sand</a:t>
            </a:r>
            <a:endParaRPr sz="1000" b="0" i="0" u="none" strike="noStrike" cap="none">
              <a:solidFill>
                <a:srgbClr val="000000"/>
              </a:solidFill>
              <a:latin typeface="Karla"/>
              <a:ea typeface="Karla"/>
              <a:cs typeface="Karla"/>
              <a:sym typeface="Karla"/>
            </a:endParaRPr>
          </a:p>
        </p:txBody>
      </p:sp>
      <p:cxnSp>
        <p:nvCxnSpPr>
          <p:cNvPr id="738" name="Google Shape;738;p67"/>
          <p:cNvCxnSpPr>
            <a:stCxn id="713" idx="1"/>
          </p:cNvCxnSpPr>
          <p:nvPr/>
        </p:nvCxnSpPr>
        <p:spPr>
          <a:xfrm>
            <a:off x="7172637" y="1918493"/>
            <a:ext cx="0" cy="0"/>
          </a:xfrm>
          <a:prstGeom prst="straightConnector1">
            <a:avLst/>
          </a:prstGeom>
          <a:noFill/>
          <a:ln w="9525" cap="flat" cmpd="sng">
            <a:solidFill>
              <a:srgbClr val="000000"/>
            </a:solidFill>
            <a:prstDash val="solid"/>
            <a:round/>
            <a:headEnd type="none" w="sm" len="sm"/>
            <a:tailEnd type="none" w="sm" len="sm"/>
          </a:ln>
        </p:spPr>
      </p:cxnSp>
      <p:cxnSp>
        <p:nvCxnSpPr>
          <p:cNvPr id="739" name="Google Shape;739;p67"/>
          <p:cNvCxnSpPr/>
          <p:nvPr/>
        </p:nvCxnSpPr>
        <p:spPr>
          <a:xfrm rot="10800000" flipH="1">
            <a:off x="7084245" y="1814288"/>
            <a:ext cx="58500" cy="23700"/>
          </a:xfrm>
          <a:prstGeom prst="straightConnector1">
            <a:avLst/>
          </a:prstGeom>
          <a:noFill/>
          <a:ln w="76200" cap="flat" cmpd="sng">
            <a:solidFill>
              <a:srgbClr val="6D9EEB"/>
            </a:solidFill>
            <a:prstDash val="solid"/>
            <a:round/>
            <a:headEnd type="none" w="sm" len="sm"/>
            <a:tailEnd type="none" w="sm" len="sm"/>
          </a:ln>
        </p:spPr>
      </p:cxnSp>
      <p:cxnSp>
        <p:nvCxnSpPr>
          <p:cNvPr id="740" name="Google Shape;740;p67"/>
          <p:cNvCxnSpPr/>
          <p:nvPr/>
        </p:nvCxnSpPr>
        <p:spPr>
          <a:xfrm rot="10800000" flipH="1">
            <a:off x="7251337" y="1838098"/>
            <a:ext cx="58500" cy="23700"/>
          </a:xfrm>
          <a:prstGeom prst="straightConnector1">
            <a:avLst/>
          </a:prstGeom>
          <a:noFill/>
          <a:ln w="76200" cap="flat" cmpd="sng">
            <a:solidFill>
              <a:srgbClr val="6D9EEB"/>
            </a:solidFill>
            <a:prstDash val="solid"/>
            <a:round/>
            <a:headEnd type="none" w="sm" len="sm"/>
            <a:tailEnd type="none" w="sm" len="sm"/>
          </a:ln>
        </p:spPr>
      </p:cxnSp>
      <p:cxnSp>
        <p:nvCxnSpPr>
          <p:cNvPr id="741" name="Google Shape;741;p67"/>
          <p:cNvCxnSpPr/>
          <p:nvPr/>
        </p:nvCxnSpPr>
        <p:spPr>
          <a:xfrm rot="10800000" flipH="1">
            <a:off x="7474863" y="1814288"/>
            <a:ext cx="58500" cy="23700"/>
          </a:xfrm>
          <a:prstGeom prst="straightConnector1">
            <a:avLst/>
          </a:prstGeom>
          <a:noFill/>
          <a:ln w="76200" cap="flat" cmpd="sng">
            <a:solidFill>
              <a:srgbClr val="6D9EEB"/>
            </a:solidFill>
            <a:prstDash val="solid"/>
            <a:round/>
            <a:headEnd type="none" w="sm" len="sm"/>
            <a:tailEnd type="none" w="sm" len="sm"/>
          </a:ln>
        </p:spPr>
      </p:cxnSp>
      <p:cxnSp>
        <p:nvCxnSpPr>
          <p:cNvPr id="742" name="Google Shape;742;p67"/>
          <p:cNvCxnSpPr/>
          <p:nvPr/>
        </p:nvCxnSpPr>
        <p:spPr>
          <a:xfrm rot="10800000" flipH="1">
            <a:off x="7698388" y="1838098"/>
            <a:ext cx="58500" cy="23700"/>
          </a:xfrm>
          <a:prstGeom prst="straightConnector1">
            <a:avLst/>
          </a:prstGeom>
          <a:noFill/>
          <a:ln w="76200" cap="flat" cmpd="sng">
            <a:solidFill>
              <a:srgbClr val="6D9EEB"/>
            </a:solidFill>
            <a:prstDash val="solid"/>
            <a:round/>
            <a:headEnd type="none" w="sm" len="sm"/>
            <a:tailEnd type="none" w="sm" len="sm"/>
          </a:ln>
        </p:spPr>
      </p:cxnSp>
      <p:cxnSp>
        <p:nvCxnSpPr>
          <p:cNvPr id="743" name="Google Shape;743;p67"/>
          <p:cNvCxnSpPr/>
          <p:nvPr/>
        </p:nvCxnSpPr>
        <p:spPr>
          <a:xfrm rot="10800000" flipH="1">
            <a:off x="6787356" y="2823556"/>
            <a:ext cx="70800" cy="48000"/>
          </a:xfrm>
          <a:prstGeom prst="straightConnector1">
            <a:avLst/>
          </a:prstGeom>
          <a:noFill/>
          <a:ln w="76200" cap="flat" cmpd="sng">
            <a:solidFill>
              <a:srgbClr val="1155CC"/>
            </a:solidFill>
            <a:prstDash val="solid"/>
            <a:round/>
            <a:headEnd type="none" w="sm" len="sm"/>
            <a:tailEnd type="none" w="sm" len="sm"/>
          </a:ln>
        </p:spPr>
      </p:cxnSp>
      <p:cxnSp>
        <p:nvCxnSpPr>
          <p:cNvPr id="744" name="Google Shape;744;p67"/>
          <p:cNvCxnSpPr/>
          <p:nvPr/>
        </p:nvCxnSpPr>
        <p:spPr>
          <a:xfrm rot="10800000" flipH="1">
            <a:off x="6923333" y="2863875"/>
            <a:ext cx="70800" cy="48000"/>
          </a:xfrm>
          <a:prstGeom prst="straightConnector1">
            <a:avLst/>
          </a:prstGeom>
          <a:noFill/>
          <a:ln w="76200" cap="flat" cmpd="sng">
            <a:solidFill>
              <a:srgbClr val="1155CC"/>
            </a:solidFill>
            <a:prstDash val="solid"/>
            <a:round/>
            <a:headEnd type="none" w="sm" len="sm"/>
            <a:tailEnd type="none" w="sm" len="sm"/>
          </a:ln>
        </p:spPr>
      </p:cxnSp>
      <p:cxnSp>
        <p:nvCxnSpPr>
          <p:cNvPr id="745" name="Google Shape;745;p67"/>
          <p:cNvCxnSpPr/>
          <p:nvPr/>
        </p:nvCxnSpPr>
        <p:spPr>
          <a:xfrm rot="10800000" flipH="1">
            <a:off x="7190315" y="2823556"/>
            <a:ext cx="70800" cy="48000"/>
          </a:xfrm>
          <a:prstGeom prst="straightConnector1">
            <a:avLst/>
          </a:prstGeom>
          <a:noFill/>
          <a:ln w="76200" cap="flat" cmpd="sng">
            <a:solidFill>
              <a:srgbClr val="1155CC"/>
            </a:solidFill>
            <a:prstDash val="solid"/>
            <a:round/>
            <a:headEnd type="none" w="sm" len="sm"/>
            <a:tailEnd type="none" w="sm" len="sm"/>
          </a:ln>
        </p:spPr>
      </p:cxnSp>
      <p:cxnSp>
        <p:nvCxnSpPr>
          <p:cNvPr id="746" name="Google Shape;746;p67"/>
          <p:cNvCxnSpPr/>
          <p:nvPr/>
        </p:nvCxnSpPr>
        <p:spPr>
          <a:xfrm rot="10800000" flipH="1">
            <a:off x="7375057" y="2863875"/>
            <a:ext cx="70800" cy="48000"/>
          </a:xfrm>
          <a:prstGeom prst="straightConnector1">
            <a:avLst/>
          </a:prstGeom>
          <a:noFill/>
          <a:ln w="76200" cap="flat" cmpd="sng">
            <a:solidFill>
              <a:srgbClr val="1155CC"/>
            </a:solidFill>
            <a:prstDash val="solid"/>
            <a:round/>
            <a:headEnd type="none" w="sm" len="sm"/>
            <a:tailEnd type="none" w="sm" len="sm"/>
          </a:ln>
        </p:spPr>
      </p:cxnSp>
      <p:sp>
        <p:nvSpPr>
          <p:cNvPr id="747" name="Google Shape;747;p67"/>
          <p:cNvSpPr txBox="1"/>
          <p:nvPr/>
        </p:nvSpPr>
        <p:spPr>
          <a:xfrm>
            <a:off x="4366300" y="4162300"/>
            <a:ext cx="4056300" cy="41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C4245"/>
                </a:solidFill>
                <a:latin typeface="Karla"/>
                <a:ea typeface="Karla"/>
                <a:cs typeface="Karla"/>
                <a:sym typeface="Karla"/>
              </a:rPr>
              <a:t>Fig 43. </a:t>
            </a:r>
            <a:r>
              <a:rPr lang="en" sz="900" b="0" i="0" u="none" strike="noStrike" cap="none">
                <a:solidFill>
                  <a:srgbClr val="3C4245"/>
                </a:solidFill>
                <a:latin typeface="Karla"/>
                <a:ea typeface="Karla"/>
                <a:cs typeface="Karla"/>
                <a:sym typeface="Karla"/>
              </a:rPr>
              <a:t>A diagram of the column study setup </a:t>
            </a:r>
            <a:endParaRPr sz="900" b="0" i="0" u="none" strike="noStrike" cap="none">
              <a:solidFill>
                <a:srgbClr val="3C4245"/>
              </a:solidFill>
              <a:latin typeface="Karla"/>
              <a:ea typeface="Karla"/>
              <a:cs typeface="Karla"/>
              <a:sym typeface="Karla"/>
            </a:endParaRPr>
          </a:p>
        </p:txBody>
      </p:sp>
      <p:sp>
        <p:nvSpPr>
          <p:cNvPr id="748" name="Google Shape;748;p67"/>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753" name="Google Shape;753;p68"/>
          <p:cNvPicPr preferRelativeResize="0"/>
          <p:nvPr/>
        </p:nvPicPr>
        <p:blipFill rotWithShape="1">
          <a:blip r:embed="rId3">
            <a:alphaModFix/>
          </a:blip>
          <a:srcRect/>
          <a:stretch/>
        </p:blipFill>
        <p:spPr>
          <a:xfrm>
            <a:off x="147600" y="1495850"/>
            <a:ext cx="4601676" cy="2941050"/>
          </a:xfrm>
          <a:prstGeom prst="rect">
            <a:avLst/>
          </a:prstGeom>
          <a:noFill/>
          <a:ln>
            <a:noFill/>
          </a:ln>
        </p:spPr>
      </p:pic>
      <p:sp>
        <p:nvSpPr>
          <p:cNvPr id="754" name="Google Shape;754;p68"/>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Analytical Methods for Measuring Lead</a:t>
            </a:r>
            <a:endParaRPr>
              <a:solidFill>
                <a:srgbClr val="000000"/>
              </a:solidFill>
            </a:endParaRPr>
          </a:p>
        </p:txBody>
      </p:sp>
      <p:sp>
        <p:nvSpPr>
          <p:cNvPr id="755" name="Google Shape;755;p68"/>
          <p:cNvSpPr txBox="1">
            <a:spLocks noGrp="1"/>
          </p:cNvSpPr>
          <p:nvPr>
            <p:ph type="body" idx="2"/>
          </p:nvPr>
        </p:nvSpPr>
        <p:spPr>
          <a:xfrm>
            <a:off x="4679175" y="1677575"/>
            <a:ext cx="3863400" cy="3429900"/>
          </a:xfrm>
          <a:prstGeom prst="rect">
            <a:avLst/>
          </a:prstGeom>
          <a:noFill/>
          <a:ln>
            <a:noFill/>
          </a:ln>
        </p:spPr>
        <p:txBody>
          <a:bodyPr spcFirstLastPara="1" wrap="square" lIns="91425" tIns="91425" rIns="91425" bIns="91425" anchor="t" anchorCtr="0">
            <a:noAutofit/>
          </a:bodyPr>
          <a:lstStyle/>
          <a:p>
            <a:pPr marL="457200" lvl="0" indent="-311150" algn="l" rtl="0">
              <a:lnSpc>
                <a:spcPct val="100000"/>
              </a:lnSpc>
              <a:spcBef>
                <a:spcPts val="600"/>
              </a:spcBef>
              <a:spcAft>
                <a:spcPts val="0"/>
              </a:spcAft>
              <a:buSzPts val="1300"/>
              <a:buChar char="◆"/>
            </a:pPr>
            <a:r>
              <a:rPr lang="en" sz="1300"/>
              <a:t>Measure and analyze lead concentrations from influent and effluent aqueous samples using Inductively Coupled Plasma-Mass Spectrometry (ICP-MS)</a:t>
            </a:r>
            <a:endParaRPr sz="1300"/>
          </a:p>
          <a:p>
            <a:pPr marL="457200" lvl="0" indent="-311150" algn="l" rtl="0">
              <a:lnSpc>
                <a:spcPct val="100000"/>
              </a:lnSpc>
              <a:spcBef>
                <a:spcPts val="0"/>
              </a:spcBef>
              <a:spcAft>
                <a:spcPts val="0"/>
              </a:spcAft>
              <a:buSzPts val="1300"/>
              <a:buChar char="◆"/>
            </a:pPr>
            <a:r>
              <a:rPr lang="en" sz="1300"/>
              <a:t>ICP-MS is capable of detecting lead levels as low as 1-5 micrograms/L</a:t>
            </a:r>
            <a:endParaRPr sz="1300"/>
          </a:p>
          <a:p>
            <a:pPr marL="457200" lvl="0" indent="-311150" algn="l" rtl="0">
              <a:lnSpc>
                <a:spcPct val="100000"/>
              </a:lnSpc>
              <a:spcBef>
                <a:spcPts val="0"/>
              </a:spcBef>
              <a:spcAft>
                <a:spcPts val="0"/>
              </a:spcAft>
              <a:buSzPts val="1300"/>
              <a:buChar char="◆"/>
            </a:pPr>
            <a:r>
              <a:rPr lang="en" sz="1300"/>
              <a:t>Analyze biological purity by microbial colony counting using a specified membrane filtration technique</a:t>
            </a:r>
            <a:endParaRPr sz="1300"/>
          </a:p>
          <a:p>
            <a:pPr marL="0" lvl="0" indent="0" algn="l" rtl="0">
              <a:lnSpc>
                <a:spcPct val="100000"/>
              </a:lnSpc>
              <a:spcBef>
                <a:spcPts val="600"/>
              </a:spcBef>
              <a:spcAft>
                <a:spcPts val="0"/>
              </a:spcAft>
              <a:buSzPts val="1800"/>
              <a:buNone/>
            </a:pPr>
            <a:endParaRPr sz="1300"/>
          </a:p>
        </p:txBody>
      </p:sp>
      <p:sp>
        <p:nvSpPr>
          <p:cNvPr id="756" name="Google Shape;756;p68"/>
          <p:cNvSpPr txBox="1"/>
          <p:nvPr/>
        </p:nvSpPr>
        <p:spPr>
          <a:xfrm>
            <a:off x="575825" y="4436900"/>
            <a:ext cx="1859100" cy="41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C4245"/>
                </a:solidFill>
                <a:latin typeface="Karla"/>
                <a:ea typeface="Karla"/>
                <a:cs typeface="Karla"/>
                <a:sym typeface="Karla"/>
              </a:rPr>
              <a:t>Fig 44. </a:t>
            </a:r>
            <a:r>
              <a:rPr lang="en" sz="900" b="0" i="0" u="none" strike="noStrike" cap="none">
                <a:solidFill>
                  <a:srgbClr val="3C4245"/>
                </a:solidFill>
                <a:latin typeface="Karla"/>
                <a:ea typeface="Karla"/>
                <a:cs typeface="Karla"/>
                <a:sym typeface="Karla"/>
              </a:rPr>
              <a:t>Unknown caption</a:t>
            </a:r>
            <a:endParaRPr sz="900" b="0" i="0" u="none" strike="noStrike" cap="none">
              <a:solidFill>
                <a:srgbClr val="3C4245"/>
              </a:solidFill>
              <a:latin typeface="Karla"/>
              <a:ea typeface="Karla"/>
              <a:cs typeface="Karla"/>
              <a:sym typeface="Karla"/>
            </a:endParaRPr>
          </a:p>
        </p:txBody>
      </p:sp>
      <p:sp>
        <p:nvSpPr>
          <p:cNvPr id="757" name="Google Shape;757;p68"/>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69"/>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chemeClr val="dk1"/>
                </a:solidFill>
              </a:rPr>
              <a:t>Future Work</a:t>
            </a:r>
            <a:endParaRPr/>
          </a:p>
        </p:txBody>
      </p:sp>
      <p:sp>
        <p:nvSpPr>
          <p:cNvPr id="763" name="Google Shape;763;p69"/>
          <p:cNvSpPr txBox="1">
            <a:spLocks noGrp="1"/>
          </p:cNvSpPr>
          <p:nvPr>
            <p:ph type="body" idx="1"/>
          </p:nvPr>
        </p:nvSpPr>
        <p:spPr>
          <a:xfrm>
            <a:off x="886650" y="1598408"/>
            <a:ext cx="7370700" cy="3327300"/>
          </a:xfrm>
          <a:prstGeom prst="rect">
            <a:avLst/>
          </a:prstGeom>
          <a:noFill/>
          <a:ln>
            <a:noFill/>
          </a:ln>
        </p:spPr>
        <p:txBody>
          <a:bodyPr spcFirstLastPara="1" wrap="square" lIns="91425" tIns="91425" rIns="91425" bIns="91425" anchor="t" anchorCtr="0">
            <a:noAutofit/>
          </a:bodyPr>
          <a:lstStyle/>
          <a:p>
            <a:pPr marL="457200" lvl="0" indent="-323850" algn="l" rtl="0">
              <a:lnSpc>
                <a:spcPct val="100000"/>
              </a:lnSpc>
              <a:spcBef>
                <a:spcPts val="600"/>
              </a:spcBef>
              <a:spcAft>
                <a:spcPts val="0"/>
              </a:spcAft>
              <a:buSzPts val="1500"/>
              <a:buChar char="◆"/>
            </a:pPr>
            <a:r>
              <a:rPr lang="en" sz="1500">
                <a:solidFill>
                  <a:schemeClr val="dk1"/>
                </a:solidFill>
              </a:rPr>
              <a:t>Description of detailed analytical method for measuring lead at below</a:t>
            </a:r>
            <a:br>
              <a:rPr lang="en" sz="1500">
                <a:solidFill>
                  <a:schemeClr val="dk1"/>
                </a:solidFill>
              </a:rPr>
            </a:br>
            <a:r>
              <a:rPr lang="en" sz="1500">
                <a:solidFill>
                  <a:schemeClr val="dk1"/>
                </a:solidFill>
              </a:rPr>
              <a:t>one microgram per liter in this research</a:t>
            </a:r>
            <a:endParaRPr sz="1500">
              <a:solidFill>
                <a:schemeClr val="dk1"/>
              </a:solidFill>
            </a:endParaRPr>
          </a:p>
          <a:p>
            <a:pPr marL="457200" lvl="0" indent="-323850" algn="l" rtl="0">
              <a:lnSpc>
                <a:spcPct val="100000"/>
              </a:lnSpc>
              <a:spcBef>
                <a:spcPts val="0"/>
              </a:spcBef>
              <a:spcAft>
                <a:spcPts val="0"/>
              </a:spcAft>
              <a:buSzPts val="1500"/>
              <a:buChar char="◆"/>
            </a:pPr>
            <a:r>
              <a:rPr lang="en" sz="1500">
                <a:solidFill>
                  <a:schemeClr val="dk1"/>
                </a:solidFill>
              </a:rPr>
              <a:t>Modeling simulations for predicting performance of full-scale adsorbers</a:t>
            </a:r>
            <a:endParaRPr sz="1500">
              <a:solidFill>
                <a:schemeClr val="dk1"/>
              </a:solidFill>
            </a:endParaRPr>
          </a:p>
          <a:p>
            <a:pPr marL="457200" lvl="0" indent="-323850" algn="l" rtl="0">
              <a:lnSpc>
                <a:spcPct val="100000"/>
              </a:lnSpc>
              <a:spcBef>
                <a:spcPts val="0"/>
              </a:spcBef>
              <a:spcAft>
                <a:spcPts val="0"/>
              </a:spcAft>
              <a:buSzPts val="1500"/>
              <a:buChar char="◆"/>
            </a:pPr>
            <a:r>
              <a:rPr lang="en" sz="1500">
                <a:solidFill>
                  <a:schemeClr val="dk1"/>
                </a:solidFill>
              </a:rPr>
              <a:t>Discussion and Recommendation</a:t>
            </a:r>
            <a:endParaRPr sz="1500">
              <a:solidFill>
                <a:schemeClr val="dk1"/>
              </a:solidFill>
            </a:endParaRPr>
          </a:p>
          <a:p>
            <a:pPr marL="0" lvl="0" indent="0" algn="l" rtl="0">
              <a:lnSpc>
                <a:spcPct val="100000"/>
              </a:lnSpc>
              <a:spcBef>
                <a:spcPts val="600"/>
              </a:spcBef>
              <a:spcAft>
                <a:spcPts val="0"/>
              </a:spcAft>
              <a:buSzPts val="2400"/>
              <a:buNone/>
            </a:pPr>
            <a:endParaRPr sz="1500"/>
          </a:p>
        </p:txBody>
      </p:sp>
      <p:sp>
        <p:nvSpPr>
          <p:cNvPr id="764" name="Google Shape;764;p69"/>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solidFill>
                  <a:srgbClr val="FFFFFF"/>
                </a:solidFill>
              </a:rPr>
              <a:t>69</a:t>
            </a:fld>
            <a:endParaRPr>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7"/>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Research Scope </a:t>
            </a:r>
            <a:endParaRPr>
              <a:solidFill>
                <a:srgbClr val="000000"/>
              </a:solidFill>
            </a:endParaRPr>
          </a:p>
        </p:txBody>
      </p:sp>
      <p:sp>
        <p:nvSpPr>
          <p:cNvPr id="160" name="Google Shape;160;p7"/>
          <p:cNvSpPr txBox="1">
            <a:spLocks noGrp="1"/>
          </p:cNvSpPr>
          <p:nvPr>
            <p:ph type="body" idx="1"/>
          </p:nvPr>
        </p:nvSpPr>
        <p:spPr>
          <a:xfrm>
            <a:off x="3727050" y="1667750"/>
            <a:ext cx="5117100" cy="26946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SzPts val="1200"/>
              <a:buChar char="◆"/>
            </a:pPr>
            <a:r>
              <a:rPr lang="en" sz="1200"/>
              <a:t>In this research, we will be: </a:t>
            </a:r>
            <a:endParaRPr sz="1200"/>
          </a:p>
          <a:p>
            <a:pPr marL="685800" lvl="0" indent="-247650" algn="l" rtl="0">
              <a:lnSpc>
                <a:spcPct val="100000"/>
              </a:lnSpc>
              <a:spcBef>
                <a:spcPts val="0"/>
              </a:spcBef>
              <a:spcAft>
                <a:spcPts val="0"/>
              </a:spcAft>
              <a:buClr>
                <a:srgbClr val="00AE9D"/>
              </a:buClr>
              <a:buSzPts val="1200"/>
              <a:buAutoNum type="romanLcPeriod"/>
            </a:pPr>
            <a:r>
              <a:rPr lang="en" sz="1200"/>
              <a:t>comparing the adsorption capacity and efficiencies of various adsorbents for lead removal,</a:t>
            </a:r>
            <a:endParaRPr sz="1200"/>
          </a:p>
          <a:p>
            <a:pPr marL="685800" lvl="0" indent="-247650" algn="l" rtl="0">
              <a:lnSpc>
                <a:spcPct val="100000"/>
              </a:lnSpc>
              <a:spcBef>
                <a:spcPts val="0"/>
              </a:spcBef>
              <a:spcAft>
                <a:spcPts val="0"/>
              </a:spcAft>
              <a:buClr>
                <a:srgbClr val="00AE9D"/>
              </a:buClr>
              <a:buSzPts val="1200"/>
              <a:buAutoNum type="romanLcPeriod"/>
            </a:pPr>
            <a:r>
              <a:rPr lang="en" sz="1200"/>
              <a:t>evaluating the efficacy of metal oxide deposition on sand and activated carbon and compare results from all 5 trial conditions,</a:t>
            </a:r>
            <a:endParaRPr sz="1200"/>
          </a:p>
          <a:p>
            <a:pPr marL="685800" lvl="0" indent="-247650" algn="l" rtl="0">
              <a:lnSpc>
                <a:spcPct val="100000"/>
              </a:lnSpc>
              <a:spcBef>
                <a:spcPts val="0"/>
              </a:spcBef>
              <a:spcAft>
                <a:spcPts val="0"/>
              </a:spcAft>
              <a:buClr>
                <a:srgbClr val="00AE9D"/>
              </a:buClr>
              <a:buSzPts val="1200"/>
              <a:buAutoNum type="romanLcPeriod"/>
            </a:pPr>
            <a:r>
              <a:rPr lang="en" sz="1200"/>
              <a:t>studying the extent of biological growth using colony counting to investigate the biocidal effects of nano-deposition of metal oxides on sand and activated carbon,</a:t>
            </a:r>
            <a:endParaRPr sz="1200"/>
          </a:p>
          <a:p>
            <a:pPr marL="685800" lvl="0" indent="-247650" algn="l" rtl="0">
              <a:lnSpc>
                <a:spcPct val="100000"/>
              </a:lnSpc>
              <a:spcBef>
                <a:spcPts val="0"/>
              </a:spcBef>
              <a:spcAft>
                <a:spcPts val="0"/>
              </a:spcAft>
              <a:buClr>
                <a:srgbClr val="00AE9D"/>
              </a:buClr>
              <a:buSzPts val="1200"/>
              <a:buAutoNum type="romanLcPeriod"/>
            </a:pPr>
            <a:r>
              <a:rPr lang="en" sz="1200"/>
              <a:t>and determining practical applications for system in terms of Point of Use (POU) and Point of Entry (POE) systems.</a:t>
            </a:r>
            <a:endParaRPr sz="1200"/>
          </a:p>
        </p:txBody>
      </p:sp>
      <p:pic>
        <p:nvPicPr>
          <p:cNvPr id="161" name="Google Shape;161;p7"/>
          <p:cNvPicPr preferRelativeResize="0"/>
          <p:nvPr/>
        </p:nvPicPr>
        <p:blipFill rotWithShape="1">
          <a:blip r:embed="rId3">
            <a:alphaModFix/>
          </a:blip>
          <a:srcRect l="13741"/>
          <a:stretch/>
        </p:blipFill>
        <p:spPr>
          <a:xfrm>
            <a:off x="563850" y="1844775"/>
            <a:ext cx="2994425" cy="2316101"/>
          </a:xfrm>
          <a:prstGeom prst="rect">
            <a:avLst/>
          </a:prstGeom>
          <a:noFill/>
          <a:ln>
            <a:noFill/>
          </a:ln>
        </p:spPr>
      </p:pic>
      <p:sp>
        <p:nvSpPr>
          <p:cNvPr id="162" name="Google Shape;162;p7"/>
          <p:cNvSpPr txBox="1"/>
          <p:nvPr/>
        </p:nvSpPr>
        <p:spPr>
          <a:xfrm>
            <a:off x="664563" y="4220250"/>
            <a:ext cx="2793000" cy="65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3C4245"/>
                </a:solidFill>
                <a:latin typeface="Karla"/>
                <a:ea typeface="Karla"/>
                <a:cs typeface="Karla"/>
                <a:sym typeface="Karla"/>
              </a:rPr>
              <a:t>Fig 1.</a:t>
            </a:r>
            <a:r>
              <a:rPr lang="en" sz="900" b="0" i="0" u="none" strike="noStrike" cap="none">
                <a:solidFill>
                  <a:srgbClr val="3C4245"/>
                </a:solidFill>
                <a:latin typeface="Karla"/>
                <a:ea typeface="Karla"/>
                <a:cs typeface="Karla"/>
                <a:sym typeface="Karla"/>
              </a:rPr>
              <a:t> Lead contaminated tap water </a:t>
            </a:r>
            <a:r>
              <a:rPr lang="en" sz="900" b="0" i="0" u="none" strike="noStrike" cap="none" baseline="30000">
                <a:solidFill>
                  <a:srgbClr val="3C4245"/>
                </a:solidFill>
                <a:latin typeface="Karla"/>
                <a:ea typeface="Karla"/>
                <a:cs typeface="Karla"/>
                <a:sym typeface="Karla"/>
              </a:rPr>
              <a:t>[1]</a:t>
            </a:r>
            <a:r>
              <a:rPr lang="en" sz="900" b="0" i="0" u="none" strike="noStrike" cap="none">
                <a:solidFill>
                  <a:srgbClr val="3C4245"/>
                </a:solidFill>
                <a:latin typeface="Karla"/>
                <a:ea typeface="Karla"/>
                <a:cs typeface="Karla"/>
                <a:sym typeface="Karla"/>
              </a:rPr>
              <a:t>.</a:t>
            </a:r>
            <a:endParaRPr sz="900" b="0" i="0" u="none" strike="noStrike" cap="none" baseline="30000">
              <a:solidFill>
                <a:srgbClr val="3C4245"/>
              </a:solidFill>
              <a:latin typeface="Karla"/>
              <a:ea typeface="Karla"/>
              <a:cs typeface="Karla"/>
              <a:sym typeface="Karla"/>
            </a:endParaRPr>
          </a:p>
        </p:txBody>
      </p:sp>
      <p:sp>
        <p:nvSpPr>
          <p:cNvPr id="163" name="Google Shape;163;p7"/>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70"/>
          <p:cNvSpPr txBox="1">
            <a:spLocks noGrp="1"/>
          </p:cNvSpPr>
          <p:nvPr>
            <p:ph type="body" idx="1"/>
          </p:nvPr>
        </p:nvSpPr>
        <p:spPr>
          <a:xfrm>
            <a:off x="197550" y="1417200"/>
            <a:ext cx="8602500" cy="332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[1] Bendix, Aria. “11 Cities with the Worst Tap Water in the US.” </a:t>
            </a:r>
            <a:r>
              <a:rPr lang="en" sz="900" i="1">
                <a:solidFill>
                  <a:srgbClr val="333333"/>
                </a:solidFill>
              </a:rPr>
              <a:t>Business Insider</a:t>
            </a:r>
            <a:r>
              <a:rPr lang="en" sz="900">
                <a:solidFill>
                  <a:srgbClr val="333333"/>
                </a:solidFill>
              </a:rPr>
              <a:t>, Business Insider, 19 Mar. 2019, </a:t>
            </a:r>
            <a:r>
              <a:rPr lang="en" sz="900">
                <a:solidFill>
                  <a:srgbClr val="333333"/>
                </a:solidFill>
                <a:uFill>
                  <a:noFill/>
                </a:uFill>
                <a:hlinkClick r:id="rId3">
                  <a:extLst>
                    <a:ext uri="{A12FA001-AC4F-418D-AE19-62706E023703}">
                      <ahyp:hlinkClr xmlns:ahyp="http://schemas.microsoft.com/office/drawing/2018/hyperlinkcolor" val="tx"/>
                    </a:ext>
                  </a:extLst>
                </a:hlinkClick>
              </a:rPr>
              <a:t>www.business</a:t>
            </a:r>
            <a:br>
              <a:rPr lang="en" sz="900">
                <a:solidFill>
                  <a:srgbClr val="333333"/>
                </a:solidFill>
                <a:uFill>
                  <a:noFill/>
                </a:uFill>
                <a:hlinkClick r:id="rId3">
                  <a:extLst>
                    <a:ext uri="{A12FA001-AC4F-418D-AE19-62706E023703}">
                      <ahyp:hlinkClr xmlns:ahyp="http://schemas.microsoft.com/office/drawing/2018/hyperlinkcolor" val="tx"/>
                    </a:ext>
                  </a:extLst>
                </a:hlinkClick>
              </a:rPr>
            </a:br>
            <a:r>
              <a:rPr lang="en" sz="900">
                <a:solidFill>
                  <a:srgbClr val="333333"/>
                </a:solidFill>
                <a:uFill>
                  <a:noFill/>
                </a:uFill>
                <a:hlinkClick r:id="rId3">
                  <a:extLst>
                    <a:ext uri="{A12FA001-AC4F-418D-AE19-62706E023703}">
                      <ahyp:hlinkClr xmlns:ahyp="http://schemas.microsoft.com/office/drawing/2018/hyperlinkcolor" val="tx"/>
                    </a:ext>
                  </a:extLst>
                </a:hlinkClick>
              </a:rPr>
              <a:t>insider.com/cities-worst-tap-water</a:t>
            </a:r>
            <a:r>
              <a:rPr lang="en" sz="900">
                <a:solidFill>
                  <a:srgbClr val="333333"/>
                </a:solidFill>
              </a:rPr>
              <a:t>-us-2019-3.</a:t>
            </a:r>
            <a:endParaRPr sz="900">
              <a:solidFill>
                <a:srgbClr val="333333"/>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[2] Arakha, Manoranjan, et al. “Antimicrobial Activity of Iron Oxide Nanoparticle upon Modulation of Nanoparticle-Bacteria Interface.” </a:t>
            </a:r>
            <a:r>
              <a:rPr lang="en" sz="900" i="1">
                <a:solidFill>
                  <a:srgbClr val="333333"/>
                </a:solidFill>
              </a:rPr>
              <a:t>Scientific Reports</a:t>
            </a:r>
            <a:r>
              <a:rPr lang="en" sz="900">
                <a:solidFill>
                  <a:srgbClr val="333333"/>
                </a:solidFill>
              </a:rPr>
              <a:t>, vol. 5, no. 1, June 2015, doi:10.1038/srep14813.</a:t>
            </a:r>
            <a:endParaRPr sz="900">
              <a:solidFill>
                <a:srgbClr val="333333"/>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[3] “Health Effects of Lead Exposure.” </a:t>
            </a:r>
            <a:r>
              <a:rPr lang="en" sz="900" i="1">
                <a:solidFill>
                  <a:srgbClr val="333333"/>
                </a:solidFill>
              </a:rPr>
              <a:t>Oregon.gov</a:t>
            </a:r>
            <a:r>
              <a:rPr lang="en" sz="900">
                <a:solidFill>
                  <a:srgbClr val="333333"/>
                </a:solidFill>
              </a:rPr>
              <a:t>, Oregon Department of Human Sciences, www.oregon.gov/oha/ph/HealthyEnvironments/HealthyNeighborhoods/LeadPoisoning/MedicalProvidersLaboratories/Documents/introhealtheffectsmedicalprovider.pdf.</a:t>
            </a:r>
            <a:endParaRPr sz="900">
              <a:solidFill>
                <a:srgbClr val="333333"/>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[4] Brown, Mary Jean, and Stephen Margolis. “Lead in Drinking Water and Human Blood Lead Levels in the United States.” </a:t>
            </a:r>
            <a:r>
              <a:rPr lang="en" sz="900" i="1">
                <a:solidFill>
                  <a:srgbClr val="333333"/>
                </a:solidFill>
              </a:rPr>
              <a:t>Morbidity and Mortality Weekly Report (MMWR)</a:t>
            </a:r>
            <a:r>
              <a:rPr lang="en" sz="900">
                <a:solidFill>
                  <a:srgbClr val="333333"/>
                </a:solidFill>
              </a:rPr>
              <a:t>, Centers for Disease Control and Prevention, 9 Aug. 2012, www.cdc.gov/mmwr/preview/mmwrhtml/su6104a1.htm.</a:t>
            </a:r>
            <a:endParaRPr sz="900">
              <a:solidFill>
                <a:srgbClr val="333333"/>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[5] “GBD Compare.” </a:t>
            </a:r>
            <a:r>
              <a:rPr lang="en" sz="900" i="1">
                <a:solidFill>
                  <a:srgbClr val="333333"/>
                </a:solidFill>
              </a:rPr>
              <a:t>Data Visualizations</a:t>
            </a:r>
            <a:r>
              <a:rPr lang="en" sz="900">
                <a:solidFill>
                  <a:srgbClr val="333333"/>
                </a:solidFill>
              </a:rPr>
              <a:t>, vizhub.healthdata.org/gbd-compare/.</a:t>
            </a:r>
            <a:endParaRPr sz="900">
              <a:solidFill>
                <a:srgbClr val="333333"/>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[6] “Lead Poisoning and Health.” </a:t>
            </a:r>
            <a:r>
              <a:rPr lang="en" sz="900" i="1">
                <a:solidFill>
                  <a:srgbClr val="333333"/>
                </a:solidFill>
              </a:rPr>
              <a:t>World Health Organization</a:t>
            </a:r>
            <a:r>
              <a:rPr lang="en" sz="900">
                <a:solidFill>
                  <a:srgbClr val="333333"/>
                </a:solidFill>
              </a:rPr>
              <a:t>, World Health Organization, 23 Aug. 2018, </a:t>
            </a:r>
            <a:r>
              <a:rPr lang="en" sz="900">
                <a:solidFill>
                  <a:srgbClr val="333333"/>
                </a:solidFill>
                <a:uFill>
                  <a:noFill/>
                </a:uFill>
                <a:hlinkClick r:id="rId4">
                  <a:extLst>
                    <a:ext uri="{A12FA001-AC4F-418D-AE19-62706E023703}">
                      <ahyp:hlinkClr xmlns:ahyp="http://schemas.microsoft.com/office/drawing/2018/hyperlinkcolor" val="tx"/>
                    </a:ext>
                  </a:extLst>
                </a:hlinkClick>
              </a:rPr>
              <a:t>www.who.int/news-room/fact-sheets/detail/lead-poisoning-and-health</a:t>
            </a:r>
            <a:r>
              <a:rPr lang="en" sz="900">
                <a:solidFill>
                  <a:srgbClr val="333333"/>
                </a:solidFill>
              </a:rPr>
              <a:t>.</a:t>
            </a:r>
            <a:endParaRPr sz="900">
              <a:solidFill>
                <a:srgbClr val="333333"/>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[7]  “Effects of Lead.” </a:t>
            </a:r>
            <a:r>
              <a:rPr lang="en" sz="900" i="1">
                <a:solidFill>
                  <a:srgbClr val="333333"/>
                </a:solidFill>
              </a:rPr>
              <a:t>LeadSmart</a:t>
            </a:r>
            <a:r>
              <a:rPr lang="en" sz="900">
                <a:solidFill>
                  <a:srgbClr val="333333"/>
                </a:solidFill>
              </a:rPr>
              <a:t>, </a:t>
            </a:r>
            <a:r>
              <a:rPr lang="en" sz="900">
                <a:solidFill>
                  <a:srgbClr val="333333"/>
                </a:solidFill>
                <a:uFill>
                  <a:noFill/>
                </a:uFill>
                <a:hlinkClick r:id="rId5">
                  <a:extLst>
                    <a:ext uri="{A12FA001-AC4F-418D-AE19-62706E023703}">
                      <ahyp:hlinkClr xmlns:ahyp="http://schemas.microsoft.com/office/drawing/2018/hyperlinkcolor" val="tx"/>
                    </a:ext>
                  </a:extLst>
                </a:hlinkClick>
              </a:rPr>
              <a:t>http://leadsmart.nsw.gov.au</a:t>
            </a:r>
            <a:r>
              <a:rPr lang="en" sz="900">
                <a:solidFill>
                  <a:srgbClr val="333333"/>
                </a:solidFill>
              </a:rPr>
              <a:t>/effects-of-lead/.</a:t>
            </a:r>
            <a:endParaRPr sz="900">
              <a:solidFill>
                <a:srgbClr val="333333"/>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[8] Lalor, Gc, et al. “Acute Lead Poisoning Associated with Backyard Lead Smelting in Jamaica.” </a:t>
            </a:r>
            <a:r>
              <a:rPr lang="en" sz="900" i="1">
                <a:solidFill>
                  <a:srgbClr val="333333"/>
                </a:solidFill>
              </a:rPr>
              <a:t>West Indian Medical Journal</a:t>
            </a:r>
            <a:r>
              <a:rPr lang="en" sz="900">
                <a:solidFill>
                  <a:srgbClr val="333333"/>
                </a:solidFill>
              </a:rPr>
              <a:t>, vol. 55, no. 6, 2006, doi:10.1590/s0043-31442006000600005.</a:t>
            </a:r>
            <a:endParaRPr sz="900">
              <a:solidFill>
                <a:srgbClr val="333333"/>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[9] Greenkidsdoc. “Lead In My Water Supply! Now What?” </a:t>
            </a:r>
            <a:r>
              <a:rPr lang="en" sz="900" i="1">
                <a:solidFill>
                  <a:srgbClr val="333333"/>
                </a:solidFill>
              </a:rPr>
              <a:t>Green Kids Doc</a:t>
            </a:r>
            <a:r>
              <a:rPr lang="en" sz="900">
                <a:solidFill>
                  <a:srgbClr val="333333"/>
                </a:solidFill>
              </a:rPr>
              <a:t>, 20 Mar. 2015, </a:t>
            </a:r>
            <a:r>
              <a:rPr lang="en" sz="900">
                <a:solidFill>
                  <a:srgbClr val="333333"/>
                </a:solidFill>
                <a:uFill>
                  <a:noFill/>
                </a:uFill>
                <a:hlinkClick r:id="rId6">
                  <a:extLst>
                    <a:ext uri="{A12FA001-AC4F-418D-AE19-62706E023703}">
                      <ahyp:hlinkClr xmlns:ahyp="http://schemas.microsoft.com/office/drawing/2018/hyperlinkcolor" val="tx"/>
                    </a:ext>
                  </a:extLst>
                </a:hlinkClick>
              </a:rPr>
              <a:t>https://greenkids</a:t>
            </a:r>
            <a:br>
              <a:rPr lang="en" sz="900">
                <a:solidFill>
                  <a:srgbClr val="333333"/>
                </a:solidFill>
                <a:uFill>
                  <a:noFill/>
                </a:uFill>
                <a:hlinkClick r:id="rId6">
                  <a:extLst>
                    <a:ext uri="{A12FA001-AC4F-418D-AE19-62706E023703}">
                      <ahyp:hlinkClr xmlns:ahyp="http://schemas.microsoft.com/office/drawing/2018/hyperlinkcolor" val="tx"/>
                    </a:ext>
                  </a:extLst>
                </a:hlinkClick>
              </a:rPr>
            </a:br>
            <a:r>
              <a:rPr lang="en" sz="900">
                <a:solidFill>
                  <a:srgbClr val="333333"/>
                </a:solidFill>
                <a:uFill>
                  <a:noFill/>
                </a:uFill>
                <a:hlinkClick r:id="rId6">
                  <a:extLst>
                    <a:ext uri="{A12FA001-AC4F-418D-AE19-62706E023703}">
                      <ahyp:hlinkClr xmlns:ahyp="http://schemas.microsoft.com/office/drawing/2018/hyperlinkcolor" val="tx"/>
                    </a:ext>
                  </a:extLst>
                </a:hlinkClick>
              </a:rPr>
              <a:t>doc.word</a:t>
            </a:r>
            <a:r>
              <a:rPr lang="en" sz="900">
                <a:solidFill>
                  <a:srgbClr val="333333"/>
                </a:solidFill>
              </a:rPr>
              <a:t>press.com/2015/03/20/lead-in-my-water-supply-now-what/.</a:t>
            </a:r>
            <a:endParaRPr sz="900">
              <a:solidFill>
                <a:srgbClr val="333333"/>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[10] “Basic Information about Lead in Drinking Water.” </a:t>
            </a:r>
            <a:r>
              <a:rPr lang="en" sz="900" i="1">
                <a:solidFill>
                  <a:srgbClr val="333333"/>
                </a:solidFill>
              </a:rPr>
              <a:t>EPA</a:t>
            </a:r>
            <a:r>
              <a:rPr lang="en" sz="900">
                <a:solidFill>
                  <a:srgbClr val="333333"/>
                </a:solidFill>
              </a:rPr>
              <a:t>, Environmental Protection Agency, 28 Mar. 2019, </a:t>
            </a:r>
            <a:r>
              <a:rPr lang="en" sz="900">
                <a:solidFill>
                  <a:srgbClr val="333333"/>
                </a:solidFill>
                <a:uFill>
                  <a:noFill/>
                </a:uFill>
                <a:hlinkClick r:id="rId7">
                  <a:extLst>
                    <a:ext uri="{A12FA001-AC4F-418D-AE19-62706E023703}">
                      <ahyp:hlinkClr xmlns:ahyp="http://schemas.microsoft.com/office/drawing/2018/hyperlinkcolor" val="tx"/>
                    </a:ext>
                  </a:extLst>
                </a:hlinkClick>
              </a:rPr>
              <a:t>www.epa.gov/ground-water-and-drinking-water/basic-information-about-lead-drinking-water#getinto</a:t>
            </a:r>
            <a:r>
              <a:rPr lang="en" sz="900">
                <a:solidFill>
                  <a:srgbClr val="333333"/>
                </a:solidFill>
              </a:rPr>
              <a:t>.</a:t>
            </a:r>
            <a:br>
              <a:rPr lang="en" sz="900">
                <a:solidFill>
                  <a:srgbClr val="333333"/>
                </a:solidFill>
              </a:rPr>
            </a:br>
            <a:r>
              <a:rPr lang="en" sz="900">
                <a:solidFill>
                  <a:srgbClr val="333333"/>
                </a:solidFill>
              </a:rPr>
              <a:t>[11] Joy, Kevin. “Lead in Baby Food: How Parents Can Reduce the Risk.” </a:t>
            </a:r>
            <a:r>
              <a:rPr lang="en" sz="900" i="1">
                <a:solidFill>
                  <a:srgbClr val="333333"/>
                </a:solidFill>
              </a:rPr>
              <a:t>Health &amp; Wellness Topics, Health Tips &amp; Disease Prevention</a:t>
            </a:r>
            <a:r>
              <a:rPr lang="en" sz="900">
                <a:solidFill>
                  <a:srgbClr val="333333"/>
                </a:solidFill>
              </a:rPr>
              <a:t>, 27 July 2017, healthblog.uofm</a:t>
            </a:r>
            <a:br>
              <a:rPr lang="en" sz="900">
                <a:solidFill>
                  <a:srgbClr val="333333"/>
                </a:solidFill>
              </a:rPr>
            </a:br>
            <a:r>
              <a:rPr lang="en" sz="900">
                <a:solidFill>
                  <a:srgbClr val="333333"/>
                </a:solidFill>
              </a:rPr>
              <a:t>[12] “CDC - Lead - Sources of Lead Infographic.” </a:t>
            </a:r>
            <a:r>
              <a:rPr lang="en" sz="900" i="1">
                <a:solidFill>
                  <a:srgbClr val="333333"/>
                </a:solidFill>
              </a:rPr>
              <a:t>Centers for Disease Control and Prevention</a:t>
            </a:r>
            <a:r>
              <a:rPr lang="en" sz="900">
                <a:solidFill>
                  <a:srgbClr val="333333"/>
                </a:solidFill>
              </a:rPr>
              <a:t>, Centers for Disease Control and Prevention, </a:t>
            </a:r>
            <a:br>
              <a:rPr lang="en" sz="900">
                <a:solidFill>
                  <a:srgbClr val="333333"/>
                </a:solidFill>
              </a:rPr>
            </a:br>
            <a:r>
              <a:rPr lang="en" sz="900">
                <a:solidFill>
                  <a:srgbClr val="333333"/>
                </a:solidFill>
                <a:uFill>
                  <a:noFill/>
                </a:uFill>
                <a:hlinkClick r:id="rId8">
                  <a:extLst>
                    <a:ext uri="{A12FA001-AC4F-418D-AE19-62706E023703}">
                      <ahyp:hlinkClr xmlns:ahyp="http://schemas.microsoft.com/office/drawing/2018/hyperlinkcolor" val="tx"/>
                    </a:ext>
                  </a:extLst>
                </a:hlinkClick>
              </a:rPr>
              <a:t>https://www.cdc.gov/nceh/lead/prevention/infographic-lead-in-environment.htm</a:t>
            </a:r>
            <a:r>
              <a:rPr lang="en" sz="900">
                <a:solidFill>
                  <a:srgbClr val="333333"/>
                </a:solidFill>
              </a:rPr>
              <a:t>.</a:t>
            </a:r>
            <a:br>
              <a:rPr lang="en" sz="900">
                <a:solidFill>
                  <a:srgbClr val="333333"/>
                </a:solidFill>
              </a:rPr>
            </a:br>
            <a:endParaRPr sz="900">
              <a:solidFill>
                <a:srgbClr val="333333"/>
              </a:solidFill>
            </a:endParaRPr>
          </a:p>
        </p:txBody>
      </p:sp>
      <p:sp>
        <p:nvSpPr>
          <p:cNvPr id="770" name="Google Shape;770;p70"/>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Work Cited</a:t>
            </a:r>
            <a:endParaRPr>
              <a:solidFill>
                <a:srgbClr val="000000"/>
              </a:solidFill>
            </a:endParaRPr>
          </a:p>
        </p:txBody>
      </p:sp>
      <p:sp>
        <p:nvSpPr>
          <p:cNvPr id="771" name="Google Shape;771;p70"/>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71"/>
          <p:cNvSpPr txBox="1">
            <a:spLocks noGrp="1"/>
          </p:cNvSpPr>
          <p:nvPr>
            <p:ph type="body" idx="1"/>
          </p:nvPr>
        </p:nvSpPr>
        <p:spPr>
          <a:xfrm>
            <a:off x="197550" y="1447025"/>
            <a:ext cx="8059800" cy="332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[13] “Protect Your Family from Exposures to Lead.” </a:t>
            </a:r>
            <a:r>
              <a:rPr lang="en" sz="900" i="1">
                <a:solidFill>
                  <a:srgbClr val="333333"/>
                </a:solidFill>
              </a:rPr>
              <a:t>EPA</a:t>
            </a:r>
            <a:r>
              <a:rPr lang="en" sz="900">
                <a:solidFill>
                  <a:srgbClr val="333333"/>
                </a:solidFill>
              </a:rPr>
              <a:t>, Environmental Protection Agency, 26 Mar. 2019, </a:t>
            </a:r>
            <a:r>
              <a:rPr lang="en" sz="900">
                <a:solidFill>
                  <a:srgbClr val="333333"/>
                </a:solidFill>
                <a:uFill>
                  <a:noFill/>
                </a:uFill>
                <a:hlinkClick r:id="rId3">
                  <a:extLst>
                    <a:ext uri="{A12FA001-AC4F-418D-AE19-62706E023703}">
                      <ahyp:hlinkClr xmlns:ahyp="http://schemas.microsoft.com/office/drawing/2018/hyperlinkcolor" val="tx"/>
                    </a:ext>
                  </a:extLst>
                </a:hlinkClick>
              </a:rPr>
              <a:t>www.epa.gov/lead/protect-your-family-exposures-lead</a:t>
            </a:r>
            <a:r>
              <a:rPr lang="en" sz="900">
                <a:solidFill>
                  <a:srgbClr val="333333"/>
                </a:solidFill>
              </a:rPr>
              <a:t>.</a:t>
            </a:r>
            <a:endParaRPr sz="900">
              <a:solidFill>
                <a:srgbClr val="333333"/>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[14] Renner, Rebecca. “Exposure on tap: drinking water as an overlooked source of lead.” </a:t>
            </a:r>
            <a:r>
              <a:rPr lang="en" sz="900" i="1">
                <a:solidFill>
                  <a:srgbClr val="333333"/>
                </a:solidFill>
              </a:rPr>
              <a:t>Environmental health perspectives</a:t>
            </a:r>
            <a:r>
              <a:rPr lang="en" sz="900">
                <a:solidFill>
                  <a:srgbClr val="333333"/>
                </a:solidFill>
              </a:rPr>
              <a:t> vol. 118,2 (2010): A68-72. doi:10.1289/ehp.118-a68. </a:t>
            </a:r>
            <a:br>
              <a:rPr lang="en" sz="900">
                <a:solidFill>
                  <a:srgbClr val="333333"/>
                </a:solidFill>
              </a:rPr>
            </a:br>
            <a:r>
              <a:rPr lang="en" sz="900">
                <a:solidFill>
                  <a:srgbClr val="333333"/>
                </a:solidFill>
              </a:rPr>
              <a:t>[15] Wines, Michael, and John Schwartz. “Unsafe Lead Levels in Tap Water Not Limited to Flint.” </a:t>
            </a:r>
            <a:r>
              <a:rPr lang="en" sz="900" i="1">
                <a:solidFill>
                  <a:srgbClr val="333333"/>
                </a:solidFill>
              </a:rPr>
              <a:t>The New York Times</a:t>
            </a:r>
            <a:r>
              <a:rPr lang="en" sz="900">
                <a:solidFill>
                  <a:srgbClr val="333333"/>
                </a:solidFill>
              </a:rPr>
              <a:t>, The New York Times, 8 Feb. 2016, </a:t>
            </a:r>
            <a:r>
              <a:rPr lang="en" sz="900">
                <a:solidFill>
                  <a:srgbClr val="333333"/>
                </a:solidFill>
                <a:uFill>
                  <a:noFill/>
                </a:uFill>
                <a:hlinkClick r:id="rId4">
                  <a:extLst>
                    <a:ext uri="{A12FA001-AC4F-418D-AE19-62706E023703}">
                      <ahyp:hlinkClr xmlns:ahyp="http://schemas.microsoft.com/office/drawing/2018/hyperlinkcolor" val="tx"/>
                    </a:ext>
                  </a:extLst>
                </a:hlinkClick>
              </a:rPr>
              <a:t>www.nytimes.com/2016/02/09/us/regulatory-gaps-leave-unsafe-lead-levels-in-water-nationwide.html</a:t>
            </a:r>
            <a:r>
              <a:rPr lang="en" sz="900">
                <a:solidFill>
                  <a:srgbClr val="333333"/>
                </a:solidFill>
              </a:rPr>
              <a:t>.</a:t>
            </a:r>
            <a:br>
              <a:rPr lang="en" sz="900">
                <a:solidFill>
                  <a:srgbClr val="333333"/>
                </a:solidFill>
              </a:rPr>
            </a:br>
            <a:r>
              <a:rPr lang="en" sz="900">
                <a:solidFill>
                  <a:srgbClr val="333333"/>
                </a:solidFill>
              </a:rPr>
              <a:t>[16] Wines, Michael, and John Schwartz. “Unsafe Lead Levels in Tap Water Not Limited to Flint.” </a:t>
            </a:r>
            <a:r>
              <a:rPr lang="en" sz="900" i="1">
                <a:solidFill>
                  <a:srgbClr val="333333"/>
                </a:solidFill>
              </a:rPr>
              <a:t>The New York Times</a:t>
            </a:r>
            <a:r>
              <a:rPr lang="en" sz="900">
                <a:solidFill>
                  <a:srgbClr val="333333"/>
                </a:solidFill>
              </a:rPr>
              <a:t>, The New York Times, 8 Feb. 2016, </a:t>
            </a:r>
            <a:r>
              <a:rPr lang="en" sz="900">
                <a:solidFill>
                  <a:srgbClr val="333333"/>
                </a:solidFill>
                <a:uFill>
                  <a:noFill/>
                </a:uFill>
                <a:hlinkClick r:id="rId4">
                  <a:extLst>
                    <a:ext uri="{A12FA001-AC4F-418D-AE19-62706E023703}">
                      <ahyp:hlinkClr xmlns:ahyp="http://schemas.microsoft.com/office/drawing/2018/hyperlinkcolor" val="tx"/>
                    </a:ext>
                  </a:extLst>
                </a:hlinkClick>
              </a:rPr>
              <a:t>www.nytimes.</a:t>
            </a:r>
            <a:br>
              <a:rPr lang="en" sz="900">
                <a:solidFill>
                  <a:srgbClr val="333333"/>
                </a:solidFill>
                <a:uFill>
                  <a:noFill/>
                </a:uFill>
                <a:hlinkClick r:id="rId4">
                  <a:extLst>
                    <a:ext uri="{A12FA001-AC4F-418D-AE19-62706E023703}">
                      <ahyp:hlinkClr xmlns:ahyp="http://schemas.microsoft.com/office/drawing/2018/hyperlinkcolor" val="tx"/>
                    </a:ext>
                  </a:extLst>
                </a:hlinkClick>
              </a:rPr>
            </a:br>
            <a:r>
              <a:rPr lang="en" sz="900">
                <a:solidFill>
                  <a:srgbClr val="333333"/>
                </a:solidFill>
                <a:uFill>
                  <a:noFill/>
                </a:uFill>
                <a:hlinkClick r:id="rId4">
                  <a:extLst>
                    <a:ext uri="{A12FA001-AC4F-418D-AE19-62706E023703}">
                      <ahyp:hlinkClr xmlns:ahyp="http://schemas.microsoft.com/office/drawing/2018/hyperlinkcolor" val="tx"/>
                    </a:ext>
                  </a:extLst>
                </a:hlinkClick>
              </a:rPr>
              <a:t>com/2016/02/09/us/regulatory-gaps-leave-unsafe-lead-levels-in-water-nationwide.html</a:t>
            </a:r>
            <a:r>
              <a:rPr lang="en" sz="900">
                <a:solidFill>
                  <a:srgbClr val="333333"/>
                </a:solidFill>
              </a:rPr>
              <a:t>.</a:t>
            </a:r>
            <a:br>
              <a:rPr lang="en" sz="900">
                <a:solidFill>
                  <a:srgbClr val="333333"/>
                </a:solidFill>
              </a:rPr>
            </a:br>
            <a:r>
              <a:rPr lang="en" sz="900">
                <a:solidFill>
                  <a:srgbClr val="333333"/>
                </a:solidFill>
              </a:rPr>
              <a:t>[17] “Lead and Drinking Water from Private Wells, Wells, Private Water Systems, Drinking Water, Healthy Water, CDC.” </a:t>
            </a:r>
            <a:r>
              <a:rPr lang="en" sz="900" i="1">
                <a:solidFill>
                  <a:srgbClr val="333333"/>
                </a:solidFill>
              </a:rPr>
              <a:t>Centers for Disease Control and Prevention</a:t>
            </a:r>
            <a:r>
              <a:rPr lang="en" sz="900">
                <a:solidFill>
                  <a:srgbClr val="333333"/>
                </a:solidFill>
              </a:rPr>
              <a:t>, Centers for Disease Control and Prevention, </a:t>
            </a:r>
            <a:r>
              <a:rPr lang="en" sz="900">
                <a:solidFill>
                  <a:srgbClr val="333333"/>
                </a:solidFill>
                <a:uFill>
                  <a:noFill/>
                </a:uFill>
                <a:hlinkClick r:id="rId5">
                  <a:extLst>
                    <a:ext uri="{A12FA001-AC4F-418D-AE19-62706E023703}">
                      <ahyp:hlinkClr xmlns:ahyp="http://schemas.microsoft.com/office/drawing/2018/hyperlinkcolor" val="tx"/>
                    </a:ext>
                  </a:extLst>
                </a:hlinkClick>
              </a:rPr>
              <a:t>www.cdc.gov/healthywater/drinking/private/wells/disease/lead.html</a:t>
            </a:r>
            <a:r>
              <a:rPr lang="en" sz="900">
                <a:solidFill>
                  <a:srgbClr val="333333"/>
                </a:solidFill>
              </a:rPr>
              <a:t>.</a:t>
            </a:r>
            <a:br>
              <a:rPr lang="en" sz="900">
                <a:solidFill>
                  <a:srgbClr val="333333"/>
                </a:solidFill>
              </a:rPr>
            </a:br>
            <a:r>
              <a:rPr lang="en" sz="900">
                <a:solidFill>
                  <a:srgbClr val="333333"/>
                </a:solidFill>
              </a:rPr>
              <a:t>[18] “Copper Bathroom Fixtures.” </a:t>
            </a:r>
            <a:r>
              <a:rPr lang="en" sz="900" i="1">
                <a:solidFill>
                  <a:srgbClr val="333333"/>
                </a:solidFill>
              </a:rPr>
              <a:t>Networx</a:t>
            </a:r>
            <a:r>
              <a:rPr lang="en" sz="900">
                <a:solidFill>
                  <a:srgbClr val="333333"/>
                </a:solidFill>
              </a:rPr>
              <a:t>, </a:t>
            </a:r>
            <a:r>
              <a:rPr lang="en" sz="900">
                <a:solidFill>
                  <a:srgbClr val="333333"/>
                </a:solidFill>
                <a:uFill>
                  <a:noFill/>
                </a:uFill>
                <a:hlinkClick r:id="rId6">
                  <a:extLst>
                    <a:ext uri="{A12FA001-AC4F-418D-AE19-62706E023703}">
                      <ahyp:hlinkClr xmlns:ahyp="http://schemas.microsoft.com/office/drawing/2018/hyperlinkcolor" val="tx"/>
                    </a:ext>
                  </a:extLst>
                </a:hlinkClick>
              </a:rPr>
              <a:t>www.networx.com/article/copper-bathroom-fixtures</a:t>
            </a:r>
            <a:r>
              <a:rPr lang="en" sz="900">
                <a:solidFill>
                  <a:srgbClr val="333333"/>
                </a:solidFill>
              </a:rPr>
              <a:t>.</a:t>
            </a:r>
            <a:endParaRPr sz="900">
              <a:solidFill>
                <a:srgbClr val="333333"/>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[19]  WUSTLnews. “Partial Lead Pipe Replacement Model.” </a:t>
            </a:r>
            <a:r>
              <a:rPr lang="en" sz="900" i="1">
                <a:solidFill>
                  <a:srgbClr val="333333"/>
                </a:solidFill>
              </a:rPr>
              <a:t>EurekAlert!</a:t>
            </a:r>
            <a:r>
              <a:rPr lang="en" sz="900">
                <a:solidFill>
                  <a:srgbClr val="333333"/>
                </a:solidFill>
              </a:rPr>
              <a:t>, 16 Mar. 2017, </a:t>
            </a:r>
            <a:r>
              <a:rPr lang="en" sz="900">
                <a:solidFill>
                  <a:srgbClr val="333333"/>
                </a:solidFill>
                <a:uFill>
                  <a:noFill/>
                </a:uFill>
                <a:hlinkClick r:id="rId7">
                  <a:extLst>
                    <a:ext uri="{A12FA001-AC4F-418D-AE19-62706E023703}">
                      <ahyp:hlinkClr xmlns:ahyp="http://schemas.microsoft.com/office/drawing/2018/hyperlinkcolor" val="tx"/>
                    </a:ext>
                  </a:extLst>
                </a:hlinkClick>
              </a:rPr>
              <a:t>https://www.eurekalert.org/multimedia</a:t>
            </a:r>
            <a:r>
              <a:rPr lang="en" sz="900">
                <a:solidFill>
                  <a:srgbClr val="333333"/>
                </a:solidFill>
              </a:rPr>
              <a:t>/pub/135794.php.</a:t>
            </a:r>
            <a:endParaRPr sz="900">
              <a:solidFill>
                <a:srgbClr val="333333"/>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[20] “The WHO Logo and Emblem.” </a:t>
            </a:r>
            <a:r>
              <a:rPr lang="en" sz="900" i="1">
                <a:solidFill>
                  <a:srgbClr val="333333"/>
                </a:solidFill>
              </a:rPr>
              <a:t>World Health Organization</a:t>
            </a:r>
            <a:r>
              <a:rPr lang="en" sz="900">
                <a:solidFill>
                  <a:srgbClr val="333333"/>
                </a:solidFill>
              </a:rPr>
              <a:t>, World Health Organization, 18 Jan. 2019, </a:t>
            </a:r>
            <a:r>
              <a:rPr lang="en" sz="900">
                <a:solidFill>
                  <a:srgbClr val="333333"/>
                </a:solidFill>
                <a:uFill>
                  <a:noFill/>
                </a:uFill>
                <a:hlinkClick r:id="rId8">
                  <a:extLst>
                    <a:ext uri="{A12FA001-AC4F-418D-AE19-62706E023703}">
                      <ahyp:hlinkClr xmlns:ahyp="http://schemas.microsoft.com/office/drawing/2018/hyperlinkcolor" val="tx"/>
                    </a:ext>
                  </a:extLst>
                </a:hlinkClick>
              </a:rPr>
              <a:t>www.who</a:t>
            </a:r>
            <a:r>
              <a:rPr lang="en" sz="900">
                <a:solidFill>
                  <a:srgbClr val="333333"/>
                </a:solidFill>
              </a:rPr>
              <a:t>.</a:t>
            </a:r>
            <a:br>
              <a:rPr lang="en" sz="900">
                <a:solidFill>
                  <a:srgbClr val="333333"/>
                </a:solidFill>
              </a:rPr>
            </a:br>
            <a:r>
              <a:rPr lang="en" sz="900">
                <a:solidFill>
                  <a:srgbClr val="333333"/>
                </a:solidFill>
              </a:rPr>
              <a:t>[21] “Using the EPA Seal and Logo.” </a:t>
            </a:r>
            <a:r>
              <a:rPr lang="en" sz="900" i="1">
                <a:solidFill>
                  <a:srgbClr val="333333"/>
                </a:solidFill>
              </a:rPr>
              <a:t>EPA</a:t>
            </a:r>
            <a:r>
              <a:rPr lang="en" sz="900">
                <a:solidFill>
                  <a:srgbClr val="333333"/>
                </a:solidFill>
              </a:rPr>
              <a:t>, Environmental Protection Agency, 5 Dec. 2017, </a:t>
            </a:r>
            <a:r>
              <a:rPr lang="en" sz="900">
                <a:solidFill>
                  <a:srgbClr val="333333"/>
                </a:solidFill>
                <a:uFill>
                  <a:noFill/>
                </a:uFill>
                <a:hlinkClick r:id="rId9">
                  <a:extLst>
                    <a:ext uri="{A12FA001-AC4F-418D-AE19-62706E023703}">
                      <ahyp:hlinkClr xmlns:ahyp="http://schemas.microsoft.com/office/drawing/2018/hyperlinkcolor" val="tx"/>
                    </a:ext>
                  </a:extLst>
                </a:hlinkClick>
              </a:rPr>
              <a:t>www.epa.gov/</a:t>
            </a:r>
            <a:r>
              <a:rPr lang="en" sz="900">
                <a:solidFill>
                  <a:srgbClr val="333333"/>
                </a:solidFill>
              </a:rPr>
              <a:t>stylebook/using-epa-seal-and-logo.</a:t>
            </a:r>
            <a:endParaRPr sz="900">
              <a:solidFill>
                <a:srgbClr val="333333"/>
              </a:solidFill>
            </a:endParaRPr>
          </a:p>
          <a:p>
            <a:pPr marL="0" lvl="0" indent="0" algn="l" rtl="0">
              <a:lnSpc>
                <a:spcPct val="100000"/>
              </a:lnSpc>
              <a:spcBef>
                <a:spcPts val="0"/>
              </a:spcBef>
              <a:spcAft>
                <a:spcPts val="0"/>
              </a:spcAft>
              <a:buSzPts val="2400"/>
              <a:buNone/>
            </a:pPr>
            <a:r>
              <a:rPr lang="en" sz="900">
                <a:solidFill>
                  <a:srgbClr val="333333"/>
                </a:solidFill>
              </a:rPr>
              <a:t>[22] Masten, Susan J., et al. “Flint Water Crisis: What Happened and Why?” </a:t>
            </a:r>
            <a:r>
              <a:rPr lang="en" sz="900" i="1">
                <a:solidFill>
                  <a:srgbClr val="333333"/>
                </a:solidFill>
              </a:rPr>
              <a:t>Journal - American Water Works Association</a:t>
            </a:r>
            <a:r>
              <a:rPr lang="en" sz="900">
                <a:solidFill>
                  <a:srgbClr val="333333"/>
                </a:solidFill>
              </a:rPr>
              <a:t>, vol. 108, Jan. 2016, pp. 22–34., doi:10.5942/jawwa.2016.108.0195.</a:t>
            </a:r>
            <a:br>
              <a:rPr lang="en" sz="900">
                <a:solidFill>
                  <a:srgbClr val="333333"/>
                </a:solidFill>
              </a:rPr>
            </a:br>
            <a:r>
              <a:rPr lang="en" sz="900">
                <a:solidFill>
                  <a:srgbClr val="333333"/>
                </a:solidFill>
              </a:rPr>
              <a:t>[23] Winowiecki, Emma. “Does Flint Have Clean Water? Yes, but It's Complicated.” </a:t>
            </a:r>
            <a:r>
              <a:rPr lang="en" sz="900" i="1">
                <a:solidFill>
                  <a:srgbClr val="333333"/>
                </a:solidFill>
              </a:rPr>
              <a:t>Michigan Radio</a:t>
            </a:r>
            <a:r>
              <a:rPr lang="en" sz="900">
                <a:solidFill>
                  <a:srgbClr val="333333"/>
                </a:solidFill>
              </a:rPr>
              <a:t>, 21 Aug. 2019, www.michiganradio.org/post/does-flint-have-clean-water-yes-it-s-complicated.</a:t>
            </a:r>
            <a:br>
              <a:rPr lang="en" sz="900">
                <a:solidFill>
                  <a:srgbClr val="333333"/>
                </a:solidFill>
              </a:rPr>
            </a:br>
            <a:r>
              <a:rPr lang="en" sz="900">
                <a:solidFill>
                  <a:srgbClr val="333333"/>
                </a:solidFill>
              </a:rPr>
              <a:t>[24] Kennedy, Merrit. “Lead-Laced Water In Flint: A Step-By-Step Look At The Makings Of A Crisis.” </a:t>
            </a:r>
            <a:r>
              <a:rPr lang="en" sz="900" i="1">
                <a:solidFill>
                  <a:srgbClr val="333333"/>
                </a:solidFill>
              </a:rPr>
              <a:t>NPR</a:t>
            </a:r>
            <a:r>
              <a:rPr lang="en" sz="900">
                <a:solidFill>
                  <a:srgbClr val="333333"/>
                </a:solidFill>
              </a:rPr>
              <a:t>, NPR, 20 Apr. 2016, </a:t>
            </a:r>
            <a:r>
              <a:rPr lang="en" sz="900">
                <a:solidFill>
                  <a:srgbClr val="333333"/>
                </a:solidFill>
                <a:uFill>
                  <a:noFill/>
                </a:uFill>
                <a:hlinkClick r:id="rId10">
                  <a:extLst>
                    <a:ext uri="{A12FA001-AC4F-418D-AE19-62706E023703}">
                      <ahyp:hlinkClr xmlns:ahyp="http://schemas.microsoft.com/office/drawing/2018/hyperlinkcolor" val="tx"/>
                    </a:ext>
                  </a:extLst>
                </a:hlinkClick>
              </a:rPr>
              <a:t>https://www.npr.org/sections/thetwo-way/2016/04/20/465545378/lead-laced-water-in-flint-a-step-by-step-look-at-the-makings-of-a-crisis</a:t>
            </a:r>
            <a:r>
              <a:rPr lang="en" sz="900">
                <a:solidFill>
                  <a:srgbClr val="333333"/>
                </a:solidFill>
              </a:rPr>
              <a:t>.</a:t>
            </a:r>
            <a:br>
              <a:rPr lang="en" sz="900">
                <a:solidFill>
                  <a:srgbClr val="333333"/>
                </a:solidFill>
              </a:rPr>
            </a:br>
            <a:r>
              <a:rPr lang="en" sz="900">
                <a:solidFill>
                  <a:srgbClr val="333333"/>
                </a:solidFill>
              </a:rPr>
              <a:t>[25] Pieper, Kelsey J., et al. “Flint Water Crisis Caused By Interrupted Corrosion Control: Investigating ‘Ground Zero’ Home.” </a:t>
            </a:r>
            <a:r>
              <a:rPr lang="en" sz="900" i="1">
                <a:solidFill>
                  <a:srgbClr val="333333"/>
                </a:solidFill>
              </a:rPr>
              <a:t>Environmental Science &amp; Technology</a:t>
            </a:r>
            <a:r>
              <a:rPr lang="en" sz="900">
                <a:solidFill>
                  <a:srgbClr val="333333"/>
                </a:solidFill>
              </a:rPr>
              <a:t>, vol. 51, no. 4, 2017, pp. 2007–2014., doi:10.1021/acs.est.6b04034.</a:t>
            </a:r>
            <a:endParaRPr sz="900">
              <a:solidFill>
                <a:srgbClr val="333333"/>
              </a:solidFill>
            </a:endParaRPr>
          </a:p>
          <a:p>
            <a:pPr marL="0" lvl="0" indent="0" algn="l" rtl="0">
              <a:lnSpc>
                <a:spcPct val="100000"/>
              </a:lnSpc>
              <a:spcBef>
                <a:spcPts val="0"/>
              </a:spcBef>
              <a:spcAft>
                <a:spcPts val="0"/>
              </a:spcAft>
              <a:buSzPts val="2400"/>
              <a:buNone/>
            </a:pPr>
            <a:r>
              <a:rPr lang="en" sz="900">
                <a:solidFill>
                  <a:srgbClr val="333333"/>
                </a:solidFill>
              </a:rPr>
              <a:t>[26] Cite: michigan engineering handout</a:t>
            </a:r>
            <a:endParaRPr sz="900">
              <a:solidFill>
                <a:srgbClr val="333333"/>
              </a:solidFill>
            </a:endParaRPr>
          </a:p>
          <a:p>
            <a:pPr marL="0" lvl="0" indent="0" algn="l" rtl="0">
              <a:lnSpc>
                <a:spcPct val="100000"/>
              </a:lnSpc>
              <a:spcBef>
                <a:spcPts val="0"/>
              </a:spcBef>
              <a:spcAft>
                <a:spcPts val="0"/>
              </a:spcAft>
              <a:buClr>
                <a:schemeClr val="dk1"/>
              </a:buClr>
              <a:buSzPts val="1100"/>
              <a:buFont typeface="Arial"/>
              <a:buNone/>
            </a:pPr>
            <a:endParaRPr sz="900">
              <a:solidFill>
                <a:srgbClr val="333333"/>
              </a:solidFill>
            </a:endParaRPr>
          </a:p>
        </p:txBody>
      </p:sp>
      <p:sp>
        <p:nvSpPr>
          <p:cNvPr id="777" name="Google Shape;777;p71"/>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Work Cited</a:t>
            </a:r>
            <a:endParaRPr>
              <a:solidFill>
                <a:srgbClr val="000000"/>
              </a:solidFill>
            </a:endParaRPr>
          </a:p>
        </p:txBody>
      </p:sp>
      <p:sp>
        <p:nvSpPr>
          <p:cNvPr id="778" name="Google Shape;778;p71"/>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72"/>
          <p:cNvSpPr txBox="1">
            <a:spLocks noGrp="1"/>
          </p:cNvSpPr>
          <p:nvPr>
            <p:ph type="body" idx="1"/>
          </p:nvPr>
        </p:nvSpPr>
        <p:spPr>
          <a:xfrm>
            <a:off x="186200" y="1385600"/>
            <a:ext cx="8168700" cy="332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[27] “ReplacementBrand 10 in x 2.5 in. Granular Activated Carbon Block Filter-RB-FXSVC-2PK.” </a:t>
            </a:r>
            <a:r>
              <a:rPr lang="en" sz="900" i="1">
                <a:solidFill>
                  <a:srgbClr val="333333"/>
                </a:solidFill>
              </a:rPr>
              <a:t>The Home Depot</a:t>
            </a:r>
            <a:r>
              <a:rPr lang="en" sz="900">
                <a:solidFill>
                  <a:srgbClr val="333333"/>
                </a:solidFill>
              </a:rPr>
              <a:t>, </a:t>
            </a:r>
            <a:r>
              <a:rPr lang="en" sz="900">
                <a:solidFill>
                  <a:srgbClr val="333333"/>
                </a:solidFill>
                <a:uFill>
                  <a:noFill/>
                </a:uFill>
                <a:hlinkClick r:id="rId3">
                  <a:extLst>
                    <a:ext uri="{A12FA001-AC4F-418D-AE19-62706E023703}">
                      <ahyp:hlinkClr xmlns:ahyp="http://schemas.microsoft.com/office/drawing/2018/hyperlinkcolor" val="tx"/>
                    </a:ext>
                  </a:extLst>
                </a:hlinkClick>
              </a:rPr>
              <a:t>https://www.homedepot.com/p/</a:t>
            </a:r>
            <a:br>
              <a:rPr lang="en" sz="900">
                <a:solidFill>
                  <a:srgbClr val="333333"/>
                </a:solidFill>
              </a:rPr>
            </a:br>
            <a:r>
              <a:rPr lang="en" sz="900">
                <a:solidFill>
                  <a:srgbClr val="333333"/>
                </a:solidFill>
              </a:rPr>
              <a:t>ReplacementBrand-10-in-x-2-5-in-Granular-Activated-Carbon-Block-Filter-RB-FXSVC-2PK/205909977.</a:t>
            </a:r>
            <a:endParaRPr sz="900">
              <a:solidFill>
                <a:srgbClr val="333333"/>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[28]“What Changed with Michigan's 2018 Lead and Cooper Rule?” </a:t>
            </a:r>
            <a:r>
              <a:rPr lang="en" sz="900" i="1">
                <a:solidFill>
                  <a:srgbClr val="333333"/>
                </a:solidFill>
              </a:rPr>
              <a:t>Graham.umich.edu</a:t>
            </a:r>
            <a:r>
              <a:rPr lang="en" sz="900">
                <a:solidFill>
                  <a:srgbClr val="333333"/>
                </a:solidFill>
              </a:rPr>
              <a:t>, University of Michigan, graham.umich.edu/media/files/Lead-and-Copper-Rule-Info-Brochure-LTR-042319.pdf.</a:t>
            </a:r>
            <a:endParaRPr sz="900">
              <a:solidFill>
                <a:srgbClr val="333333"/>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[29] Aratani, Lauren. “'Damage Has Been Done': Newark Water Crisis Echoes Flint.” </a:t>
            </a:r>
            <a:r>
              <a:rPr lang="en" sz="900" i="1">
                <a:solidFill>
                  <a:srgbClr val="333333"/>
                </a:solidFill>
              </a:rPr>
              <a:t>The Guardian</a:t>
            </a:r>
            <a:r>
              <a:rPr lang="en" sz="900">
                <a:solidFill>
                  <a:srgbClr val="333333"/>
                </a:solidFill>
              </a:rPr>
              <a:t>, Guardian News and Media, 25 Aug. 2019, </a:t>
            </a:r>
            <a:r>
              <a:rPr lang="en" sz="900">
                <a:solidFill>
                  <a:srgbClr val="333333"/>
                </a:solidFill>
                <a:uFill>
                  <a:noFill/>
                </a:uFill>
                <a:hlinkClick r:id="rId4">
                  <a:extLst>
                    <a:ext uri="{A12FA001-AC4F-418D-AE19-62706E023703}">
                      <ahyp:hlinkClr xmlns:ahyp="http://schemas.microsoft.com/office/drawing/2018/hyperlinkcolor" val="tx"/>
                    </a:ext>
                  </a:extLst>
                </a:hlinkClick>
              </a:rPr>
              <a:t>www.theguardian.com/us-news/2019/aug/25/newark-lead-water-crisis-flint</a:t>
            </a:r>
            <a:r>
              <a:rPr lang="en" sz="900">
                <a:solidFill>
                  <a:srgbClr val="333333"/>
                </a:solidFill>
              </a:rPr>
              <a:t>.</a:t>
            </a:r>
            <a:endParaRPr sz="900">
              <a:solidFill>
                <a:srgbClr val="333333"/>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[30] Corasaniti, Nick, et al. “Lead Crisis in Newark Grows, as Bottled Water Distribution Is Bungled.” </a:t>
            </a:r>
            <a:r>
              <a:rPr lang="en" sz="900" i="1">
                <a:solidFill>
                  <a:srgbClr val="333333"/>
                </a:solidFill>
              </a:rPr>
              <a:t>The New York Times</a:t>
            </a:r>
            <a:r>
              <a:rPr lang="en" sz="900">
                <a:solidFill>
                  <a:srgbClr val="333333"/>
                </a:solidFill>
              </a:rPr>
              <a:t>, The New York Times, 14 Aug. 2019, </a:t>
            </a:r>
            <a:r>
              <a:rPr lang="en" sz="900">
                <a:solidFill>
                  <a:srgbClr val="333333"/>
                </a:solidFill>
                <a:uFill>
                  <a:noFill/>
                </a:uFill>
                <a:hlinkClick r:id="rId5">
                  <a:extLst>
                    <a:ext uri="{A12FA001-AC4F-418D-AE19-62706E023703}">
                      <ahyp:hlinkClr xmlns:ahyp="http://schemas.microsoft.com/office/drawing/2018/hyperlinkcolor" val="tx"/>
                    </a:ext>
                  </a:extLst>
                </a:hlinkClick>
              </a:rPr>
              <a:t>https://www.nytimes.com/2019</a:t>
            </a:r>
            <a:r>
              <a:rPr lang="en" sz="900">
                <a:solidFill>
                  <a:srgbClr val="333333"/>
                </a:solidFill>
              </a:rPr>
              <a:t>/08/14/nyregion/newark-water-lead.html.</a:t>
            </a:r>
            <a:endParaRPr sz="900">
              <a:solidFill>
                <a:srgbClr val="333333"/>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[31] Tucker, Jill. “3 San Francisco Public Schools Show High Levels of Lead in Water.” </a:t>
            </a:r>
            <a:r>
              <a:rPr lang="en" sz="900" i="1">
                <a:solidFill>
                  <a:srgbClr val="333333"/>
                </a:solidFill>
              </a:rPr>
              <a:t>SFGate</a:t>
            </a:r>
            <a:r>
              <a:rPr lang="en" sz="900">
                <a:solidFill>
                  <a:srgbClr val="333333"/>
                </a:solidFill>
              </a:rPr>
              <a:t>, San Francisco Chronicle, 27 Oct. 2017, </a:t>
            </a:r>
            <a:r>
              <a:rPr lang="en" sz="900">
                <a:solidFill>
                  <a:srgbClr val="333333"/>
                </a:solidFill>
                <a:uFill>
                  <a:noFill/>
                </a:uFill>
                <a:hlinkClick r:id="rId6">
                  <a:extLst>
                    <a:ext uri="{A12FA001-AC4F-418D-AE19-62706E023703}">
                      <ahyp:hlinkClr xmlns:ahyp="http://schemas.microsoft.com/office/drawing/2018/hyperlinkcolor" val="tx"/>
                    </a:ext>
                  </a:extLst>
                </a:hlinkClick>
              </a:rPr>
              <a:t>https://www.sfgate.com/news/article/Three-San-Francisco-public-schools-show-high-12306785.php</a:t>
            </a:r>
            <a:r>
              <a:rPr lang="en" sz="900">
                <a:solidFill>
                  <a:srgbClr val="333333"/>
                </a:solidFill>
              </a:rPr>
              <a:t>.</a:t>
            </a:r>
            <a:br>
              <a:rPr lang="en" sz="900">
                <a:solidFill>
                  <a:srgbClr val="333333"/>
                </a:solidFill>
              </a:rPr>
            </a:br>
            <a:r>
              <a:rPr lang="en" sz="900">
                <a:solidFill>
                  <a:srgbClr val="333333"/>
                </a:solidFill>
              </a:rPr>
              <a:t>[32] Bryan, Susan Montoya. “20 New Mexico Water Systems Exceed Federal Lead Standard.” </a:t>
            </a:r>
            <a:r>
              <a:rPr lang="en" sz="900" i="1">
                <a:solidFill>
                  <a:srgbClr val="333333"/>
                </a:solidFill>
              </a:rPr>
              <a:t>Albuquerque Journal</a:t>
            </a:r>
            <a:r>
              <a:rPr lang="en" sz="900">
                <a:solidFill>
                  <a:srgbClr val="333333"/>
                </a:solidFill>
              </a:rPr>
              <a:t>, </a:t>
            </a:r>
            <a:r>
              <a:rPr lang="en" sz="900">
                <a:solidFill>
                  <a:srgbClr val="333333"/>
                </a:solidFill>
                <a:uFill>
                  <a:noFill/>
                </a:uFill>
                <a:hlinkClick r:id="rId7">
                  <a:extLst>
                    <a:ext uri="{A12FA001-AC4F-418D-AE19-62706E023703}">
                      <ahyp:hlinkClr xmlns:ahyp="http://schemas.microsoft.com/office/drawing/2018/hyperlinkcolor" val="tx"/>
                    </a:ext>
                  </a:extLst>
                </a:hlinkClick>
              </a:rPr>
              <a:t>https://www.abqjournal.com/754724/20-nm-water-systems-exceed-federal-lead-standard.html</a:t>
            </a:r>
            <a:r>
              <a:rPr lang="en" sz="900">
                <a:solidFill>
                  <a:srgbClr val="333333"/>
                </a:solidFill>
              </a:rPr>
              <a:t>.</a:t>
            </a:r>
            <a:br>
              <a:rPr lang="en" sz="900">
                <a:solidFill>
                  <a:srgbClr val="333333"/>
                </a:solidFill>
              </a:rPr>
            </a:br>
            <a:r>
              <a:rPr lang="en" sz="900">
                <a:solidFill>
                  <a:srgbClr val="333333"/>
                </a:solidFill>
              </a:rPr>
              <a:t>[33] Young, Alison, and Mark Nichols. “Beyond Flint: Excessive Lead Levels Found in Almost 2,000 Water Systems across All 50 States.” </a:t>
            </a:r>
            <a:r>
              <a:rPr lang="en" sz="900" i="1">
                <a:solidFill>
                  <a:srgbClr val="333333"/>
                </a:solidFill>
              </a:rPr>
              <a:t>USA Today</a:t>
            </a:r>
            <a:r>
              <a:rPr lang="en" sz="900">
                <a:solidFill>
                  <a:srgbClr val="333333"/>
                </a:solidFill>
              </a:rPr>
              <a:t>, Gannett Satellite Information Network, 27 Mar. 2017, </a:t>
            </a:r>
            <a:r>
              <a:rPr lang="en" sz="900">
                <a:solidFill>
                  <a:srgbClr val="333333"/>
                </a:solidFill>
                <a:uFill>
                  <a:noFill/>
                </a:uFill>
                <a:hlinkClick r:id="rId8">
                  <a:extLst>
                    <a:ext uri="{A12FA001-AC4F-418D-AE19-62706E023703}">
                      <ahyp:hlinkClr xmlns:ahyp="http://schemas.microsoft.com/office/drawing/2018/hyperlinkcolor" val="tx"/>
                    </a:ext>
                  </a:extLst>
                </a:hlinkClick>
              </a:rPr>
              <a:t>https://www.usatoday.com/story/news/2016/03/11/nearly-2000-water-systems-fail-lead-tests/81220466/</a:t>
            </a:r>
            <a:r>
              <a:rPr lang="en" sz="900">
                <a:solidFill>
                  <a:srgbClr val="333333"/>
                </a:solidFill>
              </a:rPr>
              <a:t>.</a:t>
            </a:r>
            <a:endParaRPr sz="900">
              <a:solidFill>
                <a:srgbClr val="333333"/>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[34] Corasaniti, Nick, et al. “Lead Crisis in Newark Grows, as Bottled Water Distribution Is Bungled.” </a:t>
            </a:r>
            <a:r>
              <a:rPr lang="en" sz="900" i="1">
                <a:solidFill>
                  <a:srgbClr val="333333"/>
                </a:solidFill>
              </a:rPr>
              <a:t>The New York Times</a:t>
            </a:r>
            <a:r>
              <a:rPr lang="en" sz="900">
                <a:solidFill>
                  <a:srgbClr val="333333"/>
                </a:solidFill>
              </a:rPr>
              <a:t>, The New York Times, 14 Aug. 2019, </a:t>
            </a:r>
            <a:r>
              <a:rPr lang="en" sz="900">
                <a:solidFill>
                  <a:srgbClr val="333333"/>
                </a:solidFill>
                <a:uFill>
                  <a:noFill/>
                </a:uFill>
                <a:hlinkClick r:id="rId5">
                  <a:extLst>
                    <a:ext uri="{A12FA001-AC4F-418D-AE19-62706E023703}">
                      <ahyp:hlinkClr xmlns:ahyp="http://schemas.microsoft.com/office/drawing/2018/hyperlinkcolor" val="tx"/>
                    </a:ext>
                  </a:extLst>
                </a:hlinkClick>
              </a:rPr>
              <a:t>https://www.nytimes.com/2019</a:t>
            </a:r>
            <a:r>
              <a:rPr lang="en" sz="900">
                <a:solidFill>
                  <a:srgbClr val="333333"/>
                </a:solidFill>
              </a:rPr>
              <a:t>/08/14/</a:t>
            </a:r>
            <a:br>
              <a:rPr lang="en" sz="900">
                <a:solidFill>
                  <a:srgbClr val="333333"/>
                </a:solidFill>
              </a:rPr>
            </a:br>
            <a:r>
              <a:rPr lang="en" sz="900">
                <a:solidFill>
                  <a:srgbClr val="333333"/>
                </a:solidFill>
              </a:rPr>
              <a:t>nyregion/newark-water-lead.html.</a:t>
            </a:r>
            <a:endParaRPr sz="900">
              <a:solidFill>
                <a:srgbClr val="333333"/>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[35] Wescott, Ben, and Samuel Chan. “Hong Kong's Lead-in-Drinking-Water Crisis: Everything You Need to Know.” </a:t>
            </a:r>
            <a:r>
              <a:rPr lang="en" sz="900" i="1">
                <a:solidFill>
                  <a:srgbClr val="333333"/>
                </a:solidFill>
              </a:rPr>
              <a:t>South China Morning Post</a:t>
            </a:r>
            <a:r>
              <a:rPr lang="en" sz="900">
                <a:solidFill>
                  <a:srgbClr val="333333"/>
                </a:solidFill>
              </a:rPr>
              <a:t>, 14 June 2018, </a:t>
            </a:r>
            <a:r>
              <a:rPr lang="en" sz="900">
                <a:solidFill>
                  <a:srgbClr val="333333"/>
                </a:solidFill>
                <a:uFill>
                  <a:noFill/>
                </a:uFill>
                <a:hlinkClick r:id="rId9">
                  <a:extLst>
                    <a:ext uri="{A12FA001-AC4F-418D-AE19-62706E023703}">
                      <ahyp:hlinkClr xmlns:ahyp="http://schemas.microsoft.com/office/drawing/2018/hyperlinkcolor" val="tx"/>
                    </a:ext>
                  </a:extLst>
                </a:hlinkClick>
              </a:rPr>
              <a:t>www.scmp.com/news/hong-kong/health-environment/article/1840021/hong-kongs-lead-drinking-water-crisis-everything</a:t>
            </a:r>
            <a:r>
              <a:rPr lang="en" sz="900">
                <a:solidFill>
                  <a:srgbClr val="333333"/>
                </a:solidFill>
              </a:rPr>
              <a:t>.</a:t>
            </a:r>
            <a:br>
              <a:rPr lang="en" sz="900">
                <a:solidFill>
                  <a:srgbClr val="333333"/>
                </a:solidFill>
              </a:rPr>
            </a:br>
            <a:r>
              <a:rPr lang="en" sz="900">
                <a:solidFill>
                  <a:srgbClr val="333333"/>
                </a:solidFill>
              </a:rPr>
              <a:t>[36] Kao, Ernest. “'Beware of Salesmen in Hong Kong Selling Dubious Water Purifiers'.” </a:t>
            </a:r>
            <a:r>
              <a:rPr lang="en" sz="900" i="1">
                <a:solidFill>
                  <a:srgbClr val="333333"/>
                </a:solidFill>
              </a:rPr>
              <a:t>South China Morning Post</a:t>
            </a:r>
            <a:r>
              <a:rPr lang="en" sz="900">
                <a:solidFill>
                  <a:srgbClr val="333333"/>
                </a:solidFill>
              </a:rPr>
              <a:t>, 16 Oct. 2018, </a:t>
            </a:r>
            <a:r>
              <a:rPr lang="en" sz="900">
                <a:solidFill>
                  <a:srgbClr val="333333"/>
                </a:solidFill>
                <a:uFill>
                  <a:noFill/>
                </a:uFill>
                <a:hlinkClick r:id="rId10">
                  <a:extLst>
                    <a:ext uri="{A12FA001-AC4F-418D-AE19-62706E023703}">
                      <ahyp:hlinkClr xmlns:ahyp="http://schemas.microsoft.com/office/drawing/2018/hyperlinkcolor" val="tx"/>
                    </a:ext>
                  </a:extLst>
                </a:hlinkClick>
              </a:rPr>
              <a:t>www.scmp.com/news/hong-kong/health-environment</a:t>
            </a:r>
            <a:r>
              <a:rPr lang="en" sz="900">
                <a:solidFill>
                  <a:srgbClr val="333333"/>
                </a:solidFill>
              </a:rPr>
              <a:t>/article/2168683/beware-door-door-salesmen-hong-kong-selling.</a:t>
            </a:r>
            <a:endParaRPr sz="900">
              <a:solidFill>
                <a:srgbClr val="333333"/>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[37] Chan, Holmes. “Tests Show Excessive Lead in Water at New Kwai Fong Housing Estate, as Safety Scandal Reappears.” </a:t>
            </a:r>
            <a:r>
              <a:rPr lang="en" sz="900" i="1">
                <a:solidFill>
                  <a:srgbClr val="333333"/>
                </a:solidFill>
              </a:rPr>
              <a:t>Hong Kong Free Press HKFP</a:t>
            </a:r>
            <a:r>
              <a:rPr lang="en" sz="900">
                <a:solidFill>
                  <a:srgbClr val="333333"/>
                </a:solidFill>
              </a:rPr>
              <a:t>, 19 July 2018, </a:t>
            </a:r>
            <a:r>
              <a:rPr lang="en" sz="900">
                <a:solidFill>
                  <a:srgbClr val="333333"/>
                </a:solidFill>
                <a:uFill>
                  <a:noFill/>
                </a:uFill>
                <a:hlinkClick r:id="rId11">
                  <a:extLst>
                    <a:ext uri="{A12FA001-AC4F-418D-AE19-62706E023703}">
                      <ahyp:hlinkClr xmlns:ahyp="http://schemas.microsoft.com/office/drawing/2018/hyperlinkcolor" val="tx"/>
                    </a:ext>
                  </a:extLst>
                </a:hlinkClick>
              </a:rPr>
              <a:t>www.hongkongfp.com/2018/07/19/tests-show-excessive-lead-water-new-kwai-fong-housing-estate-safety-scandal-reappears/</a:t>
            </a:r>
            <a:r>
              <a:rPr lang="en" sz="900">
                <a:solidFill>
                  <a:srgbClr val="333333"/>
                </a:solidFill>
              </a:rPr>
              <a:t>.</a:t>
            </a:r>
            <a:br>
              <a:rPr lang="en" sz="900">
                <a:solidFill>
                  <a:srgbClr val="333333"/>
                </a:solidFill>
              </a:rPr>
            </a:br>
            <a:endParaRPr sz="900">
              <a:solidFill>
                <a:srgbClr val="3D3D3D"/>
              </a:solidFill>
            </a:endParaRPr>
          </a:p>
        </p:txBody>
      </p:sp>
      <p:sp>
        <p:nvSpPr>
          <p:cNvPr id="784" name="Google Shape;784;p72"/>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Work Cited</a:t>
            </a:r>
            <a:endParaRPr>
              <a:solidFill>
                <a:srgbClr val="000000"/>
              </a:solidFill>
            </a:endParaRPr>
          </a:p>
        </p:txBody>
      </p:sp>
      <p:sp>
        <p:nvSpPr>
          <p:cNvPr id="785" name="Google Shape;785;p72"/>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73"/>
          <p:cNvSpPr txBox="1">
            <a:spLocks noGrp="1"/>
          </p:cNvSpPr>
          <p:nvPr>
            <p:ph type="body" idx="1"/>
          </p:nvPr>
        </p:nvSpPr>
        <p:spPr>
          <a:xfrm>
            <a:off x="157600" y="1351400"/>
            <a:ext cx="8748600" cy="332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[38] Slavin, Erik. “Lead Detected in Water at Navy Elementary School in Japan.” </a:t>
            </a:r>
            <a:r>
              <a:rPr lang="en" sz="900" i="1">
                <a:solidFill>
                  <a:srgbClr val="333333"/>
                </a:solidFill>
              </a:rPr>
              <a:t>Stars and Stripes</a:t>
            </a:r>
            <a:r>
              <a:rPr lang="en" sz="900">
                <a:solidFill>
                  <a:srgbClr val="333333"/>
                </a:solidFill>
              </a:rPr>
              <a:t>, 6 June 2017, </a:t>
            </a:r>
            <a:r>
              <a:rPr lang="en" sz="900">
                <a:solidFill>
                  <a:srgbClr val="333333"/>
                </a:solidFill>
                <a:uFill>
                  <a:noFill/>
                </a:uFill>
                <a:hlinkClick r:id="rId3">
                  <a:extLst>
                    <a:ext uri="{A12FA001-AC4F-418D-AE19-62706E023703}">
                      <ahyp:hlinkClr xmlns:ahyp="http://schemas.microsoft.com/office/drawing/2018/hyperlinkcolor" val="tx"/>
                    </a:ext>
                  </a:extLst>
                </a:hlinkClick>
              </a:rPr>
              <a:t>www.stripes.com/news/lead-detected-in-water-at-navy-elementary-school-in-japan-1.472132</a:t>
            </a:r>
            <a:r>
              <a:rPr lang="en" sz="900">
                <a:solidFill>
                  <a:srgbClr val="333333"/>
                </a:solidFill>
              </a:rPr>
              <a:t>.</a:t>
            </a:r>
            <a:br>
              <a:rPr lang="en" sz="900">
                <a:solidFill>
                  <a:srgbClr val="333333"/>
                </a:solidFill>
              </a:rPr>
            </a:br>
            <a:r>
              <a:rPr lang="en" sz="900">
                <a:solidFill>
                  <a:srgbClr val="333333"/>
                </a:solidFill>
              </a:rPr>
              <a:t>[39] Osaki, Tomohiro. “With Water Privatization, Japan Faces Crossroads in Battling Its Aging Pipes.” </a:t>
            </a:r>
            <a:r>
              <a:rPr lang="en" sz="900" i="1">
                <a:solidFill>
                  <a:srgbClr val="333333"/>
                </a:solidFill>
              </a:rPr>
              <a:t>The Japan Times</a:t>
            </a:r>
            <a:r>
              <a:rPr lang="en" sz="900">
                <a:solidFill>
                  <a:srgbClr val="333333"/>
                </a:solidFill>
              </a:rPr>
              <a:t>, 17 Dec. 2018, </a:t>
            </a:r>
            <a:r>
              <a:rPr lang="en" sz="900">
                <a:solidFill>
                  <a:srgbClr val="333333"/>
                </a:solidFill>
                <a:uFill>
                  <a:noFill/>
                </a:uFill>
                <a:hlinkClick r:id="rId4">
                  <a:extLst>
                    <a:ext uri="{A12FA001-AC4F-418D-AE19-62706E023703}">
                      <ahyp:hlinkClr xmlns:ahyp="http://schemas.microsoft.com/office/drawing/2018/hyperlinkcolor" val="tx"/>
                    </a:ext>
                  </a:extLst>
                </a:hlinkClick>
              </a:rPr>
              <a:t>www.japantimes.co.jp/news/2018/12/17/reference/water-privatization-japan-crossroads-battling-aging-pipes/#.XZz3US2ZOHp</a:t>
            </a:r>
            <a:r>
              <a:rPr lang="en" sz="900">
                <a:solidFill>
                  <a:srgbClr val="333333"/>
                </a:solidFill>
              </a:rPr>
              <a:t>.</a:t>
            </a:r>
            <a:br>
              <a:rPr lang="en" sz="900">
                <a:solidFill>
                  <a:srgbClr val="333333"/>
                </a:solidFill>
              </a:rPr>
            </a:br>
            <a:r>
              <a:rPr lang="en" sz="900">
                <a:solidFill>
                  <a:srgbClr val="333333"/>
                </a:solidFill>
              </a:rPr>
              <a:t>[40] Möller-Gulland, Jennifer, et al. “Toxic Water, Toxic Crops: India's Public Health Time Bomb.” </a:t>
            </a:r>
            <a:r>
              <a:rPr lang="en" sz="900" i="1">
                <a:solidFill>
                  <a:srgbClr val="333333"/>
                </a:solidFill>
              </a:rPr>
              <a:t>New Security Beat</a:t>
            </a:r>
            <a:r>
              <a:rPr lang="en" sz="900">
                <a:solidFill>
                  <a:srgbClr val="333333"/>
                </a:solidFill>
              </a:rPr>
              <a:t>, 3 Jan. 2019, </a:t>
            </a:r>
            <a:r>
              <a:rPr lang="en" sz="900">
                <a:solidFill>
                  <a:srgbClr val="333333"/>
                </a:solidFill>
                <a:uFill>
                  <a:noFill/>
                </a:uFill>
                <a:hlinkClick r:id="rId5">
                  <a:extLst>
                    <a:ext uri="{A12FA001-AC4F-418D-AE19-62706E023703}">
                      <ahyp:hlinkClr xmlns:ahyp="http://schemas.microsoft.com/office/drawing/2018/hyperlinkcolor" val="tx"/>
                    </a:ext>
                  </a:extLst>
                </a:hlinkClick>
              </a:rPr>
              <a:t>www.newsecuritybeat.org/2019/01/toxic-water-toxic-crops-indias-public-health-time-bomb/</a:t>
            </a:r>
            <a:r>
              <a:rPr lang="en" sz="900">
                <a:solidFill>
                  <a:srgbClr val="333333"/>
                </a:solidFill>
              </a:rPr>
              <a:t>.</a:t>
            </a:r>
            <a:br>
              <a:rPr lang="en" sz="900">
                <a:solidFill>
                  <a:srgbClr val="333333"/>
                </a:solidFill>
              </a:rPr>
            </a:br>
            <a:r>
              <a:rPr lang="en" sz="900">
                <a:solidFill>
                  <a:srgbClr val="333333"/>
                </a:solidFill>
              </a:rPr>
              <a:t>[41] “Lead: Poisoning India's Food and Water Supply Chain .” </a:t>
            </a:r>
            <a:r>
              <a:rPr lang="en" sz="900" i="1">
                <a:solidFill>
                  <a:srgbClr val="333333"/>
                </a:solidFill>
              </a:rPr>
              <a:t>Viskaecotech.com</a:t>
            </a:r>
            <a:r>
              <a:rPr lang="en" sz="900">
                <a:solidFill>
                  <a:srgbClr val="333333"/>
                </a:solidFill>
              </a:rPr>
              <a:t>, Vikas Scotch LTD , vikasecotech.com/whitepapers/Vikas_Ecotech_whitepaper_01.pdf.”</a:t>
            </a:r>
            <a:br>
              <a:rPr lang="en" sz="900">
                <a:solidFill>
                  <a:srgbClr val="333333"/>
                </a:solidFill>
              </a:rPr>
            </a:br>
            <a:r>
              <a:rPr lang="en" sz="900">
                <a:solidFill>
                  <a:srgbClr val="333333"/>
                </a:solidFill>
              </a:rPr>
              <a:t>[42] “Heavy Metal Contamination of Vegetables in Delhi.” </a:t>
            </a:r>
            <a:r>
              <a:rPr lang="en" sz="900" i="1">
                <a:solidFill>
                  <a:srgbClr val="333333"/>
                </a:solidFill>
              </a:rPr>
              <a:t>Toxicslink</a:t>
            </a:r>
            <a:r>
              <a:rPr lang="en" sz="900">
                <a:solidFill>
                  <a:srgbClr val="333333"/>
                </a:solidFill>
              </a:rPr>
              <a:t>, Mar. 2003, toxicslink.org/docs/06102_Finding_</a:t>
            </a:r>
            <a:br>
              <a:rPr lang="en" sz="900">
                <a:solidFill>
                  <a:srgbClr val="333333"/>
                </a:solidFill>
              </a:rPr>
            </a:br>
            <a:r>
              <a:rPr lang="en" sz="900">
                <a:solidFill>
                  <a:srgbClr val="333333"/>
                </a:solidFill>
              </a:rPr>
              <a:t>of_Heavy_Metal_Contamination_of_Vegetables.pdf.</a:t>
            </a:r>
            <a:br>
              <a:rPr lang="en" sz="900">
                <a:solidFill>
                  <a:srgbClr val="333333"/>
                </a:solidFill>
              </a:rPr>
            </a:br>
            <a:r>
              <a:rPr lang="en" sz="900">
                <a:solidFill>
                  <a:srgbClr val="333333"/>
                </a:solidFill>
              </a:rPr>
              <a:t>[43] Ani. “Indians at Risk for Ignoring Lead Seeping in Tap Water.” </a:t>
            </a:r>
            <a:r>
              <a:rPr lang="en" sz="900" i="1">
                <a:solidFill>
                  <a:srgbClr val="333333"/>
                </a:solidFill>
              </a:rPr>
              <a:t>Deccan Chronicle</a:t>
            </a:r>
            <a:r>
              <a:rPr lang="en" sz="900">
                <a:solidFill>
                  <a:srgbClr val="333333"/>
                </a:solidFill>
              </a:rPr>
              <a:t>, 17 June 2016, </a:t>
            </a:r>
            <a:r>
              <a:rPr lang="en" sz="900">
                <a:solidFill>
                  <a:srgbClr val="333333"/>
                </a:solidFill>
                <a:uFill>
                  <a:noFill/>
                </a:uFill>
                <a:hlinkClick r:id="rId6">
                  <a:extLst>
                    <a:ext uri="{A12FA001-AC4F-418D-AE19-62706E023703}">
                      <ahyp:hlinkClr xmlns:ahyp="http://schemas.microsoft.com/office/drawing/2018/hyperlinkcolor" val="tx"/>
                    </a:ext>
                  </a:extLst>
                </a:hlinkClick>
              </a:rPr>
              <a:t>www.deccanchronicle</a:t>
            </a:r>
            <a:r>
              <a:rPr lang="en" sz="900">
                <a:solidFill>
                  <a:srgbClr val="333333"/>
                </a:solidFill>
              </a:rPr>
              <a:t>.</a:t>
            </a:r>
            <a:br>
              <a:rPr lang="en" sz="900">
                <a:solidFill>
                  <a:srgbClr val="333333"/>
                </a:solidFill>
              </a:rPr>
            </a:br>
            <a:r>
              <a:rPr lang="en" sz="900">
                <a:solidFill>
                  <a:srgbClr val="333333"/>
                </a:solidFill>
              </a:rPr>
              <a:t>com/lifestyle/health-and-wellbeing/170616/indians-at-risk-for-ignoring-lead-seeping-in-tap-water.html.</a:t>
            </a:r>
            <a:br>
              <a:rPr lang="en" sz="900">
                <a:solidFill>
                  <a:srgbClr val="333333"/>
                </a:solidFill>
              </a:rPr>
            </a:br>
            <a:r>
              <a:rPr lang="en" sz="900">
                <a:solidFill>
                  <a:srgbClr val="333333"/>
                </a:solidFill>
              </a:rPr>
              <a:t>[44] Deutsche Welle. “Germany Aims to Rid Drinking Water of Lead: DW: 03.12.2013.” </a:t>
            </a:r>
            <a:r>
              <a:rPr lang="en" sz="900" i="1">
                <a:solidFill>
                  <a:srgbClr val="333333"/>
                </a:solidFill>
              </a:rPr>
              <a:t>DW.COM</a:t>
            </a:r>
            <a:r>
              <a:rPr lang="en" sz="900">
                <a:solidFill>
                  <a:srgbClr val="333333"/>
                </a:solidFill>
              </a:rPr>
              <a:t>, </a:t>
            </a:r>
            <a:r>
              <a:rPr lang="en" sz="900">
                <a:solidFill>
                  <a:srgbClr val="333333"/>
                </a:solidFill>
                <a:uFill>
                  <a:noFill/>
                </a:uFill>
                <a:hlinkClick r:id="rId7">
                  <a:extLst>
                    <a:ext uri="{A12FA001-AC4F-418D-AE19-62706E023703}">
                      <ahyp:hlinkClr xmlns:ahyp="http://schemas.microsoft.com/office/drawing/2018/hyperlinkcolor" val="tx"/>
                    </a:ext>
                  </a:extLst>
                </a:hlinkClick>
              </a:rPr>
              <a:t>www.dw.com/en/germany-aims-to-rid-drinking-water-of-lead/a-17265851</a:t>
            </a:r>
            <a:r>
              <a:rPr lang="en" sz="900">
                <a:solidFill>
                  <a:srgbClr val="333333"/>
                </a:solidFill>
              </a:rPr>
              <a:t>.</a:t>
            </a:r>
            <a:br>
              <a:rPr lang="en" sz="900">
                <a:solidFill>
                  <a:srgbClr val="333333"/>
                </a:solidFill>
              </a:rPr>
            </a:br>
            <a:r>
              <a:rPr lang="en" sz="900">
                <a:solidFill>
                  <a:srgbClr val="333333"/>
                </a:solidFill>
              </a:rPr>
              <a:t>[45] “EnHealth Guidance Statement Lead in Drinking Water from Some Plumbing Products.” </a:t>
            </a:r>
            <a:r>
              <a:rPr lang="en" sz="900" i="1">
                <a:solidFill>
                  <a:srgbClr val="333333"/>
                </a:solidFill>
              </a:rPr>
              <a:t>Health.gov.au</a:t>
            </a:r>
            <a:r>
              <a:rPr lang="en" sz="900">
                <a:solidFill>
                  <a:srgbClr val="333333"/>
                </a:solidFill>
              </a:rPr>
              <a:t>, Environmental Health Standing Committee (EnHealth) of the Australian Health Protection Principal Committee, www1.health.gov.au/internet/main/publishing.nsf</a:t>
            </a:r>
            <a:br>
              <a:rPr lang="en" sz="900">
                <a:solidFill>
                  <a:srgbClr val="333333"/>
                </a:solidFill>
              </a:rPr>
            </a:br>
            <a:r>
              <a:rPr lang="en" sz="900">
                <a:solidFill>
                  <a:srgbClr val="333333"/>
                </a:solidFill>
              </a:rPr>
              <a:t>/content/A12B57E41EC9F326CA257BF0001F9E7D/$File/Lead-plumbing-products-Guidance-Statement-July2018.pdf.</a:t>
            </a:r>
            <a:br>
              <a:rPr lang="en" sz="900">
                <a:solidFill>
                  <a:srgbClr val="333333"/>
                </a:solidFill>
              </a:rPr>
            </a:br>
            <a:r>
              <a:rPr lang="en" sz="900">
                <a:solidFill>
                  <a:srgbClr val="333333"/>
                </a:solidFill>
              </a:rPr>
              <a:t>[46] SILVERSTEIN, I. Investigation of the Capability of Point-Of-Use/Point-Of- Entry Treatment Devices as a Means of Providing Water Security. U.S. Environmental Protection Agency, Washington, DC, EPA/600/R-06/012 (NTIS PB2006-107461), 2005.</a:t>
            </a:r>
            <a:br>
              <a:rPr lang="en" sz="900">
                <a:solidFill>
                  <a:srgbClr val="333333"/>
                </a:solidFill>
              </a:rPr>
            </a:br>
            <a:r>
              <a:rPr lang="en" sz="900">
                <a:solidFill>
                  <a:srgbClr val="333333"/>
                </a:solidFill>
              </a:rPr>
              <a:t>[47] Research, Allied Market. “Point-of-Entry Water Treatment Systems Market Is Expected to Reach $6.6 Billion, Globally, by 2022.” </a:t>
            </a:r>
            <a:r>
              <a:rPr lang="en" sz="900" i="1">
                <a:solidFill>
                  <a:srgbClr val="333333"/>
                </a:solidFill>
              </a:rPr>
              <a:t>PRLog</a:t>
            </a:r>
            <a:r>
              <a:rPr lang="en" sz="900">
                <a:solidFill>
                  <a:srgbClr val="333333"/>
                </a:solidFill>
              </a:rPr>
              <a:t>, 31 Jan. 2017,  </a:t>
            </a:r>
            <a:r>
              <a:rPr lang="en" sz="900">
                <a:solidFill>
                  <a:srgbClr val="333333"/>
                </a:solidFill>
                <a:uFill>
                  <a:noFill/>
                </a:uFill>
                <a:hlinkClick r:id="rId8">
                  <a:extLst>
                    <a:ext uri="{A12FA001-AC4F-418D-AE19-62706E023703}">
                      <ahyp:hlinkClr xmlns:ahyp="http://schemas.microsoft.com/office/drawing/2018/hyperlinkcolor" val="tx"/>
                    </a:ext>
                  </a:extLst>
                </a:hlinkClick>
              </a:rPr>
              <a:t>www.prlog.org/12616657-point-of-entry-water-</a:t>
            </a:r>
            <a:br>
              <a:rPr lang="en" sz="900">
                <a:solidFill>
                  <a:srgbClr val="333333"/>
                </a:solidFill>
                <a:uFill>
                  <a:noFill/>
                </a:uFill>
                <a:hlinkClick r:id="rId8">
                  <a:extLst>
                    <a:ext uri="{A12FA001-AC4F-418D-AE19-62706E023703}">
                      <ahyp:hlinkClr xmlns:ahyp="http://schemas.microsoft.com/office/drawing/2018/hyperlinkcolor" val="tx"/>
                    </a:ext>
                  </a:extLst>
                </a:hlinkClick>
              </a:rPr>
            </a:br>
            <a:r>
              <a:rPr lang="en" sz="900">
                <a:solidFill>
                  <a:srgbClr val="333333"/>
                </a:solidFill>
                <a:uFill>
                  <a:noFill/>
                </a:uFill>
                <a:hlinkClick r:id="rId8">
                  <a:extLst>
                    <a:ext uri="{A12FA001-AC4F-418D-AE19-62706E023703}">
                      <ahyp:hlinkClr xmlns:ahyp="http://schemas.microsoft.com/office/drawing/2018/hyperlinkcolor" val="tx"/>
                    </a:ext>
                  </a:extLst>
                </a:hlinkClick>
              </a:rPr>
              <a:t>Treatment-systems</a:t>
            </a:r>
            <a:r>
              <a:rPr lang="en" sz="900">
                <a:solidFill>
                  <a:srgbClr val="333333"/>
                </a:solidFill>
              </a:rPr>
              <a:t>-market-is-expected-to-reach-6-6-billion-globally-by-2022.html.</a:t>
            </a:r>
            <a:br>
              <a:rPr lang="en" sz="900">
                <a:solidFill>
                  <a:srgbClr val="333333"/>
                </a:solidFill>
              </a:rPr>
            </a:br>
            <a:r>
              <a:rPr lang="en" sz="900">
                <a:solidFill>
                  <a:srgbClr val="333333"/>
                </a:solidFill>
              </a:rPr>
              <a:t>[48] Sobsey, Mark D., et al. “Point of Use Household Drinking Water Filtration: A Practical, Effective Solution for Providing Sustained Access to Safe Drinking Water in the Developing World.” </a:t>
            </a:r>
            <a:r>
              <a:rPr lang="en" sz="900" i="1">
                <a:solidFill>
                  <a:srgbClr val="333333"/>
                </a:solidFill>
              </a:rPr>
              <a:t>Environmental Science &amp; Technology</a:t>
            </a:r>
            <a:r>
              <a:rPr lang="en" sz="900">
                <a:solidFill>
                  <a:srgbClr val="333333"/>
                </a:solidFill>
              </a:rPr>
              <a:t>, vol. 42, no. 12, 2008, pp. 4261–4267., doi:10.1021/es702746n.</a:t>
            </a:r>
            <a:br>
              <a:rPr lang="en" sz="900">
                <a:solidFill>
                  <a:srgbClr val="333333"/>
                </a:solidFill>
              </a:rPr>
            </a:br>
            <a:r>
              <a:rPr lang="en" sz="900">
                <a:solidFill>
                  <a:srgbClr val="333333"/>
                </a:solidFill>
              </a:rPr>
              <a:t>[49] Crook, Parker. “Armstrong Woman Leads Clean Water for Haiti.” </a:t>
            </a:r>
            <a:r>
              <a:rPr lang="en" sz="900" i="1">
                <a:solidFill>
                  <a:srgbClr val="333333"/>
                </a:solidFill>
              </a:rPr>
              <a:t>Vernon Morning Star</a:t>
            </a:r>
            <a:r>
              <a:rPr lang="en" sz="900">
                <a:solidFill>
                  <a:srgbClr val="333333"/>
                </a:solidFill>
              </a:rPr>
              <a:t>, Vernon Morning Star, 19 Nov. 2018, </a:t>
            </a:r>
            <a:r>
              <a:rPr lang="en" sz="900">
                <a:solidFill>
                  <a:srgbClr val="333333"/>
                </a:solidFill>
                <a:uFill>
                  <a:noFill/>
                </a:uFill>
                <a:hlinkClick r:id="rId9">
                  <a:extLst>
                    <a:ext uri="{A12FA001-AC4F-418D-AE19-62706E023703}">
                      <ahyp:hlinkClr xmlns:ahyp="http://schemas.microsoft.com/office/drawing/2018/hyperlinkcolor" val="tx"/>
                    </a:ext>
                  </a:extLst>
                </a:hlinkClick>
              </a:rPr>
              <a:t>www.vernonmorningstar.com/community/armstrong-woman-leads-clean-water-for-haiti/</a:t>
            </a:r>
            <a:r>
              <a:rPr lang="en" sz="900">
                <a:solidFill>
                  <a:srgbClr val="333333"/>
                </a:solidFill>
              </a:rPr>
              <a:t>.</a:t>
            </a:r>
            <a:br>
              <a:rPr lang="en" sz="900">
                <a:solidFill>
                  <a:srgbClr val="333333"/>
                </a:solidFill>
              </a:rPr>
            </a:br>
            <a:endParaRPr sz="900">
              <a:solidFill>
                <a:srgbClr val="3D3D3D"/>
              </a:solidFill>
            </a:endParaRPr>
          </a:p>
          <a:p>
            <a:pPr marL="0" lvl="0" indent="0" algn="l" rtl="0">
              <a:lnSpc>
                <a:spcPct val="100000"/>
              </a:lnSpc>
              <a:spcBef>
                <a:spcPts val="0"/>
              </a:spcBef>
              <a:spcAft>
                <a:spcPts val="0"/>
              </a:spcAft>
              <a:buSzPts val="2400"/>
              <a:buNone/>
            </a:pPr>
            <a:endParaRPr sz="900">
              <a:solidFill>
                <a:srgbClr val="333333"/>
              </a:solidFill>
            </a:endParaRPr>
          </a:p>
          <a:p>
            <a:pPr marL="0" lvl="0" indent="0" algn="l" rtl="0">
              <a:lnSpc>
                <a:spcPct val="100000"/>
              </a:lnSpc>
              <a:spcBef>
                <a:spcPts val="0"/>
              </a:spcBef>
              <a:spcAft>
                <a:spcPts val="1600"/>
              </a:spcAft>
              <a:buSzPts val="2400"/>
              <a:buNone/>
            </a:pPr>
            <a:endParaRPr sz="900">
              <a:solidFill>
                <a:srgbClr val="3D3D3D"/>
              </a:solidFill>
            </a:endParaRPr>
          </a:p>
        </p:txBody>
      </p:sp>
      <p:sp>
        <p:nvSpPr>
          <p:cNvPr id="791" name="Google Shape;791;p73"/>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Work Cited</a:t>
            </a:r>
            <a:endParaRPr>
              <a:solidFill>
                <a:srgbClr val="000000"/>
              </a:solidFill>
            </a:endParaRPr>
          </a:p>
        </p:txBody>
      </p:sp>
      <p:sp>
        <p:nvSpPr>
          <p:cNvPr id="792" name="Google Shape;792;p73"/>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74"/>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Work Cited</a:t>
            </a:r>
            <a:endParaRPr>
              <a:solidFill>
                <a:schemeClr val="dk1"/>
              </a:solidFill>
            </a:endParaRPr>
          </a:p>
          <a:p>
            <a:pPr marL="0" lvl="0" indent="0" algn="l" rtl="0">
              <a:lnSpc>
                <a:spcPct val="100000"/>
              </a:lnSpc>
              <a:spcBef>
                <a:spcPts val="0"/>
              </a:spcBef>
              <a:spcAft>
                <a:spcPts val="0"/>
              </a:spcAft>
              <a:buSzPts val="2400"/>
              <a:buNone/>
            </a:pPr>
            <a:endParaRPr/>
          </a:p>
        </p:txBody>
      </p:sp>
      <p:sp>
        <p:nvSpPr>
          <p:cNvPr id="798" name="Google Shape;798;p74"/>
          <p:cNvSpPr txBox="1">
            <a:spLocks noGrp="1"/>
          </p:cNvSpPr>
          <p:nvPr>
            <p:ph type="body" idx="1"/>
          </p:nvPr>
        </p:nvSpPr>
        <p:spPr>
          <a:xfrm>
            <a:off x="198525" y="1480225"/>
            <a:ext cx="8563800" cy="332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[50] Ruble , Kayla, et al. “Five Years In, the Flint Water Crisis Continues Its Deadly Toll.” </a:t>
            </a:r>
            <a:r>
              <a:rPr lang="en" sz="900" i="1">
                <a:solidFill>
                  <a:srgbClr val="333333"/>
                </a:solidFill>
              </a:rPr>
              <a:t>PBS</a:t>
            </a:r>
            <a:r>
              <a:rPr lang="en" sz="900">
                <a:solidFill>
                  <a:srgbClr val="333333"/>
                </a:solidFill>
              </a:rPr>
              <a:t>, Public Broadcasting Service, 25 Apr. 2019, </a:t>
            </a:r>
            <a:r>
              <a:rPr lang="en" sz="900">
                <a:solidFill>
                  <a:srgbClr val="333333"/>
                </a:solidFill>
                <a:uFill>
                  <a:noFill/>
                </a:uFill>
                <a:hlinkClick r:id="rId3">
                  <a:extLst>
                    <a:ext uri="{A12FA001-AC4F-418D-AE19-62706E023703}">
                      <ahyp:hlinkClr xmlns:ahyp="http://schemas.microsoft.com/office/drawing/2018/hyperlinkcolor" val="tx"/>
                    </a:ext>
                  </a:extLst>
                </a:hlinkClick>
              </a:rPr>
              <a:t>www.pbs.org/wgbh/frontline/article/flint-water-crisis-legionnaires-disease-deaths/</a:t>
            </a:r>
            <a:r>
              <a:rPr lang="en" sz="900">
                <a:solidFill>
                  <a:srgbClr val="333333"/>
                </a:solidFill>
              </a:rPr>
              <a:t>.</a:t>
            </a:r>
            <a:br>
              <a:rPr lang="en" sz="900">
                <a:solidFill>
                  <a:srgbClr val="333333"/>
                </a:solidFill>
              </a:rPr>
            </a:br>
            <a:r>
              <a:rPr lang="en" sz="900">
                <a:solidFill>
                  <a:srgbClr val="333333"/>
                </a:solidFill>
              </a:rPr>
              <a:t>[51] Coulter, Brandi. “All About Water Treatment Systems: Point of Entry Filtration.” </a:t>
            </a:r>
            <a:r>
              <a:rPr lang="en" sz="900" i="1">
                <a:solidFill>
                  <a:srgbClr val="333333"/>
                </a:solidFill>
              </a:rPr>
              <a:t>Skillings &amp; Sons, Inc. NH, New Hampshire, MA, Massachusetts</a:t>
            </a:r>
            <a:r>
              <a:rPr lang="en" sz="900">
                <a:solidFill>
                  <a:srgbClr val="333333"/>
                </a:solidFill>
              </a:rPr>
              <a:t>, Skillings &amp; Sons, Inc. NH, New Hampshire, MA, Massachusetts, 8 Dec. 2016, </a:t>
            </a:r>
            <a:r>
              <a:rPr lang="en" sz="900">
                <a:solidFill>
                  <a:srgbClr val="333333"/>
                </a:solidFill>
                <a:uFill>
                  <a:noFill/>
                </a:uFill>
                <a:hlinkClick r:id="rId4">
                  <a:extLst>
                    <a:ext uri="{A12FA001-AC4F-418D-AE19-62706E023703}">
                      <ahyp:hlinkClr xmlns:ahyp="http://schemas.microsoft.com/office/drawing/2018/hyperlinkcolor" val="tx"/>
                    </a:ext>
                  </a:extLst>
                </a:hlinkClick>
              </a:rPr>
              <a:t>www.skillingsandsons.com/blog/all-about-water-treatment-systems-point-of-entry-filtration</a:t>
            </a:r>
            <a:r>
              <a:rPr lang="en" sz="900">
                <a:solidFill>
                  <a:srgbClr val="333333"/>
                </a:solidFill>
              </a:rPr>
              <a:t>.</a:t>
            </a:r>
            <a:br>
              <a:rPr lang="en" sz="900">
                <a:solidFill>
                  <a:srgbClr val="333333"/>
                </a:solidFill>
              </a:rPr>
            </a:br>
            <a:r>
              <a:rPr lang="en" sz="900">
                <a:solidFill>
                  <a:srgbClr val="333333"/>
                </a:solidFill>
              </a:rPr>
              <a:t>[52] Well Drilling Services in Washington.” </a:t>
            </a:r>
            <a:r>
              <a:rPr lang="en" sz="900" i="1">
                <a:solidFill>
                  <a:srgbClr val="333333"/>
                </a:solidFill>
              </a:rPr>
              <a:t>Washington Well Drilling Contractor Services</a:t>
            </a:r>
            <a:r>
              <a:rPr lang="en" sz="900">
                <a:solidFill>
                  <a:srgbClr val="333333"/>
                </a:solidFill>
              </a:rPr>
              <a:t>, </a:t>
            </a:r>
            <a:r>
              <a:rPr lang="en" sz="900">
                <a:solidFill>
                  <a:srgbClr val="333333"/>
                </a:solidFill>
                <a:uFill>
                  <a:noFill/>
                </a:uFill>
                <a:hlinkClick r:id="rId5">
                  <a:extLst>
                    <a:ext uri="{A12FA001-AC4F-418D-AE19-62706E023703}">
                      <ahyp:hlinkClr xmlns:ahyp="http://schemas.microsoft.com/office/drawing/2018/hyperlinkcolor" val="tx"/>
                    </a:ext>
                  </a:extLst>
                </a:hlinkClick>
              </a:rPr>
              <a:t>www.jkawelldrilling</a:t>
            </a:r>
            <a:r>
              <a:rPr lang="en" sz="900">
                <a:solidFill>
                  <a:srgbClr val="333333"/>
                </a:solidFill>
              </a:rPr>
              <a:t>.com/well-drilling.html.</a:t>
            </a:r>
            <a:br>
              <a:rPr lang="en" sz="900">
                <a:solidFill>
                  <a:srgbClr val="333333"/>
                </a:solidFill>
              </a:rPr>
            </a:br>
            <a:r>
              <a:rPr lang="en" sz="900">
                <a:solidFill>
                  <a:srgbClr val="333333"/>
                </a:solidFill>
              </a:rPr>
              <a:t>[53]</a:t>
            </a:r>
            <a:r>
              <a:rPr lang="en" sz="900" b="1">
                <a:solidFill>
                  <a:srgbClr val="333333"/>
                </a:solidFill>
              </a:rPr>
              <a:t> </a:t>
            </a:r>
            <a:r>
              <a:rPr lang="en" sz="900">
                <a:solidFill>
                  <a:srgbClr val="333333"/>
                </a:solidFill>
              </a:rPr>
              <a:t>“Drinking Water Testing.” </a:t>
            </a:r>
            <a:r>
              <a:rPr lang="en" sz="900" i="1">
                <a:solidFill>
                  <a:srgbClr val="333333"/>
                </a:solidFill>
              </a:rPr>
              <a:t>Suburban Laboratories, Inc.</a:t>
            </a:r>
            <a:r>
              <a:rPr lang="en" sz="900">
                <a:solidFill>
                  <a:srgbClr val="333333"/>
                </a:solidFill>
              </a:rPr>
              <a:t>, 8 Jan. 2019, suburbanlabs.com/drinkingwater/.</a:t>
            </a:r>
            <a:br>
              <a:rPr lang="en" sz="900">
                <a:solidFill>
                  <a:srgbClr val="333333"/>
                </a:solidFill>
              </a:rPr>
            </a:br>
            <a:r>
              <a:rPr lang="en" sz="900">
                <a:solidFill>
                  <a:srgbClr val="333333"/>
                </a:solidFill>
              </a:rPr>
              <a:t>[54] Mok, Danny. “Another Lead Scare in Drinking Water at Hong Kong Housing Estate.” </a:t>
            </a:r>
            <a:r>
              <a:rPr lang="en" sz="900" i="1">
                <a:solidFill>
                  <a:srgbClr val="333333"/>
                </a:solidFill>
              </a:rPr>
              <a:t>South China Morning Post</a:t>
            </a:r>
            <a:r>
              <a:rPr lang="en" sz="900">
                <a:solidFill>
                  <a:srgbClr val="333333"/>
                </a:solidFill>
              </a:rPr>
              <a:t>, 19 July 2018, </a:t>
            </a:r>
            <a:r>
              <a:rPr lang="en" sz="900">
                <a:solidFill>
                  <a:srgbClr val="333333"/>
                </a:solidFill>
                <a:uFill>
                  <a:noFill/>
                </a:uFill>
                <a:hlinkClick r:id="rId6">
                  <a:extLst>
                    <a:ext uri="{A12FA001-AC4F-418D-AE19-62706E023703}">
                      <ahyp:hlinkClr xmlns:ahyp="http://schemas.microsoft.com/office/drawing/2018/hyperlinkcolor" val="tx"/>
                    </a:ext>
                  </a:extLst>
                </a:hlinkClick>
              </a:rPr>
              <a:t>www.scmp.com/news/hong-kong/health-environment/</a:t>
            </a:r>
            <a:br>
              <a:rPr lang="en" sz="900">
                <a:solidFill>
                  <a:srgbClr val="333333"/>
                </a:solidFill>
              </a:rPr>
            </a:br>
            <a:r>
              <a:rPr lang="en" sz="900">
                <a:solidFill>
                  <a:srgbClr val="333333"/>
                </a:solidFill>
              </a:rPr>
              <a:t>article/2155910/excessive-lead-levels-found-tap-water-new-hong.</a:t>
            </a:r>
            <a:br>
              <a:rPr lang="en" sz="900">
                <a:solidFill>
                  <a:srgbClr val="333333"/>
                </a:solidFill>
              </a:rPr>
            </a:br>
            <a:r>
              <a:rPr lang="en" sz="900">
                <a:solidFill>
                  <a:srgbClr val="333333"/>
                </a:solidFill>
              </a:rPr>
              <a:t>[55] Young, Alison, and Mark Nichols. “Beyond Flint: Excessive Lead Levels Found in Maine Water Systems.” </a:t>
            </a:r>
            <a:r>
              <a:rPr lang="en" sz="900" i="1">
                <a:solidFill>
                  <a:srgbClr val="333333"/>
                </a:solidFill>
              </a:rPr>
              <a:t>WCSH</a:t>
            </a:r>
            <a:r>
              <a:rPr lang="en" sz="900">
                <a:solidFill>
                  <a:srgbClr val="333333"/>
                </a:solidFill>
              </a:rPr>
              <a:t>, 17 Mar. 2016, </a:t>
            </a:r>
            <a:r>
              <a:rPr lang="en" sz="900">
                <a:solidFill>
                  <a:srgbClr val="333333"/>
                </a:solidFill>
                <a:uFill>
                  <a:noFill/>
                </a:uFill>
                <a:hlinkClick r:id="rId7">
                  <a:extLst>
                    <a:ext uri="{A12FA001-AC4F-418D-AE19-62706E023703}">
                      <ahyp:hlinkClr xmlns:ahyp="http://schemas.microsoft.com/office/drawing/2018/hyperlinkcolor" val="tx"/>
                    </a:ext>
                  </a:extLst>
                </a:hlinkClick>
              </a:rPr>
              <a:t>www.newscentermaine.com/article/mobile/news/health/beyond-flint-excessive-lead-levels-found-in-maine-water-systems/86451908</a:t>
            </a:r>
            <a:r>
              <a:rPr lang="en" sz="900">
                <a:solidFill>
                  <a:srgbClr val="333333"/>
                </a:solidFill>
              </a:rPr>
              <a:t>.</a:t>
            </a:r>
            <a:br>
              <a:rPr lang="en" sz="900">
                <a:solidFill>
                  <a:srgbClr val="333333"/>
                </a:solidFill>
              </a:rPr>
            </a:br>
            <a:r>
              <a:rPr lang="en" sz="900">
                <a:solidFill>
                  <a:srgbClr val="333333"/>
                </a:solidFill>
              </a:rPr>
              <a:t>[56] Mendoza, Martha. “Investigation: Lead in Some Canadian Water Worse than Flint.” </a:t>
            </a:r>
            <a:r>
              <a:rPr lang="en" sz="900" i="1">
                <a:solidFill>
                  <a:srgbClr val="333333"/>
                </a:solidFill>
              </a:rPr>
              <a:t>Yahoo! News</a:t>
            </a:r>
            <a:r>
              <a:rPr lang="en" sz="900">
                <a:solidFill>
                  <a:srgbClr val="333333"/>
                </a:solidFill>
              </a:rPr>
              <a:t>, The Associated Press , 4 Nov. 2019, news.yahoo.com/investigation-lead-canadian-water-worse-100203293.html</a:t>
            </a:r>
            <a:br>
              <a:rPr lang="en" sz="900">
                <a:solidFill>
                  <a:srgbClr val="333333"/>
                </a:solidFill>
              </a:rPr>
            </a:br>
            <a:r>
              <a:rPr lang="en" sz="900">
                <a:solidFill>
                  <a:srgbClr val="333333"/>
                </a:solidFill>
              </a:rPr>
              <a:t>[57] Craik, Steve. “Managing Lead in Canadian Drinking Water.” </a:t>
            </a:r>
            <a:r>
              <a:rPr lang="en" sz="900" i="1">
                <a:solidFill>
                  <a:srgbClr val="333333"/>
                </a:solidFill>
              </a:rPr>
              <a:t>Water Canada</a:t>
            </a:r>
            <a:r>
              <a:rPr lang="en" sz="900">
                <a:solidFill>
                  <a:srgbClr val="333333"/>
                </a:solidFill>
              </a:rPr>
              <a:t>, 26 July 2018, </a:t>
            </a:r>
            <a:r>
              <a:rPr lang="en" sz="900">
                <a:solidFill>
                  <a:srgbClr val="333333"/>
                </a:solidFill>
                <a:uFill>
                  <a:noFill/>
                </a:uFill>
                <a:hlinkClick r:id="rId8">
                  <a:extLst>
                    <a:ext uri="{A12FA001-AC4F-418D-AE19-62706E023703}">
                      <ahyp:hlinkClr xmlns:ahyp="http://schemas.microsoft.com/office/drawing/2018/hyperlinkcolor" val="tx"/>
                    </a:ext>
                  </a:extLst>
                </a:hlinkClick>
              </a:rPr>
              <a:t>www.watercanada.net/feature/managing-lead-in-canadian-drinking-water/</a:t>
            </a:r>
            <a:r>
              <a:rPr lang="en" sz="900">
                <a:solidFill>
                  <a:srgbClr val="333333"/>
                </a:solidFill>
              </a:rPr>
              <a:t>.</a:t>
            </a:r>
            <a:br>
              <a:rPr lang="en" sz="900">
                <a:solidFill>
                  <a:srgbClr val="333333"/>
                </a:solidFill>
              </a:rPr>
            </a:br>
            <a:r>
              <a:rPr lang="en" sz="900">
                <a:solidFill>
                  <a:srgbClr val="333333"/>
                </a:solidFill>
              </a:rPr>
              <a:t>[58] </a:t>
            </a:r>
            <a:r>
              <a:rPr lang="en" sz="900">
                <a:solidFill>
                  <a:srgbClr val="333333"/>
                </a:solidFill>
                <a:highlight>
                  <a:srgbClr val="FFFFFF"/>
                </a:highlight>
              </a:rPr>
              <a:t>Maliyekkal, Shihabudheen M., et al. “Manganese-Oxide-Coated Alumina: A Promising Sorbent for Defluoridation of Water.” </a:t>
            </a:r>
            <a:r>
              <a:rPr lang="en" sz="900" i="1">
                <a:solidFill>
                  <a:srgbClr val="333333"/>
                </a:solidFill>
                <a:highlight>
                  <a:srgbClr val="FFFFFF"/>
                </a:highlight>
              </a:rPr>
              <a:t>Water Research</a:t>
            </a:r>
            <a:r>
              <a:rPr lang="en" sz="900">
                <a:solidFill>
                  <a:srgbClr val="333333"/>
                </a:solidFill>
                <a:highlight>
                  <a:srgbClr val="FFFFFF"/>
                </a:highlight>
              </a:rPr>
              <a:t>, vol. 40, no. 19, 2006, pp. 3497–3506., doi:10.1016/j.watres.2006.08.007.</a:t>
            </a:r>
            <a:endParaRPr sz="900">
              <a:solidFill>
                <a:srgbClr val="333333"/>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[59] </a:t>
            </a:r>
            <a:r>
              <a:rPr lang="en" sz="900">
                <a:solidFill>
                  <a:srgbClr val="333333"/>
                </a:solidFill>
                <a:highlight>
                  <a:srgbClr val="FFFFFF"/>
                </a:highlight>
              </a:rPr>
              <a:t>Benjamin, Mark M., et al. “Sorption and Filtration of Metals Using Iron-Oxide-Coated Sand.” </a:t>
            </a:r>
            <a:r>
              <a:rPr lang="en" sz="900" i="1">
                <a:solidFill>
                  <a:srgbClr val="333333"/>
                </a:solidFill>
                <a:highlight>
                  <a:srgbClr val="FFFFFF"/>
                </a:highlight>
              </a:rPr>
              <a:t>Water Research</a:t>
            </a:r>
            <a:r>
              <a:rPr lang="en" sz="900">
                <a:solidFill>
                  <a:srgbClr val="333333"/>
                </a:solidFill>
                <a:highlight>
                  <a:srgbClr val="FFFFFF"/>
                </a:highlight>
              </a:rPr>
              <a:t>, vol. 30, no. 11, 1996, pp. 2609–2620., doi:10.1016/s0043-1354(96)00161-3.</a:t>
            </a:r>
            <a:br>
              <a:rPr lang="en" sz="900">
                <a:solidFill>
                  <a:srgbClr val="333333"/>
                </a:solidFill>
                <a:highlight>
                  <a:srgbClr val="FFFFFF"/>
                </a:highlight>
              </a:rPr>
            </a:br>
            <a:r>
              <a:rPr lang="en" sz="900">
                <a:solidFill>
                  <a:srgbClr val="333333"/>
                </a:solidFill>
                <a:highlight>
                  <a:srgbClr val="FFFFFF"/>
                </a:highlight>
              </a:rPr>
              <a:t>[60] “Sieve Analysis.” Particle Technology Labs, </a:t>
            </a:r>
            <a:r>
              <a:rPr lang="en" sz="900" u="sng">
                <a:solidFill>
                  <a:schemeClr val="hlink"/>
                </a:solidFill>
                <a:highlight>
                  <a:srgbClr val="FFFFFF"/>
                </a:highlight>
                <a:hlinkClick r:id="rId9"/>
              </a:rPr>
              <a:t>https://www.particletechlabs.com/analytical-testing/particle-size-distribution-analyses/sieve-analysis</a:t>
            </a:r>
            <a:r>
              <a:rPr lang="en" sz="900">
                <a:solidFill>
                  <a:srgbClr val="333333"/>
                </a:solidFill>
                <a:highlight>
                  <a:srgbClr val="FFFFFF"/>
                </a:highlight>
              </a:rPr>
              <a:t>.</a:t>
            </a:r>
            <a:endParaRPr sz="900">
              <a:solidFill>
                <a:srgbClr val="333333"/>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[61] “EPA Awards $2.2 Million in Grants to Alaska, Idaho, Oregon and Washington to Test for Lead in School Drinking Water.” </a:t>
            </a:r>
            <a:r>
              <a:rPr lang="en" sz="900" i="1">
                <a:solidFill>
                  <a:schemeClr val="dk1"/>
                </a:solidFill>
              </a:rPr>
              <a:t>EPA</a:t>
            </a:r>
            <a:r>
              <a:rPr lang="en" sz="900">
                <a:solidFill>
                  <a:schemeClr val="dk1"/>
                </a:solidFill>
              </a:rPr>
              <a:t>, Environmental Protection Agency, 29 Jan. 2020, www.epa.gov/newsreleases/epa-awards-22-million-grants-alaska-idaho-oregon-and-washington-test-lead-school.</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333333"/>
                </a:solidFill>
              </a:rPr>
              <a:t>[62] </a:t>
            </a:r>
            <a:r>
              <a:rPr lang="en" sz="900">
                <a:solidFill>
                  <a:schemeClr val="dk1"/>
                </a:solidFill>
              </a:rPr>
              <a:t>“WIIN Grant: Lead Testing in School and Child Care Program Drinking Water.” </a:t>
            </a:r>
            <a:r>
              <a:rPr lang="en" sz="900" i="1">
                <a:solidFill>
                  <a:schemeClr val="dk1"/>
                </a:solidFill>
              </a:rPr>
              <a:t>EPA</a:t>
            </a:r>
            <a:r>
              <a:rPr lang="en" sz="900">
                <a:solidFill>
                  <a:schemeClr val="dk1"/>
                </a:solidFill>
              </a:rPr>
              <a:t>, Environmental Protection Agency, 30 Jan. 2020, www.epa.gov/dwcapacity/wiin-grant-lead-testing-school-and-child-care-program-drinking-water.</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900"/>
          </a:p>
        </p:txBody>
      </p:sp>
      <p:sp>
        <p:nvSpPr>
          <p:cNvPr id="799" name="Google Shape;799;p74"/>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74</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8"/>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Rationale</a:t>
            </a:r>
            <a:endParaRPr>
              <a:solidFill>
                <a:srgbClr val="000000"/>
              </a:solidFill>
            </a:endParaRPr>
          </a:p>
        </p:txBody>
      </p:sp>
      <p:sp>
        <p:nvSpPr>
          <p:cNvPr id="169" name="Google Shape;169;p8"/>
          <p:cNvSpPr txBox="1">
            <a:spLocks noGrp="1"/>
          </p:cNvSpPr>
          <p:nvPr>
            <p:ph type="body" idx="1"/>
          </p:nvPr>
        </p:nvSpPr>
        <p:spPr>
          <a:xfrm>
            <a:off x="484025" y="1648925"/>
            <a:ext cx="5044500" cy="35190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SzPts val="1200"/>
              <a:buChar char="◆"/>
            </a:pPr>
            <a:r>
              <a:rPr lang="en" sz="1200"/>
              <a:t>According to a 2015 study led by Manoranjan Arakha </a:t>
            </a:r>
            <a:r>
              <a:rPr lang="en" sz="1200" baseline="30000"/>
              <a:t>[2]</a:t>
            </a:r>
            <a:r>
              <a:rPr lang="en" sz="1200"/>
              <a:t>, nano-deposition of metal oxides on sand particles or activated carbon impregnated with these oxides can:</a:t>
            </a:r>
            <a:endParaRPr sz="1200"/>
          </a:p>
          <a:p>
            <a:pPr marL="800100" lvl="0" indent="-304800" algn="l" rtl="0">
              <a:lnSpc>
                <a:spcPct val="100000"/>
              </a:lnSpc>
              <a:spcBef>
                <a:spcPts val="0"/>
              </a:spcBef>
              <a:spcAft>
                <a:spcPts val="0"/>
              </a:spcAft>
              <a:buClr>
                <a:srgbClr val="00AE9D"/>
              </a:buClr>
              <a:buSzPts val="1200"/>
              <a:buAutoNum type="romanLcPeriod"/>
            </a:pPr>
            <a:r>
              <a:rPr lang="en" sz="1200"/>
              <a:t>yield excellent adsorbents with high capacities,</a:t>
            </a:r>
            <a:endParaRPr sz="1200"/>
          </a:p>
          <a:p>
            <a:pPr marL="800100" lvl="0" indent="-304800" algn="l" rtl="0">
              <a:lnSpc>
                <a:spcPct val="100000"/>
              </a:lnSpc>
              <a:spcBef>
                <a:spcPts val="0"/>
              </a:spcBef>
              <a:spcAft>
                <a:spcPts val="0"/>
              </a:spcAft>
              <a:buClr>
                <a:srgbClr val="00AE9D"/>
              </a:buClr>
              <a:buSzPts val="1200"/>
              <a:buAutoNum type="romanLcPeriod"/>
            </a:pPr>
            <a:r>
              <a:rPr lang="en" sz="1200"/>
              <a:t>and treat water contaminated with these ions.</a:t>
            </a:r>
            <a:endParaRPr sz="1200"/>
          </a:p>
          <a:p>
            <a:pPr marL="457200" lvl="0" indent="-304800" algn="l" rtl="0">
              <a:lnSpc>
                <a:spcPct val="100000"/>
              </a:lnSpc>
              <a:spcBef>
                <a:spcPts val="0"/>
              </a:spcBef>
              <a:spcAft>
                <a:spcPts val="0"/>
              </a:spcAft>
              <a:buSzPts val="1200"/>
              <a:buChar char="◆"/>
            </a:pPr>
            <a:r>
              <a:rPr lang="en" sz="1200"/>
              <a:t>The study also shows that nano-deposition of these oxides on sand or granular activated carbon (GAC) particles will:</a:t>
            </a:r>
            <a:endParaRPr sz="1200"/>
          </a:p>
          <a:p>
            <a:pPr marL="800100" lvl="0" indent="-304800" algn="l" rtl="0">
              <a:lnSpc>
                <a:spcPct val="100000"/>
              </a:lnSpc>
              <a:spcBef>
                <a:spcPts val="0"/>
              </a:spcBef>
              <a:spcAft>
                <a:spcPts val="0"/>
              </a:spcAft>
              <a:buClr>
                <a:srgbClr val="00AE9D"/>
              </a:buClr>
              <a:buSzPts val="1200"/>
              <a:buAutoNum type="romanLcPeriod"/>
            </a:pPr>
            <a:r>
              <a:rPr lang="en" sz="1200"/>
              <a:t>facilitate modulation of nano-particle-bacteria interface to manifest antimicrobial activity,</a:t>
            </a:r>
            <a:endParaRPr sz="1200"/>
          </a:p>
          <a:p>
            <a:pPr marL="800100" lvl="0" indent="-304800" algn="l" rtl="0">
              <a:lnSpc>
                <a:spcPct val="100000"/>
              </a:lnSpc>
              <a:spcBef>
                <a:spcPts val="0"/>
              </a:spcBef>
              <a:spcAft>
                <a:spcPts val="0"/>
              </a:spcAft>
              <a:buClr>
                <a:srgbClr val="00AE9D"/>
              </a:buClr>
              <a:buSzPts val="1200"/>
              <a:buAutoNum type="romanLcPeriod"/>
            </a:pPr>
            <a:r>
              <a:rPr lang="en" sz="1200"/>
              <a:t>prevent biological growth in these adsorbent media,</a:t>
            </a:r>
            <a:endParaRPr sz="1200"/>
          </a:p>
          <a:p>
            <a:pPr marL="800100" lvl="0" indent="-304800" algn="l" rtl="0">
              <a:lnSpc>
                <a:spcPct val="100000"/>
              </a:lnSpc>
              <a:spcBef>
                <a:spcPts val="0"/>
              </a:spcBef>
              <a:spcAft>
                <a:spcPts val="0"/>
              </a:spcAft>
              <a:buClr>
                <a:srgbClr val="00AE9D"/>
              </a:buClr>
              <a:buSzPts val="1200"/>
              <a:buAutoNum type="romanLcPeriod"/>
            </a:pPr>
            <a:r>
              <a:rPr lang="en" sz="1200"/>
              <a:t>and promote antimicrobial activity to prevent the formation of biofilms in adsorbent treatment systems over sustained use. </a:t>
            </a:r>
            <a:endParaRPr sz="1200"/>
          </a:p>
        </p:txBody>
      </p:sp>
      <p:pic>
        <p:nvPicPr>
          <p:cNvPr id="170" name="Google Shape;170;p8"/>
          <p:cNvPicPr preferRelativeResize="0"/>
          <p:nvPr/>
        </p:nvPicPr>
        <p:blipFill rotWithShape="1">
          <a:blip r:embed="rId3">
            <a:alphaModFix/>
          </a:blip>
          <a:srcRect/>
          <a:stretch/>
        </p:blipFill>
        <p:spPr>
          <a:xfrm>
            <a:off x="5799475" y="1882526"/>
            <a:ext cx="3188399" cy="1460175"/>
          </a:xfrm>
          <a:prstGeom prst="rect">
            <a:avLst/>
          </a:prstGeom>
          <a:noFill/>
          <a:ln>
            <a:noFill/>
          </a:ln>
        </p:spPr>
      </p:pic>
      <p:sp>
        <p:nvSpPr>
          <p:cNvPr id="171" name="Google Shape;171;p8"/>
          <p:cNvSpPr txBox="1"/>
          <p:nvPr/>
        </p:nvSpPr>
        <p:spPr>
          <a:xfrm>
            <a:off x="5820025" y="3342700"/>
            <a:ext cx="3147300" cy="52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2E2E2E"/>
                </a:solidFill>
                <a:latin typeface="Karla"/>
                <a:ea typeface="Karla"/>
                <a:cs typeface="Karla"/>
                <a:sym typeface="Karla"/>
              </a:rPr>
              <a:t>Fig 2.</a:t>
            </a:r>
            <a:r>
              <a:rPr lang="en" sz="800" b="0" i="0" u="none" strike="noStrike" cap="none">
                <a:solidFill>
                  <a:srgbClr val="2E2E2E"/>
                </a:solidFill>
                <a:latin typeface="Karla"/>
                <a:ea typeface="Karla"/>
                <a:cs typeface="Karla"/>
                <a:sym typeface="Karla"/>
              </a:rPr>
              <a:t> </a:t>
            </a:r>
            <a:r>
              <a:rPr lang="en" sz="900" b="0" i="0" u="none" strike="noStrike" cap="none">
                <a:solidFill>
                  <a:srgbClr val="2E2E2E"/>
                </a:solidFill>
                <a:latin typeface="Karla"/>
                <a:ea typeface="Karla"/>
                <a:cs typeface="Karla"/>
                <a:sym typeface="Karla"/>
              </a:rPr>
              <a:t>Scanning Electron Microscopy (SEM) images of n-IONP (negative surface charge iron-oxide nanoparticles) and p-IONP (positive surface charge iron-oxide nanoparticles) </a:t>
            </a:r>
            <a:r>
              <a:rPr lang="en" sz="900" b="0" i="0" u="none" strike="noStrike" cap="none" baseline="30000">
                <a:solidFill>
                  <a:srgbClr val="2E2E2E"/>
                </a:solidFill>
                <a:latin typeface="Karla"/>
                <a:ea typeface="Karla"/>
                <a:cs typeface="Karla"/>
                <a:sym typeface="Karla"/>
              </a:rPr>
              <a:t>[2]</a:t>
            </a:r>
            <a:r>
              <a:rPr lang="en" sz="900" b="0" i="0" u="none" strike="noStrike" cap="none">
                <a:solidFill>
                  <a:srgbClr val="2E2E2E"/>
                </a:solidFill>
                <a:latin typeface="Karla"/>
                <a:ea typeface="Karla"/>
                <a:cs typeface="Karla"/>
                <a:sym typeface="Karla"/>
              </a:rPr>
              <a:t> .</a:t>
            </a:r>
            <a:endParaRPr sz="900" b="0" i="0" u="none" strike="noStrike" cap="none">
              <a:solidFill>
                <a:srgbClr val="2E2E2E"/>
              </a:solidFill>
              <a:latin typeface="Karla"/>
              <a:ea typeface="Karla"/>
              <a:cs typeface="Karla"/>
              <a:sym typeface="Karla"/>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2E2E2E"/>
              </a:solidFill>
              <a:latin typeface="Karla"/>
              <a:ea typeface="Karla"/>
              <a:cs typeface="Karla"/>
              <a:sym typeface="Karla"/>
            </a:endParaRPr>
          </a:p>
        </p:txBody>
      </p:sp>
      <p:sp>
        <p:nvSpPr>
          <p:cNvPr id="172" name="Google Shape;172;p8"/>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9"/>
          <p:cNvSpPr txBox="1">
            <a:spLocks noGrp="1"/>
          </p:cNvSpPr>
          <p:nvPr>
            <p:ph type="body" idx="1"/>
          </p:nvPr>
        </p:nvSpPr>
        <p:spPr>
          <a:xfrm>
            <a:off x="295075" y="1447025"/>
            <a:ext cx="4387800" cy="33273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SzPts val="1200"/>
              <a:buChar char="◆"/>
            </a:pPr>
            <a:r>
              <a:rPr lang="en" sz="1200"/>
              <a:t>Figure 3 displays the viability of 2 strains of bacteria (E. coli and B. subtilis) in the presence of different concentrations of n-IONP (negative surface charge iron-oxide nanoparticles) and p-IONP (positive surface charge iron-oxide nanoparticles). Less significant growth in inhibition compared to control were observed for n-IONP, whereas the inhibition is relatively dominant for p-IONP. Furthermore, the figure indicates that the viability of both bacteria cells were reduced by approximately 30% in the presence of 50 µM n-IONP. However, the coated IONP has significant effect on bacterial viability, with viability being reduced by 70% in the presence of 50 µM p-IONP. The data indicates strong antimicrobial propensity of p-IONP against studied bacterial strains</a:t>
            </a:r>
            <a:r>
              <a:rPr lang="en" sz="1200" baseline="30000"/>
              <a:t>[2]</a:t>
            </a:r>
            <a:r>
              <a:rPr lang="en" sz="1200"/>
              <a:t>.</a:t>
            </a:r>
            <a:endParaRPr sz="1200"/>
          </a:p>
        </p:txBody>
      </p:sp>
      <p:sp>
        <p:nvSpPr>
          <p:cNvPr id="178" name="Google Shape;178;p9"/>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solidFill>
                  <a:srgbClr val="000000"/>
                </a:solidFill>
              </a:rPr>
              <a:t>Rationale (cont’d)</a:t>
            </a:r>
            <a:endParaRPr>
              <a:solidFill>
                <a:srgbClr val="000000"/>
              </a:solidFill>
            </a:endParaRPr>
          </a:p>
        </p:txBody>
      </p:sp>
      <p:pic>
        <p:nvPicPr>
          <p:cNvPr id="179" name="Google Shape;179;p9"/>
          <p:cNvPicPr preferRelativeResize="0"/>
          <p:nvPr/>
        </p:nvPicPr>
        <p:blipFill rotWithShape="1">
          <a:blip r:embed="rId3">
            <a:alphaModFix/>
          </a:blip>
          <a:srcRect l="5272" r="3659" b="24625"/>
          <a:stretch/>
        </p:blipFill>
        <p:spPr>
          <a:xfrm>
            <a:off x="4682875" y="1712125"/>
            <a:ext cx="4296326" cy="1923700"/>
          </a:xfrm>
          <a:prstGeom prst="rect">
            <a:avLst/>
          </a:prstGeom>
          <a:noFill/>
          <a:ln>
            <a:noFill/>
          </a:ln>
        </p:spPr>
      </p:pic>
      <p:sp>
        <p:nvSpPr>
          <p:cNvPr id="180" name="Google Shape;180;p9"/>
          <p:cNvSpPr txBox="1"/>
          <p:nvPr/>
        </p:nvSpPr>
        <p:spPr>
          <a:xfrm>
            <a:off x="5022025" y="3578300"/>
            <a:ext cx="3924300" cy="60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2E2E2E"/>
                </a:solidFill>
                <a:latin typeface="Karla"/>
                <a:ea typeface="Karla"/>
                <a:cs typeface="Karla"/>
                <a:sym typeface="Karla"/>
              </a:rPr>
              <a:t>Fig 3.</a:t>
            </a:r>
            <a:r>
              <a:rPr lang="en" sz="800" b="0" i="0" u="none" strike="noStrike" cap="none">
                <a:solidFill>
                  <a:srgbClr val="2E2E2E"/>
                </a:solidFill>
                <a:latin typeface="Karla"/>
                <a:ea typeface="Karla"/>
                <a:cs typeface="Karla"/>
                <a:sym typeface="Karla"/>
              </a:rPr>
              <a:t> </a:t>
            </a:r>
            <a:r>
              <a:rPr lang="en" sz="900" b="0" i="0" u="none" strike="noStrike" cap="none">
                <a:solidFill>
                  <a:srgbClr val="2E2E2E"/>
                </a:solidFill>
                <a:latin typeface="Karla"/>
                <a:ea typeface="Karla"/>
                <a:cs typeface="Karla"/>
                <a:sym typeface="Karla"/>
              </a:rPr>
              <a:t>Quantification of bacterial cell viability at different concentrations of n-IONP (a) and p-IONP (b) </a:t>
            </a:r>
            <a:r>
              <a:rPr lang="en" sz="900" b="0" i="0" u="none" strike="noStrike" cap="none" baseline="30000">
                <a:solidFill>
                  <a:srgbClr val="2E2E2E"/>
                </a:solidFill>
                <a:latin typeface="Karla"/>
                <a:ea typeface="Karla"/>
                <a:cs typeface="Karla"/>
                <a:sym typeface="Karla"/>
              </a:rPr>
              <a:t>[2]</a:t>
            </a:r>
            <a:r>
              <a:rPr lang="en" sz="900" b="0" i="0" u="none" strike="noStrike" cap="none">
                <a:solidFill>
                  <a:srgbClr val="2E2E2E"/>
                </a:solidFill>
                <a:latin typeface="Karla"/>
                <a:ea typeface="Karla"/>
                <a:cs typeface="Karla"/>
                <a:sym typeface="Karla"/>
              </a:rPr>
              <a:t>.</a:t>
            </a:r>
            <a:endParaRPr sz="800" b="0" i="0" u="none" strike="noStrike" cap="none">
              <a:solidFill>
                <a:srgbClr val="2E2E2E"/>
              </a:solidFill>
              <a:latin typeface="Karla"/>
              <a:ea typeface="Karla"/>
              <a:cs typeface="Karla"/>
              <a:sym typeface="Karla"/>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2E2E2E"/>
              </a:solidFill>
              <a:latin typeface="Karla"/>
              <a:ea typeface="Karla"/>
              <a:cs typeface="Karla"/>
              <a:sym typeface="Karla"/>
            </a:endParaRPr>
          </a:p>
        </p:txBody>
      </p:sp>
      <p:sp>
        <p:nvSpPr>
          <p:cNvPr id="181" name="Google Shape;181;p9"/>
          <p:cNvSpPr txBox="1">
            <a:spLocks noGrp="1"/>
          </p:cNvSpPr>
          <p:nvPr>
            <p:ph type="sldNum" idx="12"/>
          </p:nvPr>
        </p:nvSpPr>
        <p:spPr>
          <a:xfrm>
            <a:off x="8800047" y="4774326"/>
            <a:ext cx="54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Escal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15107</Words>
  <Application>Microsoft Office PowerPoint</Application>
  <PresentationFormat>On-screen Show (16:9)</PresentationFormat>
  <Paragraphs>686</Paragraphs>
  <Slides>74</Slides>
  <Notes>74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Arial</vt:lpstr>
      <vt:lpstr>Karla</vt:lpstr>
      <vt:lpstr>Lato</vt:lpstr>
      <vt:lpstr>Raleway</vt:lpstr>
      <vt:lpstr>Georgia</vt:lpstr>
      <vt:lpstr>Escalus template</vt:lpstr>
      <vt:lpstr>Removing Lead from Drinking Water</vt:lpstr>
      <vt:lpstr>PowerPoint Presentation</vt:lpstr>
      <vt:lpstr>Safe Water for All Nations (S.W.A.N)</vt:lpstr>
      <vt:lpstr>Problem Statement and Research Objectives</vt:lpstr>
      <vt:lpstr>PowerPoint Presentation</vt:lpstr>
      <vt:lpstr>Glossary of Acronyms</vt:lpstr>
      <vt:lpstr>Research Scope </vt:lpstr>
      <vt:lpstr>Rationale</vt:lpstr>
      <vt:lpstr>Rationale (cont’d)</vt:lpstr>
      <vt:lpstr>Lead as a Contaminant</vt:lpstr>
      <vt:lpstr>Lead as a Contaminant (cont’d) </vt:lpstr>
      <vt:lpstr>Lead as a Contaminant in 2020</vt:lpstr>
      <vt:lpstr>Health Effects </vt:lpstr>
      <vt:lpstr>Forms of Lead Ingestion</vt:lpstr>
      <vt:lpstr>Lead Ingestion Through Water is Caused Mainly due to Plumbing Material </vt:lpstr>
      <vt:lpstr>Other Causes of Lead Contamination in Water </vt:lpstr>
      <vt:lpstr>Various Factors Impact the Level of Lead Contamination in Water</vt:lpstr>
      <vt:lpstr>World Health Organization  (WHO)’s Regulation on Lead </vt:lpstr>
      <vt:lpstr>Environmental Protection Agency (EPA)’s Regulations on Lead</vt:lpstr>
      <vt:lpstr>Environmental Protection Agency (EPA)’s Recent Actions on Lead</vt:lpstr>
      <vt:lpstr>Case Study: Flint, Michigan</vt:lpstr>
      <vt:lpstr>Case Study: Flint, Michigan (Cont’d)</vt:lpstr>
      <vt:lpstr>Case Study: Flint, Michigan (Cont’d)</vt:lpstr>
      <vt:lpstr>Case Study: Flint, Michigan (Cont’d)</vt:lpstr>
      <vt:lpstr>Case Study: Newark, New Jersey </vt:lpstr>
      <vt:lpstr>Case Study: California</vt:lpstr>
      <vt:lpstr>PowerPoint Presentation</vt:lpstr>
      <vt:lpstr>Lead in Drinking Water as a  Domestic Crisis</vt:lpstr>
      <vt:lpstr>Case Study: Hong Kong</vt:lpstr>
      <vt:lpstr>Case Study: Japan</vt:lpstr>
      <vt:lpstr>Case Study: India</vt:lpstr>
      <vt:lpstr>Case Study: Canada</vt:lpstr>
      <vt:lpstr>Other International Case Studies</vt:lpstr>
      <vt:lpstr>Point of Entry (POE) vs  Point of Use (POU)</vt:lpstr>
      <vt:lpstr>Advantages and Disadvantages of POE &amp; POU </vt:lpstr>
      <vt:lpstr>Types of POU Devices </vt:lpstr>
      <vt:lpstr>Challenges to POU Devices</vt:lpstr>
      <vt:lpstr>Latest Cost-Benefit Analysis of POU Devices  </vt:lpstr>
      <vt:lpstr>Types of POE Devices </vt:lpstr>
      <vt:lpstr>Homeland Security Perspective                  on POE and POU </vt:lpstr>
      <vt:lpstr>Note on Other Possible Solutions</vt:lpstr>
      <vt:lpstr>Our Experiment</vt:lpstr>
      <vt:lpstr>Outline</vt:lpstr>
      <vt:lpstr>Materials and Methods </vt:lpstr>
      <vt:lpstr>Materials and Methods (Cont’d)</vt:lpstr>
      <vt:lpstr>Materials and Methods (Cont’d)</vt:lpstr>
      <vt:lpstr>SEM Image</vt:lpstr>
      <vt:lpstr>Materials and Methods (Cont’d)</vt:lpstr>
      <vt:lpstr>Materials and Methods (cont’d)</vt:lpstr>
      <vt:lpstr>Materials and Methods (Cont’d)</vt:lpstr>
      <vt:lpstr>SEM Image</vt:lpstr>
      <vt:lpstr>Materials and Methods (Cont’d)</vt:lpstr>
      <vt:lpstr>SEM Image</vt:lpstr>
      <vt:lpstr>Adsorber Design for Removal of Lead</vt:lpstr>
      <vt:lpstr>Adsorber Design for Removal of Lead (con’t)</vt:lpstr>
      <vt:lpstr>Model Assumptions</vt:lpstr>
      <vt:lpstr>Rate Study Experiments</vt:lpstr>
      <vt:lpstr>Rate Study Experiments (cont’d)</vt:lpstr>
      <vt:lpstr>Rate Study Data</vt:lpstr>
      <vt:lpstr>Introduction to Isotherm Study</vt:lpstr>
      <vt:lpstr>Introduction to Isotherm Study (cont’d)</vt:lpstr>
      <vt:lpstr>Contact Systems and Reactors</vt:lpstr>
      <vt:lpstr>Isotherm Study Experiments</vt:lpstr>
      <vt:lpstr>Isotherm Study Experiments (cont’d)</vt:lpstr>
      <vt:lpstr>Isotherm Study Data</vt:lpstr>
      <vt:lpstr>Predictive Model</vt:lpstr>
      <vt:lpstr>Column Study Experiments</vt:lpstr>
      <vt:lpstr>Analytical Methods for Measuring Lead</vt:lpstr>
      <vt:lpstr>Future Work</vt:lpstr>
      <vt:lpstr>Work Cited</vt:lpstr>
      <vt:lpstr>Work Cited</vt:lpstr>
      <vt:lpstr>Work Cited</vt:lpstr>
      <vt:lpstr>Work Cited</vt:lpstr>
      <vt:lpstr>Work Cited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Removing Lead from Drinking Water</dc:title>
  <dc:creator>USER</dc:creator>
  <cp:lastModifiedBy>Salina Palacios</cp:lastModifiedBy>
  <cp:revision>2</cp:revision>
  <dcterms:modified xsi:type="dcterms:W3CDTF">2021-10-19T01:20:10Z</dcterms:modified>
</cp:coreProperties>
</file>