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9"/>
  </p:notesMasterIdLst>
  <p:handoutMasterIdLst>
    <p:handoutMasterId r:id="rId90"/>
  </p:handoutMasterIdLst>
  <p:sldIdLst>
    <p:sldId id="256" r:id="rId3"/>
    <p:sldId id="283" r:id="rId4"/>
    <p:sldId id="400" r:id="rId5"/>
    <p:sldId id="411" r:id="rId6"/>
    <p:sldId id="377" r:id="rId7"/>
    <p:sldId id="376" r:id="rId8"/>
    <p:sldId id="378" r:id="rId9"/>
    <p:sldId id="298" r:id="rId10"/>
    <p:sldId id="341" r:id="rId11"/>
    <p:sldId id="343" r:id="rId12"/>
    <p:sldId id="344" r:id="rId13"/>
    <p:sldId id="300" r:id="rId14"/>
    <p:sldId id="380" r:id="rId15"/>
    <p:sldId id="349" r:id="rId16"/>
    <p:sldId id="348" r:id="rId17"/>
    <p:sldId id="347" r:id="rId18"/>
    <p:sldId id="346" r:id="rId19"/>
    <p:sldId id="304" r:id="rId20"/>
    <p:sldId id="302" r:id="rId21"/>
    <p:sldId id="350" r:id="rId22"/>
    <p:sldId id="351" r:id="rId23"/>
    <p:sldId id="354" r:id="rId24"/>
    <p:sldId id="381" r:id="rId25"/>
    <p:sldId id="323" r:id="rId26"/>
    <p:sldId id="353" r:id="rId27"/>
    <p:sldId id="355" r:id="rId28"/>
    <p:sldId id="382" r:id="rId29"/>
    <p:sldId id="324" r:id="rId30"/>
    <p:sldId id="352" r:id="rId31"/>
    <p:sldId id="356" r:id="rId32"/>
    <p:sldId id="383" r:id="rId33"/>
    <p:sldId id="326" r:id="rId34"/>
    <p:sldId id="327" r:id="rId35"/>
    <p:sldId id="384" r:id="rId36"/>
    <p:sldId id="311" r:id="rId37"/>
    <p:sldId id="331" r:id="rId38"/>
    <p:sldId id="310" r:id="rId39"/>
    <p:sldId id="358" r:id="rId40"/>
    <p:sldId id="308" r:id="rId41"/>
    <p:sldId id="332" r:id="rId42"/>
    <p:sldId id="385" r:id="rId43"/>
    <p:sldId id="307" r:id="rId44"/>
    <p:sldId id="342" r:id="rId45"/>
    <p:sldId id="333" r:id="rId46"/>
    <p:sldId id="360" r:id="rId47"/>
    <p:sldId id="313" r:id="rId48"/>
    <p:sldId id="314" r:id="rId49"/>
    <p:sldId id="312" r:id="rId50"/>
    <p:sldId id="319" r:id="rId51"/>
    <p:sldId id="361" r:id="rId52"/>
    <p:sldId id="362" r:id="rId53"/>
    <p:sldId id="386" r:id="rId54"/>
    <p:sldId id="306" r:id="rId55"/>
    <p:sldId id="363" r:id="rId56"/>
    <p:sldId id="318" r:id="rId57"/>
    <p:sldId id="337" r:id="rId58"/>
    <p:sldId id="336" r:id="rId59"/>
    <p:sldId id="340" r:id="rId60"/>
    <p:sldId id="339" r:id="rId61"/>
    <p:sldId id="338" r:id="rId62"/>
    <p:sldId id="365" r:id="rId63"/>
    <p:sldId id="366" r:id="rId64"/>
    <p:sldId id="387" r:id="rId65"/>
    <p:sldId id="317" r:id="rId66"/>
    <p:sldId id="389" r:id="rId67"/>
    <p:sldId id="394" r:id="rId68"/>
    <p:sldId id="395" r:id="rId69"/>
    <p:sldId id="396" r:id="rId70"/>
    <p:sldId id="391" r:id="rId71"/>
    <p:sldId id="392" r:id="rId72"/>
    <p:sldId id="398" r:id="rId73"/>
    <p:sldId id="399" r:id="rId74"/>
    <p:sldId id="367" r:id="rId75"/>
    <p:sldId id="368" r:id="rId76"/>
    <p:sldId id="370" r:id="rId77"/>
    <p:sldId id="334" r:id="rId78"/>
    <p:sldId id="404" r:id="rId79"/>
    <p:sldId id="406" r:id="rId80"/>
    <p:sldId id="405" r:id="rId81"/>
    <p:sldId id="408" r:id="rId82"/>
    <p:sldId id="407" r:id="rId83"/>
    <p:sldId id="412" r:id="rId84"/>
    <p:sldId id="413" r:id="rId85"/>
    <p:sldId id="371" r:id="rId86"/>
    <p:sldId id="409" r:id="rId87"/>
    <p:sldId id="410" r:id="rId8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E7FACFC6-AC89-AC40-B6BA-9E642B526472}">
          <p14:sldIdLst>
            <p14:sldId id="256"/>
            <p14:sldId id="283"/>
            <p14:sldId id="400"/>
            <p14:sldId id="411"/>
            <p14:sldId id="377"/>
            <p14:sldId id="376"/>
            <p14:sldId id="378"/>
            <p14:sldId id="298"/>
            <p14:sldId id="341"/>
            <p14:sldId id="343"/>
            <p14:sldId id="344"/>
            <p14:sldId id="300"/>
            <p14:sldId id="380"/>
            <p14:sldId id="349"/>
            <p14:sldId id="348"/>
            <p14:sldId id="347"/>
            <p14:sldId id="346"/>
            <p14:sldId id="304"/>
            <p14:sldId id="302"/>
            <p14:sldId id="350"/>
            <p14:sldId id="351"/>
            <p14:sldId id="354"/>
            <p14:sldId id="381"/>
            <p14:sldId id="323"/>
            <p14:sldId id="353"/>
            <p14:sldId id="355"/>
            <p14:sldId id="382"/>
            <p14:sldId id="324"/>
            <p14:sldId id="352"/>
            <p14:sldId id="356"/>
            <p14:sldId id="383"/>
            <p14:sldId id="326"/>
            <p14:sldId id="327"/>
            <p14:sldId id="384"/>
            <p14:sldId id="311"/>
            <p14:sldId id="331"/>
            <p14:sldId id="310"/>
            <p14:sldId id="358"/>
            <p14:sldId id="308"/>
            <p14:sldId id="332"/>
            <p14:sldId id="385"/>
            <p14:sldId id="307"/>
            <p14:sldId id="342"/>
            <p14:sldId id="333"/>
            <p14:sldId id="360"/>
            <p14:sldId id="313"/>
            <p14:sldId id="314"/>
            <p14:sldId id="312"/>
            <p14:sldId id="319"/>
            <p14:sldId id="361"/>
            <p14:sldId id="362"/>
            <p14:sldId id="386"/>
            <p14:sldId id="306"/>
            <p14:sldId id="363"/>
            <p14:sldId id="318"/>
            <p14:sldId id="337"/>
            <p14:sldId id="336"/>
            <p14:sldId id="340"/>
            <p14:sldId id="339"/>
            <p14:sldId id="338"/>
            <p14:sldId id="365"/>
            <p14:sldId id="366"/>
            <p14:sldId id="387"/>
            <p14:sldId id="317"/>
            <p14:sldId id="389"/>
            <p14:sldId id="394"/>
            <p14:sldId id="395"/>
            <p14:sldId id="396"/>
            <p14:sldId id="391"/>
            <p14:sldId id="392"/>
            <p14:sldId id="398"/>
            <p14:sldId id="399"/>
            <p14:sldId id="367"/>
            <p14:sldId id="368"/>
            <p14:sldId id="370"/>
            <p14:sldId id="334"/>
            <p14:sldId id="404"/>
            <p14:sldId id="406"/>
            <p14:sldId id="405"/>
            <p14:sldId id="408"/>
            <p14:sldId id="407"/>
            <p14:sldId id="412"/>
            <p14:sldId id="413"/>
            <p14:sldId id="371"/>
            <p14:sldId id="409"/>
            <p14:sldId id="41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00"/>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snapToGrid="0" snapToObjects="1">
      <p:cViewPr>
        <p:scale>
          <a:sx n="75" d="100"/>
          <a:sy n="75" d="100"/>
        </p:scale>
        <p:origin x="-1589" y="-18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40BA010-46B1-4295-A096-847331A08E2E}" type="datetimeFigureOut">
              <a:rPr lang="en-US" smtClean="0"/>
              <a:t>5/13/2015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28BBAF8-688E-40E5-A6D9-3237EF388455}" type="slidenum">
              <a:rPr lang="en-US" smtClean="0"/>
              <a:t>‹#›</a:t>
            </a:fld>
            <a:endParaRPr lang="en-US"/>
          </a:p>
        </p:txBody>
      </p:sp>
    </p:spTree>
    <p:extLst>
      <p:ext uri="{BB962C8B-B14F-4D97-AF65-F5344CB8AC3E}">
        <p14:creationId xmlns:p14="http://schemas.microsoft.com/office/powerpoint/2010/main" val="3694414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AD63637-EFA9-DC47-8704-2CCEA78D8C37}" type="datetimeFigureOut">
              <a:rPr kumimoji="1" lang="zh-CN" altLang="en-US" smtClean="0"/>
              <a:t>2015/5/13</a:t>
            </a:fld>
            <a:endParaRPr kumimoji="1" lang="zh-CN" altLang="en-US"/>
          </a:p>
        </p:txBody>
      </p:sp>
      <p:sp>
        <p:nvSpPr>
          <p:cNvPr id="4" name="幻灯片图像占位符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2AA5122-59E8-6C40-8B9A-A4F840CB93E2}" type="slidenum">
              <a:rPr kumimoji="1" lang="zh-CN" altLang="en-US" smtClean="0"/>
              <a:t>‹#›</a:t>
            </a:fld>
            <a:endParaRPr kumimoji="1" lang="zh-CN" altLang="en-US"/>
          </a:p>
        </p:txBody>
      </p:sp>
    </p:spTree>
    <p:extLst>
      <p:ext uri="{BB962C8B-B14F-4D97-AF65-F5344CB8AC3E}">
        <p14:creationId xmlns:p14="http://schemas.microsoft.com/office/powerpoint/2010/main" val="1975062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a:latin typeface="Calibri" charset="0"/>
                <a:ea typeface="ＭＳ Ｐゴシック" charset="0"/>
                <a:cs typeface="ＭＳ Ｐゴシック" charset="0"/>
              </a:rPr>
              <a:t>Scarcity of fresh water has serious implications. </a:t>
            </a:r>
          </a:p>
          <a:p>
            <a:pPr eaLnBrk="1" hangingPunct="1">
              <a:spcBef>
                <a:spcPct val="0"/>
              </a:spcBef>
            </a:pPr>
            <a:r>
              <a:rPr lang="en-US" altLang="zh-CN">
                <a:latin typeface="Calibri" charset="0"/>
                <a:ea typeface="ＭＳ Ｐゴシック" charset="0"/>
                <a:cs typeface="ＭＳ Ｐゴシック" charset="0"/>
              </a:rPr>
              <a:t>It can slow or stop economic expansion, reduce agricultural output, hamper food independence, and degrade public health and quality of life. </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57066" indent="-291179" eaLnBrk="0" hangingPunct="0">
              <a:defRPr>
                <a:solidFill>
                  <a:schemeClr val="tx1"/>
                </a:solidFill>
                <a:latin typeface="Arial" charset="0"/>
                <a:ea typeface="ＭＳ Ｐゴシック" charset="0"/>
                <a:cs typeface="ＭＳ Ｐゴシック" charset="0"/>
              </a:defRPr>
            </a:lvl2pPr>
            <a:lvl3pPr marL="1164717" indent="-232943" eaLnBrk="0" hangingPunct="0">
              <a:defRPr>
                <a:solidFill>
                  <a:schemeClr val="tx1"/>
                </a:solidFill>
                <a:latin typeface="Arial" charset="0"/>
                <a:ea typeface="ＭＳ Ｐゴシック" charset="0"/>
                <a:cs typeface="ＭＳ Ｐゴシック" charset="0"/>
              </a:defRPr>
            </a:lvl3pPr>
            <a:lvl4pPr marL="1630604" indent="-232943" eaLnBrk="0" hangingPunct="0">
              <a:defRPr>
                <a:solidFill>
                  <a:schemeClr val="tx1"/>
                </a:solidFill>
                <a:latin typeface="Arial" charset="0"/>
                <a:ea typeface="ＭＳ Ｐゴシック" charset="0"/>
                <a:cs typeface="ＭＳ Ｐゴシック" charset="0"/>
              </a:defRPr>
            </a:lvl4pPr>
            <a:lvl5pPr marL="2096491" indent="-232943" eaLnBrk="0" hangingPunct="0">
              <a:defRPr>
                <a:solidFill>
                  <a:schemeClr val="tx1"/>
                </a:solidFill>
                <a:latin typeface="Arial" charset="0"/>
                <a:ea typeface="ＭＳ Ｐゴシック" charset="0"/>
                <a:cs typeface="ＭＳ Ｐゴシック" charset="0"/>
              </a:defRPr>
            </a:lvl5pPr>
            <a:lvl6pPr marL="2562377" indent="-232943" eaLnBrk="0" fontAlgn="base" hangingPunct="0">
              <a:spcBef>
                <a:spcPct val="0"/>
              </a:spcBef>
              <a:spcAft>
                <a:spcPct val="0"/>
              </a:spcAft>
              <a:defRPr>
                <a:solidFill>
                  <a:schemeClr val="tx1"/>
                </a:solidFill>
                <a:latin typeface="Arial" charset="0"/>
                <a:ea typeface="ＭＳ Ｐゴシック" charset="0"/>
                <a:cs typeface="ＭＳ Ｐゴシック" charset="0"/>
              </a:defRPr>
            </a:lvl6pPr>
            <a:lvl7pPr marL="3028264" indent="-232943" eaLnBrk="0" fontAlgn="base" hangingPunct="0">
              <a:spcBef>
                <a:spcPct val="0"/>
              </a:spcBef>
              <a:spcAft>
                <a:spcPct val="0"/>
              </a:spcAft>
              <a:defRPr>
                <a:solidFill>
                  <a:schemeClr val="tx1"/>
                </a:solidFill>
                <a:latin typeface="Arial" charset="0"/>
                <a:ea typeface="ＭＳ Ｐゴシック" charset="0"/>
                <a:cs typeface="ＭＳ Ｐゴシック" charset="0"/>
              </a:defRPr>
            </a:lvl7pPr>
            <a:lvl8pPr marL="3494151" indent="-232943" eaLnBrk="0" fontAlgn="base" hangingPunct="0">
              <a:spcBef>
                <a:spcPct val="0"/>
              </a:spcBef>
              <a:spcAft>
                <a:spcPct val="0"/>
              </a:spcAft>
              <a:defRPr>
                <a:solidFill>
                  <a:schemeClr val="tx1"/>
                </a:solidFill>
                <a:latin typeface="Arial" charset="0"/>
                <a:ea typeface="ＭＳ Ｐゴシック" charset="0"/>
                <a:cs typeface="ＭＳ Ｐゴシック" charset="0"/>
              </a:defRPr>
            </a:lvl8pPr>
            <a:lvl9pPr marL="3960038" indent="-232943" eaLnBrk="0" fontAlgn="base" hangingPunct="0">
              <a:spcBef>
                <a:spcPct val="0"/>
              </a:spcBef>
              <a:spcAft>
                <a:spcPct val="0"/>
              </a:spcAft>
              <a:defRPr>
                <a:solidFill>
                  <a:schemeClr val="tx1"/>
                </a:solidFill>
                <a:latin typeface="Arial" charset="0"/>
                <a:ea typeface="ＭＳ Ｐゴシック" charset="0"/>
                <a:cs typeface="ＭＳ Ｐゴシック" charset="0"/>
              </a:defRPr>
            </a:lvl9pPr>
          </a:lstStyle>
          <a:p>
            <a:pPr eaLnBrk="1" hangingPunct="1"/>
            <a:fld id="{09C7A4B4-75D2-B64E-A11C-FE8F54F5DF4F}" type="slidenum">
              <a:rPr lang="en-US" altLang="zh-CN"/>
              <a:pPr eaLnBrk="1" hangingPunct="1"/>
              <a:t>6</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Calibri" charset="0"/>
                <a:ea typeface="ＭＳ Ｐゴシック" charset="0"/>
                <a:cs typeface="ＭＳ Ｐゴシック" charset="0"/>
              </a:rPr>
              <a:t>Link takes you to a Water Desalination Module created by the General Electric Company</a:t>
            </a:r>
          </a:p>
          <a:p>
            <a:r>
              <a:rPr lang="en-US" altLang="zh-CN">
                <a:latin typeface="Calibri" charset="0"/>
                <a:ea typeface="ＭＳ Ｐゴシック" charset="0"/>
                <a:cs typeface="ＭＳ Ｐゴシック" charset="0"/>
              </a:rPr>
              <a:t>See: http://www.gewater.com/images/multimedia/desal/index_flash.html </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57066" indent="-291179" eaLnBrk="0" hangingPunct="0">
              <a:defRPr>
                <a:solidFill>
                  <a:schemeClr val="tx1"/>
                </a:solidFill>
                <a:latin typeface="Arial" charset="0"/>
                <a:ea typeface="ＭＳ Ｐゴシック" charset="0"/>
                <a:cs typeface="ＭＳ Ｐゴシック" charset="0"/>
              </a:defRPr>
            </a:lvl2pPr>
            <a:lvl3pPr marL="1164717" indent="-232943" eaLnBrk="0" hangingPunct="0">
              <a:defRPr>
                <a:solidFill>
                  <a:schemeClr val="tx1"/>
                </a:solidFill>
                <a:latin typeface="Arial" charset="0"/>
                <a:ea typeface="ＭＳ Ｐゴシック" charset="0"/>
                <a:cs typeface="ＭＳ Ｐゴシック" charset="0"/>
              </a:defRPr>
            </a:lvl3pPr>
            <a:lvl4pPr marL="1630604" indent="-232943" eaLnBrk="0" hangingPunct="0">
              <a:defRPr>
                <a:solidFill>
                  <a:schemeClr val="tx1"/>
                </a:solidFill>
                <a:latin typeface="Arial" charset="0"/>
                <a:ea typeface="ＭＳ Ｐゴシック" charset="0"/>
                <a:cs typeface="ＭＳ Ｐゴシック" charset="0"/>
              </a:defRPr>
            </a:lvl4pPr>
            <a:lvl5pPr marL="2096491" indent="-232943" eaLnBrk="0" hangingPunct="0">
              <a:defRPr>
                <a:solidFill>
                  <a:schemeClr val="tx1"/>
                </a:solidFill>
                <a:latin typeface="Arial" charset="0"/>
                <a:ea typeface="ＭＳ Ｐゴシック" charset="0"/>
                <a:cs typeface="ＭＳ Ｐゴシック" charset="0"/>
              </a:defRPr>
            </a:lvl5pPr>
            <a:lvl6pPr marL="2562377" indent="-232943" eaLnBrk="0" fontAlgn="base" hangingPunct="0">
              <a:spcBef>
                <a:spcPct val="0"/>
              </a:spcBef>
              <a:spcAft>
                <a:spcPct val="0"/>
              </a:spcAft>
              <a:defRPr>
                <a:solidFill>
                  <a:schemeClr val="tx1"/>
                </a:solidFill>
                <a:latin typeface="Arial" charset="0"/>
                <a:ea typeface="ＭＳ Ｐゴシック" charset="0"/>
                <a:cs typeface="ＭＳ Ｐゴシック" charset="0"/>
              </a:defRPr>
            </a:lvl6pPr>
            <a:lvl7pPr marL="3028264" indent="-232943" eaLnBrk="0" fontAlgn="base" hangingPunct="0">
              <a:spcBef>
                <a:spcPct val="0"/>
              </a:spcBef>
              <a:spcAft>
                <a:spcPct val="0"/>
              </a:spcAft>
              <a:defRPr>
                <a:solidFill>
                  <a:schemeClr val="tx1"/>
                </a:solidFill>
                <a:latin typeface="Arial" charset="0"/>
                <a:ea typeface="ＭＳ Ｐゴシック" charset="0"/>
                <a:cs typeface="ＭＳ Ｐゴシック" charset="0"/>
              </a:defRPr>
            </a:lvl7pPr>
            <a:lvl8pPr marL="3494151" indent="-232943" eaLnBrk="0" fontAlgn="base" hangingPunct="0">
              <a:spcBef>
                <a:spcPct val="0"/>
              </a:spcBef>
              <a:spcAft>
                <a:spcPct val="0"/>
              </a:spcAft>
              <a:defRPr>
                <a:solidFill>
                  <a:schemeClr val="tx1"/>
                </a:solidFill>
                <a:latin typeface="Arial" charset="0"/>
                <a:ea typeface="ＭＳ Ｐゴシック" charset="0"/>
                <a:cs typeface="ＭＳ Ｐゴシック" charset="0"/>
              </a:defRPr>
            </a:lvl8pPr>
            <a:lvl9pPr marL="3960038" indent="-232943" eaLnBrk="0" fontAlgn="base" hangingPunct="0">
              <a:spcBef>
                <a:spcPct val="0"/>
              </a:spcBef>
              <a:spcAft>
                <a:spcPct val="0"/>
              </a:spcAft>
              <a:defRPr>
                <a:solidFill>
                  <a:schemeClr val="tx1"/>
                </a:solidFill>
                <a:latin typeface="Arial" charset="0"/>
                <a:ea typeface="ＭＳ Ｐゴシック" charset="0"/>
                <a:cs typeface="ＭＳ Ｐゴシック" charset="0"/>
              </a:defRPr>
            </a:lvl9pPr>
          </a:lstStyle>
          <a:p>
            <a:pPr eaLnBrk="1" hangingPunct="1"/>
            <a:fld id="{C530D00D-5D36-9348-A9DB-1F1F909BC1DF}" type="slidenum">
              <a:rPr lang="en-US" altLang="zh-CN"/>
              <a:pPr eaLnBrk="1" hangingPunct="1"/>
              <a:t>7</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lIns="64291" tIns="32146" rIns="64291" bIns="32146"/>
          <a:lstStyle/>
          <a:p>
            <a:r>
              <a:rPr lang="zh-CN" altLang="en-US" smtClean="0"/>
              <a:t>单击此处编辑母版标题样式</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lIns="64291" tIns="32146" rIns="64291" bIns="32146"/>
          <a:lstStyle>
            <a:lvl5pPr>
              <a:defRPr/>
            </a:lvl5pPr>
            <a:lvl6pPr>
              <a:defRPr/>
            </a:lvl6pPr>
            <a:lvl7pPr>
              <a:defRPr/>
            </a:lvl7pPr>
            <a:lvl8pPr>
              <a:defRPr/>
            </a:lvl8pPr>
            <a:lvl9pPr>
              <a:buFont typeface="Arial" pitchFamily="34" charset="0"/>
              <a:buChar char="•"/>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10"/>
          </p:nvPr>
        </p:nvSpPr>
        <p:spPr>
          <a:xfrm>
            <a:off x="6363347" y="6356351"/>
            <a:ext cx="2085975" cy="365125"/>
          </a:xfrm>
          <a:prstGeom prst="rect">
            <a:avLst/>
          </a:prstGeom>
        </p:spPr>
        <p:txBody>
          <a:bodyPr lIns="64291" tIns="32146" rIns="64291" bIns="32146"/>
          <a:lstStyle/>
          <a:p>
            <a:fld id="{5CCC01FF-0402-4393-A6AF-766062F9F2E4}" type="datetimeFigureOut">
              <a:rPr lang="en-US" altLang="zh-CN" smtClean="0"/>
              <a:pPr/>
              <a:t>5/13/2015</a:t>
            </a:fld>
            <a:endParaRPr lang="en-US" altLang="zh-CN"/>
          </a:p>
        </p:txBody>
      </p:sp>
      <p:sp>
        <p:nvSpPr>
          <p:cNvPr id="5" name="Footer Placeholder 4"/>
          <p:cNvSpPr>
            <a:spLocks noGrp="1"/>
          </p:cNvSpPr>
          <p:nvPr>
            <p:ph type="ftr" sz="quarter" idx="11"/>
          </p:nvPr>
        </p:nvSpPr>
        <p:spPr>
          <a:xfrm>
            <a:off x="659166" y="6356351"/>
            <a:ext cx="2847975" cy="365125"/>
          </a:xfrm>
          <a:prstGeom prst="rect">
            <a:avLst/>
          </a:prstGeom>
        </p:spPr>
        <p:txBody>
          <a:bodyPr lIns="64291" tIns="32146" rIns="64291" bIns="32146"/>
          <a:lstStyle/>
          <a:p>
            <a:endParaRPr lang="en-US" altLang="en-US"/>
          </a:p>
        </p:txBody>
      </p:sp>
      <p:sp>
        <p:nvSpPr>
          <p:cNvPr id="6" name="Slide Number Placeholder 5"/>
          <p:cNvSpPr>
            <a:spLocks noGrp="1"/>
          </p:cNvSpPr>
          <p:nvPr>
            <p:ph type="sldNum" sz="quarter" idx="12"/>
          </p:nvPr>
        </p:nvSpPr>
        <p:spPr>
          <a:xfrm>
            <a:off x="8543279" y="6356351"/>
            <a:ext cx="561975" cy="365125"/>
          </a:xfrm>
          <a:prstGeom prst="rect">
            <a:avLst/>
          </a:prstGeom>
        </p:spPr>
        <p:txBody>
          <a:bodyPr lIns="64291" tIns="32146" rIns="64291" bIns="32146"/>
          <a:lstStyle/>
          <a:p>
            <a:fld id="{7D8C1787-70EB-427A-A670-E49E95DC44F4}" type="slidenum">
              <a:rPr lang="en-US" altLang="zh-CN" smtClean="0"/>
              <a:pPr/>
              <a:t>‹#›</a:t>
            </a:fld>
            <a:endParaRPr lang="en-US" altLang="zh-CN"/>
          </a:p>
        </p:txBody>
      </p:sp>
    </p:spTree>
    <p:extLst>
      <p:ext uri="{BB962C8B-B14F-4D97-AF65-F5344CB8AC3E}">
        <p14:creationId xmlns:p14="http://schemas.microsoft.com/office/powerpoint/2010/main" val="3069603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flipV="1">
            <a:off x="0" y="5778500"/>
            <a:ext cx="9144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 name="Picture 10" descr="Small Use Shield_GoldOnTrans.eps"/>
          <p:cNvPicPr>
            <a:picLocks noChangeAspect="1"/>
          </p:cNvPicPr>
          <p:nvPr/>
        </p:nvPicPr>
        <p:blipFill>
          <a:blip r:embed="rId3"/>
          <a:stretch>
            <a:fillRect/>
          </a:stretch>
        </p:blipFill>
        <p:spPr>
          <a:xfrm>
            <a:off x="8201027" y="238127"/>
            <a:ext cx="748239" cy="748239"/>
          </a:xfrm>
          <a:prstGeom prst="rect">
            <a:avLst/>
          </a:prstGeom>
        </p:spPr>
      </p:pic>
      <p:pic>
        <p:nvPicPr>
          <p:cNvPr id="9" name="Picture 8" descr="1-lineWordmark_GoldOnCard_NoBG.eps"/>
          <p:cNvPicPr>
            <a:picLocks noChangeAspect="1"/>
          </p:cNvPicPr>
          <p:nvPr/>
        </p:nvPicPr>
        <p:blipFill>
          <a:blip r:embed="rId4"/>
          <a:stretch>
            <a:fillRect/>
          </a:stretch>
        </p:blipFill>
        <p:spPr>
          <a:xfrm>
            <a:off x="6997700" y="6462029"/>
            <a:ext cx="1822126" cy="154821"/>
          </a:xfrm>
          <a:prstGeom prst="rect">
            <a:avLst/>
          </a:prstGeom>
        </p:spPr>
      </p:pic>
      <p:pic>
        <p:nvPicPr>
          <p:cNvPr id="10" name="Picture 9" descr="Formal_Viterbi_GoldOnCard_NoBG.eps"/>
          <p:cNvPicPr>
            <a:picLocks noChangeAspect="1"/>
          </p:cNvPicPr>
          <p:nvPr/>
        </p:nvPicPr>
        <p:blipFill>
          <a:blip r:embed="rId5"/>
          <a:stretch>
            <a:fillRect/>
          </a:stretch>
        </p:blipFill>
        <p:spPr>
          <a:xfrm>
            <a:off x="292102" y="6138309"/>
            <a:ext cx="1741688" cy="470075"/>
          </a:xfrm>
          <a:prstGeom prst="rect">
            <a:avLst/>
          </a:prstGeom>
        </p:spPr>
      </p:pic>
    </p:spTree>
  </p:cSld>
  <p:clrMap bg1="dk1" tx1="lt1" bg2="dk2" tx2="lt2" accent1="accent1" accent2="accent2" accent3="accent3" accent4="accent4" accent5="accent5" accent6="accent6" hlink="hlink" folHlink="folHlink"/>
  <p:sldLayoutIdLst>
    <p:sldLayoutId id="214748365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803900"/>
            <a:ext cx="9144000" cy="10527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p:cNvSpPr/>
          <p:nvPr/>
        </p:nvSpPr>
        <p:spPr>
          <a:xfrm flipV="1">
            <a:off x="0" y="5778500"/>
            <a:ext cx="9144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 name="Picture 10" descr="Small Use Shield_GoldOnTrans.eps"/>
          <p:cNvPicPr>
            <a:picLocks noChangeAspect="1"/>
          </p:cNvPicPr>
          <p:nvPr/>
        </p:nvPicPr>
        <p:blipFill>
          <a:blip r:embed="rId4"/>
          <a:stretch>
            <a:fillRect/>
          </a:stretch>
        </p:blipFill>
        <p:spPr>
          <a:xfrm>
            <a:off x="8201027" y="238127"/>
            <a:ext cx="748239" cy="748239"/>
          </a:xfrm>
          <a:prstGeom prst="rect">
            <a:avLst/>
          </a:prstGeom>
        </p:spPr>
      </p:pic>
      <p:pic>
        <p:nvPicPr>
          <p:cNvPr id="9" name="Picture 8" descr="1-lineWordmark_GoldOnCard_NoBG.eps"/>
          <p:cNvPicPr>
            <a:picLocks noChangeAspect="1"/>
          </p:cNvPicPr>
          <p:nvPr/>
        </p:nvPicPr>
        <p:blipFill>
          <a:blip r:embed="rId5"/>
          <a:stretch>
            <a:fillRect/>
          </a:stretch>
        </p:blipFill>
        <p:spPr>
          <a:xfrm>
            <a:off x="6997700" y="6462029"/>
            <a:ext cx="1822126" cy="154821"/>
          </a:xfrm>
          <a:prstGeom prst="rect">
            <a:avLst/>
          </a:prstGeom>
        </p:spPr>
      </p:pic>
      <p:pic>
        <p:nvPicPr>
          <p:cNvPr id="12" name="Picture 11" descr="Formal_Viterbi_GoldOnCard_NoBG.eps"/>
          <p:cNvPicPr>
            <a:picLocks noChangeAspect="1"/>
          </p:cNvPicPr>
          <p:nvPr/>
        </p:nvPicPr>
        <p:blipFill>
          <a:blip r:embed="rId6"/>
          <a:stretch>
            <a:fillRect/>
          </a:stretch>
        </p:blipFill>
        <p:spPr>
          <a:xfrm>
            <a:off x="292102" y="6138309"/>
            <a:ext cx="1741688" cy="47007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hyperlink" Target="http://www.ocwd.com/Portals/0/ProgramsProjects/Explore%20Desal/PoseidonResourcesHuntingtonBeachOceanDesalinationProjectInformationAndUpdate.pdf" TargetMode="External"/><Relationship Id="rId3" Type="http://schemas.openxmlformats.org/officeDocument/2006/relationships/hyperlink" Target="http://www.nytimes.com/2013/03/01/business/energy-environment/a-costly-california-desalination-plant-bets-on-future-affordability.html?pagewanted=all&amp;_r=0" TargetMode="External"/><Relationship Id="rId7" Type="http://schemas.openxmlformats.org/officeDocument/2006/relationships/hyperlink" Target="http://poseidonwater.com/our_projects/all_projects/huntington_beach_project" TargetMode="External"/><Relationship Id="rId2" Type="http://schemas.openxmlformats.org/officeDocument/2006/relationships/hyperlink" Target="http://puretecwater.com/what-is-reverse-osmosis.html" TargetMode="External"/><Relationship Id="rId1" Type="http://schemas.openxmlformats.org/officeDocument/2006/relationships/slideLayout" Target="../slideLayouts/slideLayout3.xml"/><Relationship Id="rId6" Type="http://schemas.openxmlformats.org/officeDocument/2006/relationships/hyperlink" Target="http://www.nbcnews.com/storyline/california-drought/parched-california-pours-mega-millions-desalination-tech-n28066" TargetMode="External"/><Relationship Id="rId11" Type="http://schemas.openxmlformats.org/officeDocument/2006/relationships/hyperlink" Target="http://www.westbasin.org/files/final-desal-master-plan/executive-summary.pdf" TargetMode="External"/><Relationship Id="rId5" Type="http://schemas.openxmlformats.org/officeDocument/2006/relationships/hyperlink" Target="http://en.wikipedia.org/wiki/Salinity" TargetMode="External"/><Relationship Id="rId10" Type="http://schemas.openxmlformats.org/officeDocument/2006/relationships/hyperlink" Target="http://www.sdcwa.org/sites/default/files/files/water-management/desal/ExecSummary_desal-study_Dec09.pdf" TargetMode="External"/><Relationship Id="rId4" Type="http://schemas.openxmlformats.org/officeDocument/2006/relationships/hyperlink" Target="http://carlsbaddesal.com/eir" TargetMode="External"/><Relationship Id="rId9" Type="http://schemas.openxmlformats.org/officeDocument/2006/relationships/hyperlink" Target="http://www.watereuse.org/files/s/Cesar_Lopez_1.pdf"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www.carlsbadca.gov/" TargetMode="External"/><Relationship Id="rId3" Type="http://schemas.openxmlformats.org/officeDocument/2006/relationships/hyperlink" Target="http://www.westbasin.org/water-reliability-2020/ocean-water-desalination/overview" TargetMode="External"/><Relationship Id="rId7" Type="http://schemas.openxmlformats.org/officeDocument/2006/relationships/hyperlink" Target="http://www.santabarbaraca.gov/gov/depts/pw/resources/system/sources/desalination.asp" TargetMode="External"/><Relationship Id="rId2" Type="http://schemas.openxmlformats.org/officeDocument/2006/relationships/hyperlink" Target="http://www.westbasin.org/files/desal-reports-and-research/west-basin-ie-report-final-081314-.pdf" TargetMode="External"/><Relationship Id="rId1" Type="http://schemas.openxmlformats.org/officeDocument/2006/relationships/slideLayout" Target="../slideLayouts/slideLayout3.xml"/><Relationship Id="rId6" Type="http://schemas.openxmlformats.org/officeDocument/2006/relationships/hyperlink" Target="http://www.westbasin.org/water-reliability-2020/ocean-water-desalination/demonstration-facility" TargetMode="External"/><Relationship Id="rId5" Type="http://schemas.openxmlformats.org/officeDocument/2006/relationships/hyperlink" Target="http://www.westbasin.org/water-reliability-2020/ocean-water-desalination/reports-research" TargetMode="External"/><Relationship Id="rId4" Type="http://schemas.openxmlformats.org/officeDocument/2006/relationships/hyperlink" Target="http://www.westbasin.org/water-reliability-2020/ocean-water-desalination/west-basins-approach"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carlsbaddesal.com/project-overview" TargetMode="External"/><Relationship Id="rId7" Type="http://schemas.openxmlformats.org/officeDocument/2006/relationships/hyperlink" Target="http://www.worldfutureenergysummit.com/Portal/exhibitors/products/as-technology-srl/pv-desalination-solutions.aspx" TargetMode="External"/><Relationship Id="rId2" Type="http://schemas.openxmlformats.org/officeDocument/2006/relationships/hyperlink" Target="http://carlsbaddesal.com/" TargetMode="External"/><Relationship Id="rId1" Type="http://schemas.openxmlformats.org/officeDocument/2006/relationships/slideLayout" Target="../slideLayouts/slideLayout3.xml"/><Relationship Id="rId6" Type="http://schemas.openxmlformats.org/officeDocument/2006/relationships/hyperlink" Target="http://poseidonwater.com/our_projects/all_projects/huntington_beach_project" TargetMode="External"/><Relationship Id="rId5" Type="http://schemas.openxmlformats.org/officeDocument/2006/relationships/hyperlink" Target="http://carlsbaddesal.com/public-outreach" TargetMode="External"/><Relationship Id="rId4" Type="http://schemas.openxmlformats.org/officeDocument/2006/relationships/hyperlink" Target="http://carlsbaddesal.com/construction-update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0" y="1044153"/>
            <a:ext cx="9129299" cy="220027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3200" noProof="0" dirty="0" smtClean="0">
              <a:solidFill>
                <a:schemeClr val="tx2"/>
              </a:solidFill>
              <a:latin typeface="Arial"/>
              <a:ea typeface="+mj-ea"/>
              <a:cs typeface="Arial"/>
            </a:endParaRPr>
          </a:p>
          <a:p>
            <a:pPr algn="ctr">
              <a:spcBef>
                <a:spcPct val="0"/>
              </a:spcBef>
              <a:defRPr/>
            </a:pPr>
            <a:r>
              <a:rPr lang="en-US" altLang="zh-CN" sz="3200" dirty="0">
                <a:solidFill>
                  <a:schemeClr val="tx2"/>
                </a:solidFill>
                <a:latin typeface="Arial"/>
                <a:ea typeface="+mj-ea"/>
                <a:cs typeface="Arial"/>
              </a:rPr>
              <a:t>E</a:t>
            </a:r>
            <a:r>
              <a:rPr lang="en-US" altLang="zh-CN" sz="3200" dirty="0" smtClean="0">
                <a:solidFill>
                  <a:schemeClr val="tx2"/>
                </a:solidFill>
                <a:latin typeface="Arial"/>
                <a:ea typeface="+mj-ea"/>
                <a:cs typeface="Arial"/>
              </a:rPr>
              <a:t>xisting and proposed desalination </a:t>
            </a:r>
            <a:r>
              <a:rPr lang="en-US" altLang="zh-CN" sz="3200" dirty="0">
                <a:solidFill>
                  <a:schemeClr val="tx2"/>
                </a:solidFill>
                <a:latin typeface="Arial"/>
                <a:ea typeface="+mj-ea"/>
                <a:cs typeface="Arial"/>
              </a:rPr>
              <a:t>plants in Southern California</a:t>
            </a:r>
            <a:r>
              <a:rPr kumimoji="0" lang="en-US" sz="3200" u="none" strike="noStrike" kern="1200" cap="none" spc="0" normalizeH="0" baseline="0" noProof="0" dirty="0" smtClean="0">
                <a:ln>
                  <a:noFill/>
                </a:ln>
                <a:solidFill>
                  <a:schemeClr val="tx2"/>
                </a:solidFill>
                <a:effectLst/>
                <a:uLnTx/>
                <a:uFillTx/>
                <a:latin typeface="Arial"/>
                <a:ea typeface="+mj-ea"/>
                <a:cs typeface="Arial"/>
              </a:rPr>
              <a:t/>
            </a:r>
            <a:br>
              <a:rPr kumimoji="0" lang="en-US" sz="3200" u="none" strike="noStrike" kern="1200" cap="none" spc="0" normalizeH="0" baseline="0" noProof="0" dirty="0" smtClean="0">
                <a:ln>
                  <a:noFill/>
                </a:ln>
                <a:solidFill>
                  <a:schemeClr val="tx2"/>
                </a:solidFill>
                <a:effectLst/>
                <a:uLnTx/>
                <a:uFillTx/>
                <a:latin typeface="Arial"/>
                <a:ea typeface="+mj-ea"/>
                <a:cs typeface="Arial"/>
              </a:rPr>
            </a:br>
            <a:r>
              <a:rPr lang="en-US" sz="2000" dirty="0" smtClean="0">
                <a:solidFill>
                  <a:srgbClr val="0070C0"/>
                </a:solidFill>
                <a:latin typeface="Arial"/>
                <a:ea typeface="+mj-ea"/>
                <a:cs typeface="Arial"/>
              </a:rPr>
              <a:t>(Work in Progress)</a:t>
            </a:r>
            <a:endParaRPr kumimoji="0" lang="en-US" sz="3200" u="none" strike="noStrike" kern="1200" cap="none" spc="0" normalizeH="0" baseline="0" noProof="0" dirty="0" smtClean="0">
              <a:ln>
                <a:noFill/>
              </a:ln>
              <a:solidFill>
                <a:srgbClr val="0070C0"/>
              </a:solidFill>
              <a:effectLst/>
              <a:uLnTx/>
              <a:uFillTx/>
              <a:latin typeface="Arial"/>
              <a:ea typeface="+mj-ea"/>
              <a:cs typeface="Arial"/>
            </a:endParaRPr>
          </a:p>
        </p:txBody>
      </p:sp>
      <p:sp>
        <p:nvSpPr>
          <p:cNvPr id="52" name="Subtitle 2"/>
          <p:cNvSpPr txBox="1">
            <a:spLocks/>
          </p:cNvSpPr>
          <p:nvPr/>
        </p:nvSpPr>
        <p:spPr>
          <a:xfrm>
            <a:off x="2421468" y="3539068"/>
            <a:ext cx="7172476" cy="1514930"/>
          </a:xfrm>
          <a:prstGeom prst="rect">
            <a:avLst/>
          </a:prstGeom>
        </p:spPr>
        <p:txBody>
          <a:bodyPr vert="horz" lIns="91440" tIns="45720" rIns="91440" bIns="45720" rtlCol="0">
            <a:normAutofit fontScale="40000" lnSpcReduction="20000"/>
          </a:bodyPr>
          <a:lstStyle/>
          <a:p>
            <a:pPr algn="ctr">
              <a:spcBef>
                <a:spcPct val="20000"/>
              </a:spcBef>
              <a:defRPr/>
            </a:pPr>
            <a:r>
              <a:rPr lang="en-US" sz="3700" i="1" dirty="0" smtClean="0">
                <a:latin typeface="Times New Roman"/>
                <a:cs typeface="Times New Roman"/>
              </a:rPr>
              <a:t>Prepared by : </a:t>
            </a:r>
            <a:r>
              <a:rPr lang="en-US" sz="3700" i="1" dirty="0" err="1">
                <a:latin typeface="Times New Roman"/>
                <a:cs typeface="Times New Roman"/>
              </a:rPr>
              <a:t>Lidong</a:t>
            </a:r>
            <a:r>
              <a:rPr lang="en-US" sz="3700" i="1" dirty="0">
                <a:latin typeface="Times New Roman"/>
                <a:cs typeface="Times New Roman"/>
              </a:rPr>
              <a:t> </a:t>
            </a:r>
            <a:r>
              <a:rPr lang="en-US" sz="3700" i="1" dirty="0" err="1" smtClean="0">
                <a:latin typeface="Times New Roman"/>
                <a:cs typeface="Times New Roman"/>
              </a:rPr>
              <a:t>Cai</a:t>
            </a:r>
            <a:r>
              <a:rPr lang="en-US" sz="3700" i="1" dirty="0" smtClean="0">
                <a:latin typeface="Times New Roman"/>
                <a:cs typeface="Times New Roman"/>
              </a:rPr>
              <a:t>, Graduate Student</a:t>
            </a:r>
            <a:endParaRPr lang="en-US" sz="3700" i="1" dirty="0">
              <a:latin typeface="Times New Roman"/>
              <a:cs typeface="Times New Roman"/>
            </a:endParaRPr>
          </a:p>
          <a:p>
            <a:pPr algn="ctr">
              <a:spcBef>
                <a:spcPct val="20000"/>
              </a:spcBef>
              <a:defRPr/>
            </a:pPr>
            <a:r>
              <a:rPr lang="en-US" sz="3700" i="1" dirty="0" smtClean="0">
                <a:latin typeface="Times New Roman"/>
                <a:cs typeface="Times New Roman"/>
              </a:rPr>
              <a:t>Supervising Faculty: Professor </a:t>
            </a:r>
            <a:r>
              <a:rPr lang="en-US" altLang="zh-CN" sz="3700" i="1" dirty="0" err="1" smtClean="0">
                <a:latin typeface="Times New Roman"/>
                <a:cs typeface="Times New Roman"/>
              </a:rPr>
              <a:t>Massoud</a:t>
            </a:r>
            <a:r>
              <a:rPr lang="en-US" altLang="zh-CN" sz="3700" i="1" dirty="0" smtClean="0">
                <a:latin typeface="Times New Roman"/>
                <a:cs typeface="Times New Roman"/>
              </a:rPr>
              <a:t> </a:t>
            </a:r>
            <a:r>
              <a:rPr lang="en-US" altLang="zh-CN" sz="3700" i="1" dirty="0" err="1">
                <a:latin typeface="Times New Roman"/>
                <a:cs typeface="Times New Roman"/>
              </a:rPr>
              <a:t>Pirbazari</a:t>
            </a:r>
            <a:endParaRPr lang="en-US" altLang="zh-CN" sz="3700" i="1" dirty="0">
              <a:latin typeface="Times New Roman"/>
              <a:cs typeface="Times New Roman"/>
            </a:endParaRPr>
          </a:p>
          <a:p>
            <a:pPr algn="ctr">
              <a:spcBef>
                <a:spcPct val="20000"/>
              </a:spcBef>
              <a:defRPr/>
            </a:pPr>
            <a:r>
              <a:rPr lang="en-US" altLang="zh-CN" sz="3700" i="1" dirty="0">
                <a:latin typeface="Times New Roman"/>
                <a:cs typeface="Times New Roman"/>
              </a:rPr>
              <a:t>Sonny </a:t>
            </a:r>
            <a:r>
              <a:rPr lang="en-US" altLang="zh-CN" sz="3700" i="1" dirty="0" err="1">
                <a:latin typeface="Times New Roman"/>
                <a:cs typeface="Times New Roman"/>
              </a:rPr>
              <a:t>Astani</a:t>
            </a:r>
            <a:r>
              <a:rPr lang="en-US" altLang="zh-CN" sz="3700" i="1" dirty="0">
                <a:latin typeface="Times New Roman"/>
                <a:cs typeface="Times New Roman"/>
              </a:rPr>
              <a:t> Department of Civil and Environmental Engineering</a:t>
            </a:r>
          </a:p>
          <a:p>
            <a:pPr algn="ctr">
              <a:spcBef>
                <a:spcPct val="20000"/>
              </a:spcBef>
              <a:defRPr/>
            </a:pPr>
            <a:r>
              <a:rPr lang="en-US" altLang="zh-CN" sz="3700" i="1" dirty="0">
                <a:latin typeface="Times New Roman"/>
                <a:cs typeface="Times New Roman"/>
              </a:rPr>
              <a:t>Viterbi School of Engineering</a:t>
            </a:r>
          </a:p>
          <a:p>
            <a:pPr algn="ctr">
              <a:spcBef>
                <a:spcPct val="20000"/>
              </a:spcBef>
              <a:defRPr/>
            </a:pPr>
            <a:r>
              <a:rPr lang="en-US" altLang="zh-CN" sz="3700" i="1" dirty="0">
                <a:latin typeface="Times New Roman"/>
                <a:cs typeface="Times New Roman"/>
              </a:rPr>
              <a:t>University of Southern </a:t>
            </a:r>
            <a:r>
              <a:rPr lang="en-US" altLang="zh-CN" sz="3700" i="1" dirty="0" smtClean="0">
                <a:latin typeface="Times New Roman"/>
                <a:cs typeface="Times New Roman"/>
              </a:rPr>
              <a:t>California </a:t>
            </a:r>
            <a:endParaRPr lang="en-US" altLang="zh-CN" sz="3700" i="1" dirty="0">
              <a:latin typeface="Times New Roman"/>
              <a:cs typeface="Times New Roman"/>
            </a:endParaRPr>
          </a:p>
          <a:p>
            <a:pPr lvl="0" algn="ctr">
              <a:spcBef>
                <a:spcPct val="20000"/>
              </a:spcBef>
              <a:defRPr/>
            </a:pPr>
            <a:r>
              <a:rPr kumimoji="0" lang="en-US" sz="2400" i="1" u="none" strike="noStrike" kern="1200" cap="none" spc="0" normalizeH="0" noProof="0" dirty="0" smtClean="0">
                <a:effectLst/>
                <a:uLnTx/>
                <a:uFillTx/>
                <a:latin typeface="Times New Roman"/>
                <a:ea typeface="+mn-ea"/>
                <a:cs typeface="Times New Roman"/>
              </a:rPr>
              <a:t>May 2014</a:t>
            </a:r>
            <a:endParaRPr kumimoji="0" lang="en-US" sz="2400" i="1" u="none" strike="noStrike" kern="1200" cap="none" spc="0" normalizeH="0" noProof="0" dirty="0" smtClean="0">
              <a:effectLst/>
              <a:uLnTx/>
              <a:uFillTx/>
              <a:latin typeface="Times New Roman"/>
              <a:ea typeface="+mn-ea"/>
              <a:cs typeface="Times New Roman"/>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400" i="1" noProof="0" dirty="0" smtClean="0">
                <a:latin typeface="Times New Roman"/>
                <a:cs typeface="Times New Roman"/>
              </a:rPr>
              <a:t>                 </a:t>
            </a:r>
            <a:endParaRPr kumimoji="0" lang="en-US" sz="2400" i="1" u="none" strike="noStrike" kern="1200" cap="none" spc="0" normalizeH="0" baseline="0" noProof="0" dirty="0" smtClean="0">
              <a:effectLst/>
              <a:uLnTx/>
              <a:uFillTx/>
              <a:latin typeface="Times New Roman"/>
              <a:ea typeface="+mn-ea"/>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17057"/>
    </mc:Choice>
    <mc:Fallback xmlns="">
      <p:transition spd="slow" advTm="1705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1999"/>
            <a:ext cx="8229600" cy="1600200"/>
          </a:xfrm>
        </p:spPr>
        <p:txBody>
          <a:bodyPr/>
          <a:lstStyle/>
          <a:p>
            <a:r>
              <a:rPr kumimoji="1" lang="en-US" altLang="zh-CN" dirty="0" smtClean="0"/>
              <a:t>Introduction to Reverse Osmosis</a:t>
            </a:r>
            <a:endParaRPr kumimoji="1" lang="zh-CN" altLang="en-US" dirty="0"/>
          </a:p>
        </p:txBody>
      </p:sp>
      <p:sp>
        <p:nvSpPr>
          <p:cNvPr id="3" name="内容占位符 2"/>
          <p:cNvSpPr>
            <a:spLocks noGrp="1"/>
          </p:cNvSpPr>
          <p:nvPr>
            <p:ph idx="1"/>
          </p:nvPr>
        </p:nvSpPr>
        <p:spPr>
          <a:xfrm>
            <a:off x="457200" y="1947333"/>
            <a:ext cx="8415867" cy="4525963"/>
          </a:xfrm>
        </p:spPr>
        <p:txBody>
          <a:bodyPr/>
          <a:lstStyle/>
          <a:p>
            <a:pPr marL="0" indent="0">
              <a:buNone/>
            </a:pPr>
            <a:r>
              <a:rPr lang="en-US" altLang="zh-CN" dirty="0" smtClean="0">
                <a:solidFill>
                  <a:schemeClr val="bg2">
                    <a:lumMod val="10000"/>
                  </a:schemeClr>
                </a:solidFill>
              </a:rPr>
              <a:t>   “ Reverse osmosis(RO) </a:t>
            </a:r>
            <a:r>
              <a:rPr lang="en-US" altLang="zh-CN" dirty="0">
                <a:solidFill>
                  <a:schemeClr val="bg2">
                    <a:lumMod val="10000"/>
                  </a:schemeClr>
                </a:solidFill>
              </a:rPr>
              <a:t>is the process of forcing a solvent from a region of high solute concentration through a semipermeable membrane to a region of low solute concentration by applying a pressure in excess of the osmotic </a:t>
            </a:r>
            <a:r>
              <a:rPr lang="en-US" altLang="zh-CN" dirty="0" smtClean="0">
                <a:solidFill>
                  <a:schemeClr val="bg2">
                    <a:lumMod val="10000"/>
                  </a:schemeClr>
                </a:solidFill>
              </a:rPr>
              <a:t>pressure”</a:t>
            </a:r>
            <a:endParaRPr lang="en-US" altLang="zh-CN" dirty="0">
              <a:solidFill>
                <a:schemeClr val="bg2">
                  <a:lumMod val="10000"/>
                </a:schemeClr>
              </a:solidFill>
            </a:endParaRPr>
          </a:p>
          <a:p>
            <a:endParaRPr kumimoji="1" lang="zh-CN" altLang="en-US" dirty="0"/>
          </a:p>
        </p:txBody>
      </p:sp>
    </p:spTree>
    <p:extLst>
      <p:ext uri="{BB962C8B-B14F-4D97-AF65-F5344CB8AC3E}">
        <p14:creationId xmlns:p14="http://schemas.microsoft.com/office/powerpoint/2010/main" val="805096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440265"/>
            <a:ext cx="8822266" cy="1168400"/>
          </a:xfrm>
        </p:spPr>
        <p:txBody>
          <a:bodyPr/>
          <a:lstStyle/>
          <a:p>
            <a:r>
              <a:rPr kumimoji="1" lang="en-US" altLang="zh-CN" sz="4000" dirty="0" smtClean="0"/>
              <a:t>Reverse Osmosis Schematic</a:t>
            </a:r>
            <a:endParaRPr kumimoji="1" lang="zh-CN" altLang="en-US" sz="4000" dirty="0"/>
          </a:p>
        </p:txBody>
      </p:sp>
      <p:pic>
        <p:nvPicPr>
          <p:cNvPr id="7" name="图片 6" descr="mechanis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433" y="1261533"/>
            <a:ext cx="6108192" cy="4431792"/>
          </a:xfrm>
          <a:prstGeom prst="rect">
            <a:avLst/>
          </a:prstGeom>
        </p:spPr>
      </p:pic>
      <p:sp>
        <p:nvSpPr>
          <p:cNvPr id="3" name="矩形 2"/>
          <p:cNvSpPr/>
          <p:nvPr/>
        </p:nvSpPr>
        <p:spPr>
          <a:xfrm>
            <a:off x="5825068" y="5085446"/>
            <a:ext cx="3318932" cy="369332"/>
          </a:xfrm>
          <a:prstGeom prst="rect">
            <a:avLst/>
          </a:prstGeom>
        </p:spPr>
        <p:txBody>
          <a:bodyPr wrap="square">
            <a:spAutoFit/>
          </a:bodyPr>
          <a:lstStyle/>
          <a:p>
            <a:r>
              <a:rPr lang="en-US" altLang="zh-CN" dirty="0" smtClean="0"/>
              <a:t>Reference source: 1</a:t>
            </a:r>
            <a:endParaRPr lang="zh-CN" altLang="en-US" dirty="0"/>
          </a:p>
        </p:txBody>
      </p:sp>
    </p:spTree>
    <p:extLst>
      <p:ext uri="{BB962C8B-B14F-4D97-AF65-F5344CB8AC3E}">
        <p14:creationId xmlns:p14="http://schemas.microsoft.com/office/powerpoint/2010/main" val="2172120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89464"/>
            <a:ext cx="8229600" cy="1227667"/>
          </a:xfrm>
        </p:spPr>
        <p:txBody>
          <a:bodyPr/>
          <a:lstStyle/>
          <a:p>
            <a:r>
              <a:rPr kumimoji="1" lang="en-US" altLang="zh-CN" dirty="0" smtClean="0"/>
              <a:t>Benefits of Desalination</a:t>
            </a:r>
            <a:endParaRPr kumimoji="1" lang="zh-CN" altLang="en-US" dirty="0"/>
          </a:p>
        </p:txBody>
      </p:sp>
      <p:sp>
        <p:nvSpPr>
          <p:cNvPr id="3" name="内容占位符 2"/>
          <p:cNvSpPr>
            <a:spLocks noGrp="1"/>
          </p:cNvSpPr>
          <p:nvPr>
            <p:ph idx="1"/>
          </p:nvPr>
        </p:nvSpPr>
        <p:spPr>
          <a:xfrm>
            <a:off x="457200" y="1354667"/>
            <a:ext cx="8229600" cy="4771497"/>
          </a:xfrm>
        </p:spPr>
        <p:txBody>
          <a:bodyPr/>
          <a:lstStyle/>
          <a:p>
            <a:r>
              <a:rPr lang="en-US" altLang="zh-CN" dirty="0" smtClean="0">
                <a:solidFill>
                  <a:schemeClr val="bg2">
                    <a:lumMod val="10000"/>
                  </a:schemeClr>
                </a:solidFill>
              </a:rPr>
              <a:t>Part </a:t>
            </a:r>
            <a:r>
              <a:rPr lang="en-US" altLang="zh-CN" dirty="0">
                <a:solidFill>
                  <a:schemeClr val="bg2">
                    <a:lumMod val="10000"/>
                  </a:schemeClr>
                </a:solidFill>
              </a:rPr>
              <a:t>of the Diversification </a:t>
            </a:r>
            <a:r>
              <a:rPr lang="en-US" altLang="zh-CN" dirty="0" smtClean="0">
                <a:solidFill>
                  <a:schemeClr val="bg2">
                    <a:lumMod val="10000"/>
                  </a:schemeClr>
                </a:solidFill>
              </a:rPr>
              <a:t>Strategy</a:t>
            </a:r>
            <a:endParaRPr lang="en-US" altLang="zh-CN" dirty="0">
              <a:solidFill>
                <a:schemeClr val="bg2">
                  <a:lumMod val="10000"/>
                </a:schemeClr>
              </a:solidFill>
            </a:endParaRPr>
          </a:p>
          <a:p>
            <a:r>
              <a:rPr lang="en-US" altLang="zh-CN" dirty="0" smtClean="0">
                <a:solidFill>
                  <a:schemeClr val="bg2">
                    <a:lumMod val="10000"/>
                  </a:schemeClr>
                </a:solidFill>
              </a:rPr>
              <a:t>New </a:t>
            </a:r>
            <a:r>
              <a:rPr lang="en-US" altLang="zh-CN" dirty="0">
                <a:solidFill>
                  <a:schemeClr val="bg2">
                    <a:lumMod val="10000"/>
                  </a:schemeClr>
                </a:solidFill>
              </a:rPr>
              <a:t>drought-proof / emergency local water </a:t>
            </a:r>
            <a:r>
              <a:rPr lang="en-US" altLang="zh-CN" dirty="0" smtClean="0">
                <a:solidFill>
                  <a:schemeClr val="bg2">
                    <a:lumMod val="10000"/>
                  </a:schemeClr>
                </a:solidFill>
              </a:rPr>
              <a:t>supply</a:t>
            </a:r>
            <a:endParaRPr lang="en-US" altLang="zh-CN" dirty="0">
              <a:solidFill>
                <a:schemeClr val="bg2">
                  <a:lumMod val="10000"/>
                </a:schemeClr>
              </a:solidFill>
            </a:endParaRPr>
          </a:p>
          <a:p>
            <a:r>
              <a:rPr lang="en-US" altLang="zh-CN" dirty="0" smtClean="0">
                <a:solidFill>
                  <a:schemeClr val="bg2">
                    <a:lumMod val="10000"/>
                  </a:schemeClr>
                </a:solidFill>
              </a:rPr>
              <a:t>Will be cost</a:t>
            </a:r>
            <a:r>
              <a:rPr lang="en-US" altLang="zh-CN" dirty="0">
                <a:solidFill>
                  <a:schemeClr val="bg2">
                    <a:lumMod val="10000"/>
                  </a:schemeClr>
                </a:solidFill>
              </a:rPr>
              <a:t>-competitive with other new water </a:t>
            </a:r>
            <a:r>
              <a:rPr lang="en-US" altLang="zh-CN" dirty="0" smtClean="0">
                <a:solidFill>
                  <a:schemeClr val="bg2">
                    <a:lumMod val="10000"/>
                  </a:schemeClr>
                </a:solidFill>
              </a:rPr>
              <a:t>supplies</a:t>
            </a:r>
            <a:endParaRPr lang="en-US" altLang="zh-CN" dirty="0">
              <a:solidFill>
                <a:schemeClr val="bg2">
                  <a:lumMod val="10000"/>
                </a:schemeClr>
              </a:solidFill>
            </a:endParaRPr>
          </a:p>
          <a:p>
            <a:r>
              <a:rPr lang="en-US" altLang="zh-CN" dirty="0" smtClean="0">
                <a:solidFill>
                  <a:schemeClr val="bg2">
                    <a:lumMod val="10000"/>
                  </a:schemeClr>
                </a:solidFill>
              </a:rPr>
              <a:t>Reduces </a:t>
            </a:r>
            <a:r>
              <a:rPr lang="en-US" altLang="zh-CN" dirty="0">
                <a:solidFill>
                  <a:schemeClr val="bg2">
                    <a:lumMod val="10000"/>
                  </a:schemeClr>
                </a:solidFill>
              </a:rPr>
              <a:t>reliance on increasingly constrained </a:t>
            </a:r>
            <a:r>
              <a:rPr lang="en-US" altLang="zh-CN" dirty="0" smtClean="0">
                <a:solidFill>
                  <a:schemeClr val="bg2">
                    <a:lumMod val="10000"/>
                  </a:schemeClr>
                </a:solidFill>
              </a:rPr>
              <a:t>imported water supplies</a:t>
            </a:r>
            <a:endParaRPr kumimoji="1" lang="zh-CN" altLang="en-US" dirty="0">
              <a:solidFill>
                <a:schemeClr val="bg2">
                  <a:lumMod val="10000"/>
                </a:schemeClr>
              </a:solidFill>
            </a:endParaRPr>
          </a:p>
        </p:txBody>
      </p:sp>
    </p:spTree>
    <p:extLst>
      <p:ext uri="{BB962C8B-B14F-4D97-AF65-F5344CB8AC3E}">
        <p14:creationId xmlns:p14="http://schemas.microsoft.com/office/powerpoint/2010/main" val="3424910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6266" y="1134534"/>
            <a:ext cx="8822267" cy="1600200"/>
          </a:xfrm>
        </p:spPr>
        <p:txBody>
          <a:bodyPr/>
          <a:lstStyle/>
          <a:p>
            <a:r>
              <a:rPr kumimoji="1" lang="en-US" altLang="zh-CN" sz="5400" dirty="0"/>
              <a:t>Carlsbad </a:t>
            </a:r>
            <a:r>
              <a:rPr kumimoji="1" lang="en-US" altLang="zh-CN" sz="5400" dirty="0" smtClean="0"/>
              <a:t>Desalination </a:t>
            </a:r>
            <a:r>
              <a:rPr kumimoji="1" lang="en-US" altLang="zh-CN" sz="5400" dirty="0"/>
              <a:t>P</a:t>
            </a:r>
            <a:r>
              <a:rPr kumimoji="1" lang="en-US" altLang="zh-CN" sz="5400" dirty="0" smtClean="0"/>
              <a:t>lant</a:t>
            </a:r>
            <a:endParaRPr kumimoji="1" lang="zh-CN" altLang="en-US" sz="5400" dirty="0"/>
          </a:p>
        </p:txBody>
      </p:sp>
      <p:sp>
        <p:nvSpPr>
          <p:cNvPr id="3" name="内容占位符 2"/>
          <p:cNvSpPr>
            <a:spLocks noGrp="1"/>
          </p:cNvSpPr>
          <p:nvPr>
            <p:ph idx="1"/>
          </p:nvPr>
        </p:nvSpPr>
        <p:spPr>
          <a:xfrm>
            <a:off x="1168399" y="2332037"/>
            <a:ext cx="7840133" cy="4525963"/>
          </a:xfrm>
        </p:spPr>
        <p:txBody>
          <a:bodyPr/>
          <a:lstStyle/>
          <a:p>
            <a:pPr marL="0" indent="0">
              <a:buNone/>
            </a:pPr>
            <a:r>
              <a:rPr lang="en-US" altLang="zh-CN" b="1" dirty="0" smtClean="0">
                <a:solidFill>
                  <a:schemeClr val="bg2">
                    <a:lumMod val="10000"/>
                  </a:schemeClr>
                </a:solidFill>
              </a:rPr>
              <a:t>    Provide </a:t>
            </a:r>
            <a:r>
              <a:rPr lang="en-US" altLang="zh-CN" b="1" dirty="0">
                <a:solidFill>
                  <a:schemeClr val="bg2">
                    <a:lumMod val="10000"/>
                  </a:schemeClr>
                </a:solidFill>
              </a:rPr>
              <a:t>San Diego County with a locally</a:t>
            </a:r>
            <a:r>
              <a:rPr lang="en-US" altLang="zh-CN" b="1" dirty="0" smtClean="0">
                <a:solidFill>
                  <a:schemeClr val="bg2">
                    <a:lumMod val="10000"/>
                  </a:schemeClr>
                </a:solidFill>
              </a:rPr>
              <a:t>-</a:t>
            </a:r>
          </a:p>
          <a:p>
            <a:pPr marL="0" indent="0">
              <a:buNone/>
            </a:pPr>
            <a:r>
              <a:rPr lang="en-US" altLang="zh-CN" b="1" dirty="0" smtClean="0">
                <a:solidFill>
                  <a:schemeClr val="bg2">
                    <a:lumMod val="10000"/>
                  </a:schemeClr>
                </a:solidFill>
              </a:rPr>
              <a:t>             controlled</a:t>
            </a:r>
            <a:r>
              <a:rPr lang="en-US" altLang="zh-CN" b="1" dirty="0">
                <a:solidFill>
                  <a:schemeClr val="bg2">
                    <a:lumMod val="10000"/>
                  </a:schemeClr>
                </a:solidFill>
              </a:rPr>
              <a:t>, drought-proof supply of </a:t>
            </a:r>
            <a:endParaRPr lang="en-US" altLang="zh-CN" b="1" dirty="0" smtClean="0">
              <a:solidFill>
                <a:schemeClr val="bg2">
                  <a:lumMod val="10000"/>
                </a:schemeClr>
              </a:solidFill>
            </a:endParaRPr>
          </a:p>
          <a:p>
            <a:pPr marL="0" indent="0">
              <a:buNone/>
            </a:pPr>
            <a:r>
              <a:rPr lang="en-US" altLang="zh-CN" b="1" dirty="0" smtClean="0">
                <a:solidFill>
                  <a:schemeClr val="bg2">
                    <a:lumMod val="10000"/>
                  </a:schemeClr>
                </a:solidFill>
              </a:rPr>
              <a:t>                                            high-quality water</a:t>
            </a:r>
            <a:endParaRPr lang="en-US" altLang="zh-CN" dirty="0">
              <a:solidFill>
                <a:schemeClr val="bg2">
                  <a:lumMod val="10000"/>
                </a:schemeClr>
              </a:solidFill>
            </a:endParaRPr>
          </a:p>
          <a:p>
            <a:endParaRPr kumimoji="1" lang="zh-CN" altLang="en-US" dirty="0"/>
          </a:p>
        </p:txBody>
      </p:sp>
      <p:pic>
        <p:nvPicPr>
          <p:cNvPr id="4" name="图片 3"/>
          <p:cNvPicPr>
            <a:picLocks noChangeAspect="1"/>
          </p:cNvPicPr>
          <p:nvPr/>
        </p:nvPicPr>
        <p:blipFill>
          <a:blip r:embed="rId2"/>
          <a:stretch>
            <a:fillRect/>
          </a:stretch>
        </p:blipFill>
        <p:spPr>
          <a:xfrm>
            <a:off x="186266" y="3467100"/>
            <a:ext cx="4250266" cy="3187700"/>
          </a:xfrm>
          <a:prstGeom prst="rect">
            <a:avLst/>
          </a:prstGeom>
        </p:spPr>
      </p:pic>
    </p:spTree>
    <p:extLst>
      <p:ext uri="{BB962C8B-B14F-4D97-AF65-F5344CB8AC3E}">
        <p14:creationId xmlns:p14="http://schemas.microsoft.com/office/powerpoint/2010/main" val="65095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0267" y="558800"/>
            <a:ext cx="8229600" cy="1600200"/>
          </a:xfrm>
        </p:spPr>
        <p:txBody>
          <a:bodyPr/>
          <a:lstStyle/>
          <a:p>
            <a:pPr algn="l"/>
            <a:r>
              <a:rPr kumimoji="1" lang="en-US" altLang="zh-CN" sz="4000" dirty="0" smtClean="0"/>
              <a:t>                       Introduction </a:t>
            </a:r>
            <a:br>
              <a:rPr kumimoji="1" lang="en-US" altLang="zh-CN" sz="4000" dirty="0" smtClean="0"/>
            </a:br>
            <a:endParaRPr kumimoji="1" lang="zh-CN" altLang="en-US" sz="4000" dirty="0"/>
          </a:p>
        </p:txBody>
      </p:sp>
      <p:sp>
        <p:nvSpPr>
          <p:cNvPr id="3" name="内容占位符 2"/>
          <p:cNvSpPr>
            <a:spLocks noGrp="1"/>
          </p:cNvSpPr>
          <p:nvPr>
            <p:ph idx="1"/>
          </p:nvPr>
        </p:nvSpPr>
        <p:spPr>
          <a:xfrm>
            <a:off x="457200" y="1346200"/>
            <a:ext cx="8229600" cy="4525963"/>
          </a:xfrm>
        </p:spPr>
        <p:txBody>
          <a:bodyPr/>
          <a:lstStyle/>
          <a:p>
            <a:pPr marL="0" indent="0">
              <a:buNone/>
            </a:pPr>
            <a:r>
              <a:rPr lang="en-US" altLang="zh-CN" dirty="0" smtClean="0"/>
              <a:t>Carlsbad </a:t>
            </a:r>
            <a:r>
              <a:rPr lang="en-US" altLang="zh-CN" dirty="0"/>
              <a:t>desalination </a:t>
            </a:r>
            <a:r>
              <a:rPr lang="en-US" altLang="zh-CN" dirty="0" smtClean="0"/>
              <a:t>plant:</a:t>
            </a: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a:t>
            </a:r>
            <a:r>
              <a:rPr lang="en-US" altLang="zh-CN" dirty="0">
                <a:solidFill>
                  <a:schemeClr val="bg2">
                    <a:lumMod val="10000"/>
                  </a:schemeClr>
                </a:solidFill>
              </a:rPr>
              <a:t> </a:t>
            </a:r>
            <a:r>
              <a:rPr lang="en-US" altLang="zh-CN" dirty="0" smtClean="0">
                <a:solidFill>
                  <a:schemeClr val="bg2">
                    <a:lumMod val="10000"/>
                  </a:schemeClr>
                </a:solidFill>
              </a:rPr>
              <a:t>The plant</a:t>
            </a:r>
            <a:r>
              <a:rPr lang="en-US" altLang="zh-CN" dirty="0">
                <a:solidFill>
                  <a:schemeClr val="bg2">
                    <a:lumMod val="10000"/>
                  </a:schemeClr>
                </a:solidFill>
              </a:rPr>
              <a:t> </a:t>
            </a:r>
            <a:r>
              <a:rPr lang="en-US" altLang="zh-CN" dirty="0" smtClean="0">
                <a:solidFill>
                  <a:schemeClr val="bg2">
                    <a:lumMod val="10000"/>
                  </a:schemeClr>
                </a:solidFill>
              </a:rPr>
              <a:t>is now under construction (to be completed in 2016) in</a:t>
            </a:r>
            <a:r>
              <a:rPr lang="en-US" altLang="zh-CN" dirty="0">
                <a:solidFill>
                  <a:schemeClr val="bg2">
                    <a:lumMod val="10000"/>
                  </a:schemeClr>
                </a:solidFill>
              </a:rPr>
              <a:t> </a:t>
            </a:r>
            <a:r>
              <a:rPr lang="en-US" altLang="zh-CN" dirty="0" smtClean="0">
                <a:solidFill>
                  <a:schemeClr val="bg2">
                    <a:lumMod val="10000"/>
                  </a:schemeClr>
                </a:solidFill>
              </a:rPr>
              <a:t>Carlsbad, California (</a:t>
            </a:r>
            <a:r>
              <a:rPr lang="en-US" altLang="zh-CN" dirty="0">
                <a:solidFill>
                  <a:schemeClr val="bg2">
                    <a:lumMod val="10000"/>
                  </a:schemeClr>
                </a:solidFill>
              </a:rPr>
              <a:t>adjacent to the </a:t>
            </a:r>
            <a:r>
              <a:rPr lang="en-US" altLang="zh-CN" dirty="0" err="1">
                <a:solidFill>
                  <a:schemeClr val="bg2">
                    <a:lumMod val="10000"/>
                  </a:schemeClr>
                </a:solidFill>
              </a:rPr>
              <a:t>Encina</a:t>
            </a:r>
            <a:r>
              <a:rPr lang="en-US" altLang="zh-CN" dirty="0">
                <a:solidFill>
                  <a:schemeClr val="bg2">
                    <a:lumMod val="10000"/>
                  </a:schemeClr>
                </a:solidFill>
              </a:rPr>
              <a:t> Power Station)</a:t>
            </a:r>
            <a:r>
              <a:rPr lang="en-US" altLang="zh-CN" dirty="0" smtClean="0">
                <a:solidFill>
                  <a:schemeClr val="bg2">
                    <a:lumMod val="10000"/>
                  </a:schemeClr>
                </a:solidFill>
              </a:rPr>
              <a:t>. </a:t>
            </a:r>
            <a:r>
              <a:rPr lang="en-US" altLang="zh-CN" dirty="0">
                <a:solidFill>
                  <a:schemeClr val="bg2">
                    <a:lumMod val="10000"/>
                  </a:schemeClr>
                </a:solidFill>
              </a:rPr>
              <a:t>It will produce 50 million gallons of water per day and will provide 7% of the potable water needs for the San Diego region. </a:t>
            </a:r>
            <a:endParaRPr kumimoji="1" lang="zh-CN" altLang="en-US" dirty="0"/>
          </a:p>
        </p:txBody>
      </p:sp>
    </p:spTree>
    <p:extLst>
      <p:ext uri="{BB962C8B-B14F-4D97-AF65-F5344CB8AC3E}">
        <p14:creationId xmlns:p14="http://schemas.microsoft.com/office/powerpoint/2010/main" val="2295117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9466" y="368300"/>
            <a:ext cx="8229600" cy="1600200"/>
          </a:xfrm>
        </p:spPr>
        <p:txBody>
          <a:bodyPr/>
          <a:lstStyle/>
          <a:p>
            <a:r>
              <a:rPr kumimoji="1" lang="en-US" altLang="zh-CN" sz="3600" dirty="0" smtClean="0"/>
              <a:t>Landscape of Carlsbad Desalination Plant</a:t>
            </a:r>
            <a:endParaRPr kumimoji="1" lang="zh-CN" altLang="en-US" sz="3600" dirty="0"/>
          </a:p>
        </p:txBody>
      </p:sp>
      <p:pic>
        <p:nvPicPr>
          <p:cNvPr id="5" name="内容占位符 4"/>
          <p:cNvPicPr>
            <a:picLocks noGrp="1" noChangeAspect="1"/>
          </p:cNvPicPr>
          <p:nvPr>
            <p:ph idx="1"/>
          </p:nvPr>
        </p:nvPicPr>
        <p:blipFill rotWithShape="1">
          <a:blip r:embed="rId2"/>
          <a:srcRect l="516" r="1073"/>
          <a:stretch/>
        </p:blipFill>
        <p:spPr>
          <a:xfrm>
            <a:off x="1323705" y="1100667"/>
            <a:ext cx="6313228" cy="4622801"/>
          </a:xfrm>
        </p:spPr>
      </p:pic>
      <p:sp>
        <p:nvSpPr>
          <p:cNvPr id="3" name="矩形 2"/>
          <p:cNvSpPr/>
          <p:nvPr/>
        </p:nvSpPr>
        <p:spPr>
          <a:xfrm>
            <a:off x="4990055" y="5354136"/>
            <a:ext cx="2048570" cy="369332"/>
          </a:xfrm>
          <a:prstGeom prst="rect">
            <a:avLst/>
          </a:prstGeom>
        </p:spPr>
        <p:txBody>
          <a:bodyPr wrap="none">
            <a:spAutoFit/>
          </a:bodyPr>
          <a:lstStyle/>
          <a:p>
            <a:r>
              <a:rPr lang="en-US" altLang="zh-CN" dirty="0" smtClean="0"/>
              <a:t>Reference source: 2</a:t>
            </a:r>
            <a:endParaRPr lang="zh-CN" altLang="en-US" dirty="0"/>
          </a:p>
        </p:txBody>
      </p:sp>
    </p:spTree>
    <p:extLst>
      <p:ext uri="{BB962C8B-B14F-4D97-AF65-F5344CB8AC3E}">
        <p14:creationId xmlns:p14="http://schemas.microsoft.com/office/powerpoint/2010/main" val="2218507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75732"/>
            <a:ext cx="8229600" cy="1600200"/>
          </a:xfrm>
        </p:spPr>
        <p:txBody>
          <a:bodyPr/>
          <a:lstStyle/>
          <a:p>
            <a:r>
              <a:rPr kumimoji="1" lang="en-US" altLang="zh-CN" dirty="0" smtClean="0"/>
              <a:t>Cost and Water Rate</a:t>
            </a:r>
            <a:endParaRPr kumimoji="1" lang="zh-CN" altLang="en-US" dirty="0"/>
          </a:p>
        </p:txBody>
      </p:sp>
      <p:sp>
        <p:nvSpPr>
          <p:cNvPr id="3" name="内容占位符 2"/>
          <p:cNvSpPr>
            <a:spLocks noGrp="1"/>
          </p:cNvSpPr>
          <p:nvPr>
            <p:ph idx="1"/>
          </p:nvPr>
        </p:nvSpPr>
        <p:spPr/>
        <p:txBody>
          <a:bodyPr/>
          <a:lstStyle/>
          <a:p>
            <a:pPr marL="0" indent="0">
              <a:buNone/>
            </a:pPr>
            <a:r>
              <a:rPr kumimoji="1" lang="en-US" altLang="zh-CN" dirty="0" smtClean="0">
                <a:solidFill>
                  <a:schemeClr val="bg2">
                    <a:lumMod val="10000"/>
                  </a:schemeClr>
                </a:solidFill>
              </a:rPr>
              <a:t>    This project will have a capital cost at $700 million, and the operation cost will be $50 million per year. </a:t>
            </a:r>
          </a:p>
          <a:p>
            <a:pPr marL="0" lvl="0" indent="0">
              <a:buNone/>
            </a:pPr>
            <a:r>
              <a:rPr kumimoji="1" lang="en-US" altLang="zh-CN" dirty="0" smtClean="0">
                <a:solidFill>
                  <a:schemeClr val="bg2">
                    <a:lumMod val="10000"/>
                  </a:schemeClr>
                </a:solidFill>
              </a:rPr>
              <a:t>    Additionally, the water produced will be sold at a price of $</a:t>
            </a:r>
            <a:r>
              <a:rPr kumimoji="1" lang="en-US" altLang="zh-CN" dirty="0">
                <a:solidFill>
                  <a:schemeClr val="bg2">
                    <a:lumMod val="10000"/>
                  </a:schemeClr>
                </a:solidFill>
              </a:rPr>
              <a:t>2,014-</a:t>
            </a:r>
            <a:r>
              <a:rPr kumimoji="1" lang="en-US" altLang="zh-CN" dirty="0" smtClean="0">
                <a:solidFill>
                  <a:schemeClr val="bg2">
                    <a:lumMod val="10000"/>
                  </a:schemeClr>
                </a:solidFill>
              </a:rPr>
              <a:t>2,257 per acre foot. While the price of water </a:t>
            </a:r>
            <a:r>
              <a:rPr lang="en-US" altLang="zh-CN" dirty="0" smtClean="0">
                <a:solidFill>
                  <a:schemeClr val="bg2">
                    <a:lumMod val="10000"/>
                  </a:schemeClr>
                </a:solidFill>
              </a:rPr>
              <a:t>getting </a:t>
            </a:r>
            <a:r>
              <a:rPr lang="en-US" altLang="zh-CN" dirty="0">
                <a:solidFill>
                  <a:schemeClr val="bg2">
                    <a:lumMod val="10000"/>
                  </a:schemeClr>
                </a:solidFill>
              </a:rPr>
              <a:t>from the Metropolitan Water District of Southern California is about $1,000 </a:t>
            </a:r>
            <a:r>
              <a:rPr lang="en-US" altLang="zh-CN" dirty="0" smtClean="0">
                <a:solidFill>
                  <a:schemeClr val="bg2">
                    <a:lumMod val="10000"/>
                  </a:schemeClr>
                </a:solidFill>
              </a:rPr>
              <a:t>per </a:t>
            </a:r>
            <a:r>
              <a:rPr lang="en-US" altLang="zh-CN" dirty="0">
                <a:solidFill>
                  <a:schemeClr val="bg2">
                    <a:lumMod val="10000"/>
                  </a:schemeClr>
                </a:solidFill>
              </a:rPr>
              <a:t>acre-</a:t>
            </a:r>
            <a:r>
              <a:rPr lang="en-US" altLang="zh-CN" dirty="0" smtClean="0">
                <a:solidFill>
                  <a:schemeClr val="bg2">
                    <a:lumMod val="10000"/>
                  </a:schemeClr>
                </a:solidFill>
              </a:rPr>
              <a:t>foot.</a:t>
            </a:r>
            <a:endParaRPr lang="en-US" altLang="zh-CN" dirty="0">
              <a:solidFill>
                <a:schemeClr val="bg2">
                  <a:lumMod val="10000"/>
                </a:schemeClr>
              </a:solidFill>
            </a:endParaRPr>
          </a:p>
          <a:p>
            <a:pPr marL="0" indent="0">
              <a:buNone/>
            </a:pPr>
            <a:endParaRPr kumimoji="1" lang="en-US" altLang="zh-CN" dirty="0">
              <a:solidFill>
                <a:schemeClr val="bg2">
                  <a:lumMod val="10000"/>
                </a:schemeClr>
              </a:solidFill>
            </a:endParaRPr>
          </a:p>
          <a:p>
            <a:endParaRPr lang="en-US" altLang="zh-CN" dirty="0">
              <a:solidFill>
                <a:schemeClr val="bg2">
                  <a:lumMod val="10000"/>
                </a:schemeClr>
              </a:solidFill>
            </a:endParaRPr>
          </a:p>
          <a:p>
            <a:endParaRPr kumimoji="1" lang="zh-CN" altLang="en-US" dirty="0"/>
          </a:p>
        </p:txBody>
      </p:sp>
    </p:spTree>
    <p:extLst>
      <p:ext uri="{BB962C8B-B14F-4D97-AF65-F5344CB8AC3E}">
        <p14:creationId xmlns:p14="http://schemas.microsoft.com/office/powerpoint/2010/main" val="3964413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4000" dirty="0" smtClean="0"/>
              <a:t>Intake and Discharge Schematic</a:t>
            </a:r>
            <a:endParaRPr kumimoji="1" lang="zh-CN" altLang="en-US" sz="4000" dirty="0"/>
          </a:p>
        </p:txBody>
      </p:sp>
      <p:pic>
        <p:nvPicPr>
          <p:cNvPr id="4" name="内容占位符 3" descr="intake for carlsbad.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36" r="-486"/>
          <a:stretch/>
        </p:blipFill>
        <p:spPr>
          <a:xfrm>
            <a:off x="884653" y="795869"/>
            <a:ext cx="7361880" cy="4906964"/>
          </a:xfrm>
        </p:spPr>
      </p:pic>
      <p:sp>
        <p:nvSpPr>
          <p:cNvPr id="3" name="矩形 2"/>
          <p:cNvSpPr/>
          <p:nvPr/>
        </p:nvSpPr>
        <p:spPr>
          <a:xfrm>
            <a:off x="5355998" y="5333501"/>
            <a:ext cx="2048570" cy="369332"/>
          </a:xfrm>
          <a:prstGeom prst="rect">
            <a:avLst/>
          </a:prstGeom>
        </p:spPr>
        <p:txBody>
          <a:bodyPr wrap="none">
            <a:spAutoFit/>
          </a:bodyPr>
          <a:lstStyle/>
          <a:p>
            <a:r>
              <a:rPr lang="en-US" altLang="zh-CN" dirty="0" smtClean="0"/>
              <a:t>Reference source: 2</a:t>
            </a:r>
            <a:endParaRPr lang="zh-CN" altLang="en-US" dirty="0"/>
          </a:p>
        </p:txBody>
      </p:sp>
    </p:spTree>
    <p:extLst>
      <p:ext uri="{BB962C8B-B14F-4D97-AF65-F5344CB8AC3E}">
        <p14:creationId xmlns:p14="http://schemas.microsoft.com/office/powerpoint/2010/main" val="532722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1733" y="258234"/>
            <a:ext cx="8229600" cy="1600200"/>
          </a:xfrm>
        </p:spPr>
        <p:txBody>
          <a:bodyPr/>
          <a:lstStyle/>
          <a:p>
            <a:r>
              <a:rPr kumimoji="1" lang="en-US" altLang="zh-CN" dirty="0" smtClean="0"/>
              <a:t>Salinity Consideration</a:t>
            </a:r>
            <a:endParaRPr kumimoji="1" lang="zh-CN" altLang="en-US" dirty="0"/>
          </a:p>
        </p:txBody>
      </p:sp>
      <p:sp>
        <p:nvSpPr>
          <p:cNvPr id="3" name="内容占位符 2"/>
          <p:cNvSpPr>
            <a:spLocks noGrp="1"/>
          </p:cNvSpPr>
          <p:nvPr>
            <p:ph idx="1"/>
          </p:nvPr>
        </p:nvSpPr>
        <p:spPr>
          <a:xfrm>
            <a:off x="321733" y="1049868"/>
            <a:ext cx="5503331" cy="4525963"/>
          </a:xfrm>
        </p:spPr>
        <p:txBody>
          <a:bodyPr/>
          <a:lstStyle/>
          <a:p>
            <a:pPr marL="0" indent="0">
              <a:buNone/>
            </a:pPr>
            <a:r>
              <a:rPr kumimoji="1" lang="en-US" altLang="zh-CN" sz="2800" dirty="0" smtClean="0"/>
              <a:t>    </a:t>
            </a:r>
            <a:r>
              <a:rPr kumimoji="1" lang="en-US" altLang="zh-CN" sz="2800" dirty="0" smtClean="0">
                <a:solidFill>
                  <a:schemeClr val="bg2">
                    <a:lumMod val="10000"/>
                  </a:schemeClr>
                </a:solidFill>
              </a:rPr>
              <a:t>100 MGD cooling water with the salinity of 33.5 ‰ (</a:t>
            </a:r>
            <a:r>
              <a:rPr kumimoji="1" lang="en-US" altLang="zh-CN" sz="2400" dirty="0" smtClean="0">
                <a:solidFill>
                  <a:schemeClr val="bg2">
                    <a:lumMod val="10000"/>
                  </a:schemeClr>
                </a:solidFill>
              </a:rPr>
              <a:t>parts per thousand) </a:t>
            </a:r>
            <a:r>
              <a:rPr kumimoji="1" lang="en-US" altLang="zh-CN" sz="2800" dirty="0" smtClean="0">
                <a:solidFill>
                  <a:schemeClr val="bg2">
                    <a:lumMod val="10000"/>
                  </a:schemeClr>
                </a:solidFill>
              </a:rPr>
              <a:t>is treated, producing  50 MGD clean water and 50 MGD concentrated water(67 </a:t>
            </a:r>
            <a:r>
              <a:rPr kumimoji="1" lang="en-US" altLang="zh-CN" sz="2800" dirty="0">
                <a:solidFill>
                  <a:schemeClr val="bg2">
                    <a:lumMod val="10000"/>
                  </a:schemeClr>
                </a:solidFill>
              </a:rPr>
              <a:t>‰</a:t>
            </a:r>
            <a:r>
              <a:rPr kumimoji="1" lang="en-US" altLang="zh-CN" sz="2800" dirty="0" smtClean="0">
                <a:solidFill>
                  <a:schemeClr val="bg2">
                    <a:lumMod val="10000"/>
                  </a:schemeClr>
                </a:solidFill>
              </a:rPr>
              <a:t>), which are returned to power plant discharge to mix with 500 MGD cooling water. The blend discharge has salinity of </a:t>
            </a:r>
            <a:r>
              <a:rPr kumimoji="1" lang="en-US" altLang="zh-CN" dirty="0" smtClean="0">
                <a:solidFill>
                  <a:schemeClr val="bg2">
                    <a:lumMod val="10000"/>
                  </a:schemeClr>
                </a:solidFill>
              </a:rPr>
              <a:t>36.2‰.</a:t>
            </a:r>
            <a:endParaRPr kumimoji="1" lang="zh-CN" altLang="en-US" dirty="0">
              <a:solidFill>
                <a:schemeClr val="bg2">
                  <a:lumMod val="10000"/>
                </a:schemeClr>
              </a:solidFill>
            </a:endParaRPr>
          </a:p>
        </p:txBody>
      </p:sp>
      <p:pic>
        <p:nvPicPr>
          <p:cNvPr id="6" name="图片 5" descr="Water_salinity_diagr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5064" y="1202267"/>
            <a:ext cx="3118739" cy="4373564"/>
          </a:xfrm>
          <a:prstGeom prst="rect">
            <a:avLst/>
          </a:prstGeom>
        </p:spPr>
      </p:pic>
      <p:sp>
        <p:nvSpPr>
          <p:cNvPr id="4" name="矩形 3"/>
          <p:cNvSpPr/>
          <p:nvPr/>
        </p:nvSpPr>
        <p:spPr>
          <a:xfrm>
            <a:off x="5335123" y="5391165"/>
            <a:ext cx="2048570" cy="369332"/>
          </a:xfrm>
          <a:prstGeom prst="rect">
            <a:avLst/>
          </a:prstGeom>
        </p:spPr>
        <p:txBody>
          <a:bodyPr wrap="none">
            <a:spAutoFit/>
          </a:bodyPr>
          <a:lstStyle/>
          <a:p>
            <a:r>
              <a:rPr lang="en-US" altLang="zh-CN" dirty="0" smtClean="0"/>
              <a:t>Reference source: 3</a:t>
            </a:r>
            <a:endParaRPr lang="zh-CN" altLang="en-US" dirty="0"/>
          </a:p>
        </p:txBody>
      </p:sp>
    </p:spTree>
    <p:extLst>
      <p:ext uri="{BB962C8B-B14F-4D97-AF65-F5344CB8AC3E}">
        <p14:creationId xmlns:p14="http://schemas.microsoft.com/office/powerpoint/2010/main" val="428502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99533"/>
            <a:ext cx="8229600" cy="1049867"/>
          </a:xfrm>
        </p:spPr>
        <p:txBody>
          <a:bodyPr/>
          <a:lstStyle/>
          <a:p>
            <a:r>
              <a:rPr kumimoji="1" lang="en-US" altLang="zh-CN" dirty="0" smtClean="0"/>
              <a:t>Mutual Benefits with Power Plant</a:t>
            </a:r>
            <a:endParaRPr kumimoji="1" lang="zh-CN" altLang="en-US" dirty="0"/>
          </a:p>
        </p:txBody>
      </p:sp>
      <p:sp>
        <p:nvSpPr>
          <p:cNvPr id="3" name="内容占位符 2"/>
          <p:cNvSpPr>
            <a:spLocks noGrp="1"/>
          </p:cNvSpPr>
          <p:nvPr>
            <p:ph idx="1"/>
          </p:nvPr>
        </p:nvSpPr>
        <p:spPr>
          <a:xfrm>
            <a:off x="457200" y="1540934"/>
            <a:ext cx="8229600" cy="4525963"/>
          </a:xfrm>
        </p:spPr>
        <p:txBody>
          <a:bodyPr/>
          <a:lstStyle/>
          <a:p>
            <a:r>
              <a:rPr lang="en-US" altLang="zh-CN" dirty="0">
                <a:solidFill>
                  <a:schemeClr val="bg2">
                    <a:lumMod val="10000"/>
                  </a:schemeClr>
                </a:solidFill>
              </a:rPr>
              <a:t>Use of existing intake and outfall </a:t>
            </a:r>
            <a:r>
              <a:rPr lang="en-US" altLang="zh-CN" dirty="0" smtClean="0">
                <a:solidFill>
                  <a:schemeClr val="bg2">
                    <a:lumMod val="10000"/>
                  </a:schemeClr>
                </a:solidFill>
              </a:rPr>
              <a:t>structures</a:t>
            </a:r>
            <a:endParaRPr lang="en-US" altLang="zh-CN" dirty="0">
              <a:solidFill>
                <a:schemeClr val="bg2">
                  <a:lumMod val="10000"/>
                </a:schemeClr>
              </a:solidFill>
            </a:endParaRPr>
          </a:p>
          <a:p>
            <a:r>
              <a:rPr lang="en-US" altLang="zh-CN" dirty="0">
                <a:solidFill>
                  <a:schemeClr val="bg2">
                    <a:lumMod val="10000"/>
                  </a:schemeClr>
                </a:solidFill>
              </a:rPr>
              <a:t>Electricity supply from power plant </a:t>
            </a:r>
          </a:p>
          <a:p>
            <a:r>
              <a:rPr lang="en-US" altLang="zh-CN" dirty="0">
                <a:solidFill>
                  <a:schemeClr val="bg2">
                    <a:lumMod val="10000"/>
                  </a:schemeClr>
                </a:solidFill>
              </a:rPr>
              <a:t>Reduced energy associated with treating water </a:t>
            </a:r>
            <a:r>
              <a:rPr lang="en-US" altLang="zh-CN" dirty="0" smtClean="0">
                <a:solidFill>
                  <a:schemeClr val="bg2">
                    <a:lumMod val="10000"/>
                  </a:schemeClr>
                </a:solidFill>
              </a:rPr>
              <a:t>at </a:t>
            </a:r>
            <a:r>
              <a:rPr lang="en-US" altLang="zh-CN" dirty="0">
                <a:solidFill>
                  <a:schemeClr val="bg2">
                    <a:lumMod val="10000"/>
                  </a:schemeClr>
                </a:solidFill>
              </a:rPr>
              <a:t>elevated </a:t>
            </a:r>
            <a:r>
              <a:rPr lang="en-US" altLang="zh-CN" dirty="0" smtClean="0">
                <a:solidFill>
                  <a:schemeClr val="bg2">
                    <a:lumMod val="10000"/>
                  </a:schemeClr>
                </a:solidFill>
              </a:rPr>
              <a:t>temperatures</a:t>
            </a:r>
          </a:p>
          <a:p>
            <a:pPr marL="0" indent="0">
              <a:buNone/>
            </a:pPr>
            <a:endParaRPr lang="en-US" altLang="zh-CN" dirty="0" smtClean="0">
              <a:solidFill>
                <a:schemeClr val="bg2">
                  <a:lumMod val="10000"/>
                </a:schemeClr>
              </a:solidFill>
            </a:endParaRPr>
          </a:p>
          <a:p>
            <a:pPr marL="0" indent="0">
              <a:buNone/>
            </a:pPr>
            <a:r>
              <a:rPr lang="en-US" altLang="zh-CN" sz="2400" dirty="0" smtClean="0">
                <a:solidFill>
                  <a:schemeClr val="bg2">
                    <a:lumMod val="10000"/>
                  </a:schemeClr>
                </a:solidFill>
              </a:rPr>
              <a:t>   Note: Power </a:t>
            </a:r>
            <a:r>
              <a:rPr lang="en-US" altLang="zh-CN" sz="2400" dirty="0">
                <a:solidFill>
                  <a:schemeClr val="bg2">
                    <a:lumMod val="10000"/>
                  </a:schemeClr>
                </a:solidFill>
              </a:rPr>
              <a:t>plant effluent </a:t>
            </a:r>
            <a:r>
              <a:rPr lang="en-US" altLang="zh-CN" sz="2400" dirty="0" smtClean="0">
                <a:solidFill>
                  <a:schemeClr val="bg2">
                    <a:lumMod val="10000"/>
                  </a:schemeClr>
                </a:solidFill>
              </a:rPr>
              <a:t>is </a:t>
            </a:r>
            <a:r>
              <a:rPr lang="en-US" altLang="zh-CN" sz="2400" dirty="0">
                <a:solidFill>
                  <a:schemeClr val="bg2">
                    <a:lumMod val="10000"/>
                  </a:schemeClr>
                </a:solidFill>
              </a:rPr>
              <a:t>already filtered by 2 inch </a:t>
            </a:r>
            <a:r>
              <a:rPr lang="en-US" altLang="zh-CN" sz="2400" dirty="0" smtClean="0">
                <a:solidFill>
                  <a:schemeClr val="bg2">
                    <a:lumMod val="10000"/>
                  </a:schemeClr>
                </a:solidFill>
              </a:rPr>
              <a:t>bar</a:t>
            </a:r>
          </a:p>
          <a:p>
            <a:pPr marL="0" indent="0">
              <a:buNone/>
            </a:pPr>
            <a:r>
              <a:rPr lang="en-US" altLang="zh-CN" sz="2400" dirty="0">
                <a:solidFill>
                  <a:schemeClr val="bg2">
                    <a:lumMod val="10000"/>
                  </a:schemeClr>
                </a:solidFill>
              </a:rPr>
              <a:t> </a:t>
            </a:r>
            <a:r>
              <a:rPr lang="en-US" altLang="zh-CN" sz="2400" dirty="0" smtClean="0">
                <a:solidFill>
                  <a:schemeClr val="bg2">
                    <a:lumMod val="10000"/>
                  </a:schemeClr>
                </a:solidFill>
              </a:rPr>
              <a:t>             screens </a:t>
            </a:r>
            <a:r>
              <a:rPr lang="en-US" altLang="zh-CN" sz="2400" dirty="0">
                <a:solidFill>
                  <a:schemeClr val="bg2">
                    <a:lumMod val="10000"/>
                  </a:schemeClr>
                </a:solidFill>
              </a:rPr>
              <a:t>and 3/8- inch fine self-cleaning traveling </a:t>
            </a:r>
            <a:r>
              <a:rPr lang="en-US" altLang="zh-CN" sz="2400" dirty="0" smtClean="0">
                <a:solidFill>
                  <a:schemeClr val="bg2">
                    <a:lumMod val="10000"/>
                  </a:schemeClr>
                </a:solidFill>
              </a:rPr>
              <a:t>screens. </a:t>
            </a:r>
            <a:endParaRPr lang="en-US" altLang="zh-CN" sz="2400" dirty="0">
              <a:solidFill>
                <a:schemeClr val="bg2">
                  <a:lumMod val="10000"/>
                </a:schemeClr>
              </a:solidFill>
            </a:endParaRPr>
          </a:p>
          <a:p>
            <a:endParaRPr kumimoji="1" lang="zh-CN" altLang="en-US" dirty="0"/>
          </a:p>
        </p:txBody>
      </p:sp>
    </p:spTree>
    <p:extLst>
      <p:ext uri="{BB962C8B-B14F-4D97-AF65-F5344CB8AC3E}">
        <p14:creationId xmlns:p14="http://schemas.microsoft.com/office/powerpoint/2010/main" val="4118448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199" y="72624"/>
            <a:ext cx="8229600" cy="638010"/>
          </a:xfrm>
        </p:spPr>
        <p:txBody>
          <a:bodyPr/>
          <a:lstStyle/>
          <a:p>
            <a:r>
              <a:rPr kumimoji="1" lang="en-US" altLang="zh-CN" sz="3200" dirty="0" smtClean="0"/>
              <a:t>Table of Content</a:t>
            </a:r>
            <a:endParaRPr kumimoji="1" lang="zh-CN" altLang="en-US" sz="3200" dirty="0"/>
          </a:p>
        </p:txBody>
      </p:sp>
      <p:sp>
        <p:nvSpPr>
          <p:cNvPr id="3" name="内容占位符 2"/>
          <p:cNvSpPr>
            <a:spLocks noGrp="1"/>
          </p:cNvSpPr>
          <p:nvPr>
            <p:ph idx="1"/>
          </p:nvPr>
        </p:nvSpPr>
        <p:spPr>
          <a:xfrm>
            <a:off x="1303867" y="710634"/>
            <a:ext cx="7840133" cy="5116878"/>
          </a:xfrm>
        </p:spPr>
        <p:txBody>
          <a:bodyPr/>
          <a:lstStyle/>
          <a:p>
            <a:pPr marL="0" indent="0">
              <a:lnSpc>
                <a:spcPts val="2500"/>
              </a:lnSpc>
              <a:spcBef>
                <a:spcPts val="0"/>
              </a:spcBef>
              <a:buNone/>
            </a:pPr>
            <a:r>
              <a:rPr kumimoji="1" lang="en-US" altLang="zh-CN" sz="2800" b="1" dirty="0" smtClean="0">
                <a:solidFill>
                  <a:srgbClr val="1E1C11"/>
                </a:solidFill>
              </a:rPr>
              <a:t> 1. Seawater desalination</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1.1. Introduction</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1.2. Typical desalination process</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1.3. Benefits of desalination</a:t>
            </a:r>
          </a:p>
          <a:p>
            <a:pPr marL="0" indent="0">
              <a:lnSpc>
                <a:spcPts val="2500"/>
              </a:lnSpc>
              <a:spcBef>
                <a:spcPts val="600"/>
              </a:spcBef>
              <a:buNone/>
            </a:pPr>
            <a:r>
              <a:rPr kumimoji="1" lang="en-US" altLang="zh-CN" sz="2800" dirty="0" smtClean="0">
                <a:solidFill>
                  <a:srgbClr val="1E1C11"/>
                </a:solidFill>
              </a:rPr>
              <a:t> </a:t>
            </a:r>
            <a:r>
              <a:rPr kumimoji="1" lang="en-US" altLang="zh-CN" sz="2800" b="1" dirty="0" smtClean="0">
                <a:solidFill>
                  <a:srgbClr val="1E1C11"/>
                </a:solidFill>
              </a:rPr>
              <a:t>2. Carlsbad desalination plant</a:t>
            </a:r>
          </a:p>
          <a:p>
            <a:pPr marL="0" indent="0">
              <a:lnSpc>
                <a:spcPts val="2500"/>
              </a:lnSpc>
              <a:spcBef>
                <a:spcPts val="0"/>
              </a:spcBef>
              <a:buNone/>
            </a:pPr>
            <a:r>
              <a:rPr kumimoji="1" lang="en-US" altLang="zh-CN" sz="2400" b="1" dirty="0">
                <a:solidFill>
                  <a:srgbClr val="1E1C11"/>
                </a:solidFill>
              </a:rPr>
              <a:t> </a:t>
            </a:r>
            <a:r>
              <a:rPr kumimoji="1" lang="en-US" altLang="zh-CN" sz="2400" b="1" dirty="0" smtClean="0">
                <a:solidFill>
                  <a:srgbClr val="1E1C11"/>
                </a:solidFill>
              </a:rPr>
              <a:t>    </a:t>
            </a:r>
            <a:r>
              <a:rPr kumimoji="1" lang="en-US" altLang="zh-CN" sz="2400" dirty="0" smtClean="0">
                <a:solidFill>
                  <a:srgbClr val="1E1C11"/>
                </a:solidFill>
              </a:rPr>
              <a:t>2.1. Introduction</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2.2. Cost and water rate</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2.3. Intake and discharge</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2.4. Mutual benefits</a:t>
            </a:r>
          </a:p>
          <a:p>
            <a:pPr marL="0" indent="0">
              <a:lnSpc>
                <a:spcPts val="2500"/>
              </a:lnSpc>
              <a:spcBef>
                <a:spcPts val="0"/>
              </a:spcBef>
              <a:buNone/>
            </a:pPr>
            <a:r>
              <a:rPr kumimoji="1" lang="en-US" altLang="zh-CN" sz="2400" dirty="0" smtClean="0">
                <a:solidFill>
                  <a:srgbClr val="1E1C11"/>
                </a:solidFill>
              </a:rPr>
              <a:t>     2.5. Desalination pilot </a:t>
            </a:r>
            <a:r>
              <a:rPr kumimoji="1" lang="en-US" altLang="zh-CN" sz="2400" dirty="0">
                <a:solidFill>
                  <a:srgbClr val="1E1C11"/>
                </a:solidFill>
              </a:rPr>
              <a:t>s</a:t>
            </a:r>
            <a:r>
              <a:rPr kumimoji="1" lang="en-US" altLang="zh-CN" sz="2400" dirty="0" smtClean="0">
                <a:solidFill>
                  <a:srgbClr val="1E1C11"/>
                </a:solidFill>
              </a:rPr>
              <a:t>tudy</a:t>
            </a:r>
          </a:p>
          <a:p>
            <a:pPr marL="0" indent="0">
              <a:lnSpc>
                <a:spcPts val="2500"/>
              </a:lnSpc>
              <a:spcBef>
                <a:spcPts val="600"/>
              </a:spcBef>
              <a:buNone/>
            </a:pPr>
            <a:r>
              <a:rPr kumimoji="1" lang="en-US" altLang="zh-CN" sz="2800" b="1" dirty="0">
                <a:solidFill>
                  <a:srgbClr val="1E1C11"/>
                </a:solidFill>
              </a:rPr>
              <a:t> 3. Santa Barbara desalination </a:t>
            </a:r>
            <a:r>
              <a:rPr kumimoji="1" lang="en-US" altLang="zh-CN" sz="2800" b="1" dirty="0" smtClean="0">
                <a:solidFill>
                  <a:srgbClr val="1E1C11"/>
                </a:solidFill>
              </a:rPr>
              <a:t>plant</a:t>
            </a:r>
          </a:p>
          <a:p>
            <a:pPr marL="0" indent="0">
              <a:lnSpc>
                <a:spcPts val="2500"/>
              </a:lnSpc>
              <a:spcBef>
                <a:spcPts val="0"/>
              </a:spcBef>
              <a:buNone/>
            </a:pPr>
            <a:r>
              <a:rPr kumimoji="1" lang="en-US" altLang="zh-CN" sz="2400" b="1" dirty="0">
                <a:solidFill>
                  <a:srgbClr val="1E1C11"/>
                </a:solidFill>
              </a:rPr>
              <a:t> </a:t>
            </a:r>
            <a:r>
              <a:rPr kumimoji="1" lang="en-US" altLang="zh-CN" sz="2400" b="1" dirty="0" smtClean="0">
                <a:solidFill>
                  <a:srgbClr val="1E1C11"/>
                </a:solidFill>
              </a:rPr>
              <a:t>    </a:t>
            </a:r>
            <a:r>
              <a:rPr kumimoji="1" lang="en-US" altLang="zh-CN" sz="2400" dirty="0" smtClean="0">
                <a:solidFill>
                  <a:srgbClr val="1E1C11"/>
                </a:solidFill>
              </a:rPr>
              <a:t>3.1. History and development</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3.2. Cost and water rate</a:t>
            </a:r>
          </a:p>
          <a:p>
            <a:pPr marL="0" indent="0">
              <a:lnSpc>
                <a:spcPts val="2500"/>
              </a:lnSpc>
              <a:spcBef>
                <a:spcPts val="0"/>
              </a:spcBef>
              <a:buNone/>
            </a:pPr>
            <a:r>
              <a:rPr kumimoji="1" lang="en-US" altLang="zh-CN" sz="2800" dirty="0">
                <a:solidFill>
                  <a:srgbClr val="1E1C11"/>
                </a:solidFill>
              </a:rPr>
              <a:t> </a:t>
            </a:r>
            <a:r>
              <a:rPr kumimoji="1" lang="en-US" altLang="zh-CN" sz="2400" dirty="0">
                <a:solidFill>
                  <a:srgbClr val="1E1C11"/>
                </a:solidFill>
              </a:rPr>
              <a:t>   </a:t>
            </a:r>
            <a:r>
              <a:rPr kumimoji="1" lang="en-US" altLang="zh-CN" sz="2400" dirty="0" smtClean="0">
                <a:solidFill>
                  <a:srgbClr val="1E1C11"/>
                </a:solidFill>
              </a:rPr>
              <a:t> 3.3</a:t>
            </a:r>
            <a:r>
              <a:rPr kumimoji="1" lang="en-US" altLang="zh-CN" sz="2400" dirty="0">
                <a:solidFill>
                  <a:srgbClr val="1E1C11"/>
                </a:solidFill>
              </a:rPr>
              <a:t>. Intake and discharge</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3.4</a:t>
            </a:r>
            <a:r>
              <a:rPr kumimoji="1" lang="en-US" altLang="zh-CN" sz="2400" dirty="0">
                <a:solidFill>
                  <a:srgbClr val="1E1C11"/>
                </a:solidFill>
              </a:rPr>
              <a:t>. Reactivation </a:t>
            </a:r>
            <a:r>
              <a:rPr kumimoji="1" lang="en-US" altLang="zh-CN" sz="2400" dirty="0" err="1">
                <a:solidFill>
                  <a:srgbClr val="1E1C11"/>
                </a:solidFill>
              </a:rPr>
              <a:t>protocal</a:t>
            </a:r>
            <a:endParaRPr kumimoji="1" lang="en-US" altLang="zh-CN" sz="2400" dirty="0" smtClean="0">
              <a:solidFill>
                <a:srgbClr val="1E1C11"/>
              </a:solidFill>
            </a:endParaRPr>
          </a:p>
        </p:txBody>
      </p:sp>
    </p:spTree>
    <p:extLst>
      <p:ext uri="{BB962C8B-B14F-4D97-AF65-F5344CB8AC3E}">
        <p14:creationId xmlns:p14="http://schemas.microsoft.com/office/powerpoint/2010/main" val="3459401821"/>
      </p:ext>
    </p:extLst>
  </p:cSld>
  <p:clrMapOvr>
    <a:masterClrMapping/>
  </p:clrMapOvr>
  <mc:AlternateContent xmlns:mc="http://schemas.openxmlformats.org/markup-compatibility/2006" xmlns:p14="http://schemas.microsoft.com/office/powerpoint/2010/main">
    <mc:Choice Requires="p14">
      <p:transition spd="slow" p14:dur="2000" advTm="12163"/>
    </mc:Choice>
    <mc:Fallback xmlns="">
      <p:transition spd="slow" advTm="1216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24933"/>
            <a:ext cx="8229600" cy="1600200"/>
          </a:xfrm>
        </p:spPr>
        <p:txBody>
          <a:bodyPr/>
          <a:lstStyle/>
          <a:p>
            <a:r>
              <a:rPr kumimoji="1" lang="en-US" altLang="zh-CN" dirty="0" smtClean="0"/>
              <a:t>Desalination Pilot Study</a:t>
            </a:r>
            <a:endParaRPr kumimoji="1" lang="zh-CN" altLang="en-US" dirty="0"/>
          </a:p>
        </p:txBody>
      </p:sp>
      <p:sp>
        <p:nvSpPr>
          <p:cNvPr id="3" name="内容占位符 2"/>
          <p:cNvSpPr>
            <a:spLocks noGrp="1"/>
          </p:cNvSpPr>
          <p:nvPr>
            <p:ph idx="1"/>
          </p:nvPr>
        </p:nvSpPr>
        <p:spPr/>
        <p:txBody>
          <a:bodyPr/>
          <a:lstStyle/>
          <a:p>
            <a:pPr marL="0" indent="0">
              <a:buNone/>
            </a:pPr>
            <a:r>
              <a:rPr lang="en-US" altLang="zh-CN" dirty="0" smtClean="0">
                <a:solidFill>
                  <a:schemeClr val="bg2">
                    <a:lumMod val="10000"/>
                  </a:schemeClr>
                </a:solidFill>
              </a:rPr>
              <a:t>    A pilot study has been conducted to compare </a:t>
            </a:r>
            <a:r>
              <a:rPr lang="en-US" altLang="zh-CN" dirty="0">
                <a:solidFill>
                  <a:schemeClr val="bg2">
                    <a:lumMod val="10000"/>
                  </a:schemeClr>
                </a:solidFill>
              </a:rPr>
              <a:t>the performance of sand filter pretreatment, MF membrane pretreatment, UF membrane pretreatment, and the performance of the RO when </a:t>
            </a:r>
            <a:r>
              <a:rPr lang="en-US" altLang="zh-CN" dirty="0" smtClean="0">
                <a:solidFill>
                  <a:schemeClr val="bg2">
                    <a:lumMod val="10000"/>
                  </a:schemeClr>
                </a:solidFill>
              </a:rPr>
              <a:t>operating </a:t>
            </a:r>
            <a:r>
              <a:rPr lang="en-US" altLang="zh-CN" dirty="0">
                <a:solidFill>
                  <a:schemeClr val="bg2">
                    <a:lumMod val="10000"/>
                  </a:schemeClr>
                </a:solidFill>
              </a:rPr>
              <a:t>on filtrate from the </a:t>
            </a:r>
            <a:r>
              <a:rPr lang="en-US" altLang="zh-CN" dirty="0" smtClean="0">
                <a:solidFill>
                  <a:schemeClr val="bg2">
                    <a:lumMod val="10000"/>
                  </a:schemeClr>
                </a:solidFill>
              </a:rPr>
              <a:t>above </a:t>
            </a:r>
            <a:r>
              <a:rPr lang="en-US" altLang="zh-CN" dirty="0">
                <a:solidFill>
                  <a:schemeClr val="bg2">
                    <a:lumMod val="10000"/>
                  </a:schemeClr>
                </a:solidFill>
              </a:rPr>
              <a:t>pretreatment systems. </a:t>
            </a:r>
            <a:endParaRPr lang="en-US" altLang="zh-CN" dirty="0" smtClean="0">
              <a:solidFill>
                <a:schemeClr val="bg2">
                  <a:lumMod val="10000"/>
                </a:schemeClr>
              </a:solidFill>
            </a:endParaRP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a:t>
            </a:r>
            <a:r>
              <a:rPr lang="en-US" altLang="zh-CN" sz="2800" i="1" dirty="0" smtClean="0">
                <a:solidFill>
                  <a:srgbClr val="0000FF"/>
                </a:solidFill>
              </a:rPr>
              <a:t>Next, different pretreatment will be illustrated.</a:t>
            </a:r>
            <a:endParaRPr lang="en-US" altLang="zh-CN" sz="2800" i="1" dirty="0">
              <a:solidFill>
                <a:srgbClr val="0000FF"/>
              </a:solidFill>
            </a:endParaRPr>
          </a:p>
          <a:p>
            <a:pPr marL="0" indent="0">
              <a:buNone/>
            </a:pPr>
            <a:endParaRPr kumimoji="1" lang="zh-CN" altLang="en-US" dirty="0"/>
          </a:p>
        </p:txBody>
      </p:sp>
    </p:spTree>
    <p:extLst>
      <p:ext uri="{BB962C8B-B14F-4D97-AF65-F5344CB8AC3E}">
        <p14:creationId xmlns:p14="http://schemas.microsoft.com/office/powerpoint/2010/main" val="2202473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82602"/>
            <a:ext cx="8229600" cy="4800598"/>
          </a:xfrm>
        </p:spPr>
        <p:txBody>
          <a:bodyPr/>
          <a:lstStyle/>
          <a:p>
            <a:pPr marL="742950" indent="-742950" algn="ctr">
              <a:buAutoNum type="arabicPeriod"/>
            </a:pPr>
            <a:r>
              <a:rPr lang="en-US" altLang="zh-CN" sz="4000" dirty="0" smtClean="0"/>
              <a:t>Sand Filtration</a:t>
            </a:r>
          </a:p>
          <a:p>
            <a:pPr marL="0" indent="0">
              <a:buNone/>
            </a:pPr>
            <a:r>
              <a:rPr lang="en-US" altLang="zh-CN" sz="3600" dirty="0" smtClean="0"/>
              <a:t>Composition: </a:t>
            </a:r>
          </a:p>
          <a:p>
            <a:pPr marL="0" indent="0">
              <a:buNone/>
            </a:pPr>
            <a:r>
              <a:rPr lang="en-US" altLang="zh-CN" sz="4000" dirty="0">
                <a:solidFill>
                  <a:schemeClr val="bg2">
                    <a:lumMod val="10000"/>
                  </a:schemeClr>
                </a:solidFill>
              </a:rPr>
              <a:t> </a:t>
            </a:r>
            <a:r>
              <a:rPr lang="en-US" altLang="zh-CN" sz="4000" dirty="0" smtClean="0">
                <a:solidFill>
                  <a:schemeClr val="bg2">
                    <a:lumMod val="10000"/>
                  </a:schemeClr>
                </a:solidFill>
              </a:rPr>
              <a:t>   </a:t>
            </a:r>
            <a:r>
              <a:rPr lang="en-US" altLang="zh-CN" dirty="0">
                <a:solidFill>
                  <a:schemeClr val="bg2">
                    <a:lumMod val="10000"/>
                  </a:schemeClr>
                </a:solidFill>
              </a:rPr>
              <a:t>T</a:t>
            </a:r>
            <a:r>
              <a:rPr lang="en-US" altLang="zh-CN" dirty="0" smtClean="0">
                <a:solidFill>
                  <a:schemeClr val="bg2">
                    <a:lumMod val="10000"/>
                  </a:schemeClr>
                </a:solidFill>
              </a:rPr>
              <a:t>he </a:t>
            </a:r>
            <a:r>
              <a:rPr lang="en-US" altLang="zh-CN" dirty="0">
                <a:solidFill>
                  <a:schemeClr val="bg2">
                    <a:lumMod val="10000"/>
                  </a:schemeClr>
                </a:solidFill>
              </a:rPr>
              <a:t>granular-media pretreatment system includes two </a:t>
            </a:r>
            <a:r>
              <a:rPr lang="en-US" altLang="zh-CN" dirty="0" smtClean="0">
                <a:solidFill>
                  <a:schemeClr val="bg2">
                    <a:lumMod val="10000"/>
                  </a:schemeClr>
                </a:solidFill>
              </a:rPr>
              <a:t>continuous </a:t>
            </a:r>
            <a:r>
              <a:rPr lang="en-US" altLang="zh-CN" dirty="0">
                <a:solidFill>
                  <a:schemeClr val="bg2">
                    <a:lumMod val="10000"/>
                  </a:schemeClr>
                </a:solidFill>
              </a:rPr>
              <a:t>backwash </a:t>
            </a:r>
            <a:r>
              <a:rPr lang="en-US" altLang="zh-CN" dirty="0" err="1">
                <a:solidFill>
                  <a:schemeClr val="bg2">
                    <a:lumMod val="10000"/>
                  </a:schemeClr>
                </a:solidFill>
              </a:rPr>
              <a:t>upflow</a:t>
            </a:r>
            <a:r>
              <a:rPr lang="en-US" altLang="zh-CN" dirty="0">
                <a:solidFill>
                  <a:schemeClr val="bg2">
                    <a:lumMod val="10000"/>
                  </a:schemeClr>
                </a:solidFill>
              </a:rPr>
              <a:t> filters in </a:t>
            </a:r>
            <a:r>
              <a:rPr lang="en-US" altLang="zh-CN" dirty="0" smtClean="0">
                <a:solidFill>
                  <a:schemeClr val="bg2">
                    <a:lumMod val="10000"/>
                  </a:schemeClr>
                </a:solidFill>
              </a:rPr>
              <a:t>series. </a:t>
            </a:r>
            <a:r>
              <a:rPr lang="en-US" altLang="zh-CN" dirty="0">
                <a:solidFill>
                  <a:schemeClr val="bg2">
                    <a:lumMod val="10000"/>
                  </a:schemeClr>
                </a:solidFill>
              </a:rPr>
              <a:t>The first filter has a coarse (</a:t>
            </a:r>
            <a:r>
              <a:rPr lang="en-US" altLang="zh-CN" dirty="0" smtClean="0">
                <a:solidFill>
                  <a:schemeClr val="bg2">
                    <a:lumMod val="10000"/>
                  </a:schemeClr>
                </a:solidFill>
              </a:rPr>
              <a:t>0.9 </a:t>
            </a:r>
            <a:r>
              <a:rPr lang="en-US" altLang="zh-CN" dirty="0">
                <a:solidFill>
                  <a:schemeClr val="bg2">
                    <a:lumMod val="10000"/>
                  </a:schemeClr>
                </a:solidFill>
              </a:rPr>
              <a:t>mm) sand media bed which is 2.03 m (</a:t>
            </a:r>
            <a:r>
              <a:rPr lang="en-US" altLang="zh-CN" dirty="0" smtClean="0">
                <a:solidFill>
                  <a:schemeClr val="bg2">
                    <a:lumMod val="10000"/>
                  </a:schemeClr>
                </a:solidFill>
              </a:rPr>
              <a:t>80 inch</a:t>
            </a:r>
            <a:r>
              <a:rPr lang="en-US" altLang="zh-CN" dirty="0">
                <a:solidFill>
                  <a:schemeClr val="bg2">
                    <a:lumMod val="10000"/>
                  </a:schemeClr>
                </a:solidFill>
              </a:rPr>
              <a:t>) deep. The second filter contains finer (</a:t>
            </a:r>
            <a:r>
              <a:rPr lang="en-US" altLang="zh-CN" dirty="0" smtClean="0">
                <a:solidFill>
                  <a:schemeClr val="bg2">
                    <a:lumMod val="10000"/>
                  </a:schemeClr>
                </a:solidFill>
              </a:rPr>
              <a:t>0.5mm</a:t>
            </a:r>
            <a:r>
              <a:rPr lang="en-US" altLang="zh-CN" dirty="0">
                <a:solidFill>
                  <a:schemeClr val="bg2">
                    <a:lumMod val="10000"/>
                  </a:schemeClr>
                </a:solidFill>
              </a:rPr>
              <a:t>) sand media and its media depth is 1.02 m (40 inches). </a:t>
            </a:r>
          </a:p>
          <a:p>
            <a:endParaRPr kumimoji="1" lang="zh-CN" altLang="en-US" dirty="0"/>
          </a:p>
        </p:txBody>
      </p:sp>
    </p:spTree>
    <p:extLst>
      <p:ext uri="{BB962C8B-B14F-4D97-AF65-F5344CB8AC3E}">
        <p14:creationId xmlns:p14="http://schemas.microsoft.com/office/powerpoint/2010/main" val="3642165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99535"/>
            <a:ext cx="8229600" cy="4525963"/>
          </a:xfrm>
        </p:spPr>
        <p:txBody>
          <a:bodyPr/>
          <a:lstStyle/>
          <a:p>
            <a:pPr marL="0" indent="0">
              <a:buNone/>
            </a:pPr>
            <a:r>
              <a:rPr lang="en-US" altLang="zh-CN" dirty="0" smtClean="0">
                <a:solidFill>
                  <a:schemeClr val="bg2">
                    <a:lumMod val="10000"/>
                  </a:schemeClr>
                </a:solidFill>
              </a:rPr>
              <a:t>    </a:t>
            </a:r>
            <a:endParaRPr lang="en-US" altLang="zh-CN" sz="3600" dirty="0" smtClean="0">
              <a:solidFill>
                <a:schemeClr val="bg2">
                  <a:lumMod val="10000"/>
                </a:schemeClr>
              </a:solidFill>
            </a:endParaRPr>
          </a:p>
          <a:p>
            <a:pPr marL="0" indent="0">
              <a:buNone/>
            </a:pPr>
            <a:r>
              <a:rPr kumimoji="1" lang="en-US" altLang="zh-CN" sz="3600" dirty="0" smtClean="0"/>
              <a:t>Removal mechanism on sand filtration:</a:t>
            </a:r>
          </a:p>
          <a:p>
            <a:pPr marL="0" indent="0">
              <a:buNone/>
            </a:pPr>
            <a:r>
              <a:rPr lang="en-US" altLang="zh-CN" sz="3600" dirty="0" smtClean="0">
                <a:solidFill>
                  <a:schemeClr val="bg2">
                    <a:lumMod val="10000"/>
                  </a:schemeClr>
                </a:solidFill>
              </a:rPr>
              <a:t>    As </a:t>
            </a:r>
            <a:r>
              <a:rPr lang="en-US" altLang="zh-CN" dirty="0">
                <a:solidFill>
                  <a:schemeClr val="bg2">
                    <a:lumMod val="10000"/>
                  </a:schemeClr>
                </a:solidFill>
              </a:rPr>
              <a:t>seawater passes through the sand filter </a:t>
            </a:r>
            <a:r>
              <a:rPr lang="en-US" altLang="zh-CN" dirty="0" smtClean="0">
                <a:solidFill>
                  <a:schemeClr val="bg2">
                    <a:lumMod val="10000"/>
                  </a:schemeClr>
                </a:solidFill>
              </a:rPr>
              <a:t>media, the </a:t>
            </a:r>
            <a:r>
              <a:rPr lang="en-US" altLang="zh-CN" dirty="0">
                <a:solidFill>
                  <a:schemeClr val="bg2">
                    <a:lumMod val="10000"/>
                  </a:schemeClr>
                </a:solidFill>
              </a:rPr>
              <a:t>sand granules travel from the bottom of the filter to the top and back to the bottom in a continuous motion. Seawater solids trapped by the sand media travel downwards with the sand particles to the bottom of the filter. </a:t>
            </a:r>
            <a:endParaRPr kumimoji="1" lang="zh-CN" altLang="en-US" dirty="0"/>
          </a:p>
        </p:txBody>
      </p:sp>
    </p:spTree>
    <p:extLst>
      <p:ext uri="{BB962C8B-B14F-4D97-AF65-F5344CB8AC3E}">
        <p14:creationId xmlns:p14="http://schemas.microsoft.com/office/powerpoint/2010/main" val="700755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09134"/>
            <a:ext cx="8229600" cy="4525963"/>
          </a:xfrm>
        </p:spPr>
        <p:txBody>
          <a:bodyPr/>
          <a:lstStyle/>
          <a:p>
            <a:pPr marL="0" indent="0">
              <a:buNone/>
            </a:pPr>
            <a:r>
              <a:rPr kumimoji="1" lang="en-US" altLang="zh-CN" sz="3600" dirty="0" smtClean="0"/>
              <a:t>Backwash of sand filtration:</a:t>
            </a:r>
          </a:p>
          <a:p>
            <a:pPr marL="0" indent="0">
              <a:buNone/>
            </a:pPr>
            <a:r>
              <a:rPr kumimoji="1" lang="en-US" altLang="zh-CN" sz="3600" dirty="0"/>
              <a:t> </a:t>
            </a:r>
            <a:r>
              <a:rPr kumimoji="1" lang="en-US" altLang="zh-CN" sz="3600" dirty="0" smtClean="0"/>
              <a:t> </a:t>
            </a:r>
            <a:r>
              <a:rPr kumimoji="1" lang="en-US" altLang="zh-CN" dirty="0" smtClean="0"/>
              <a:t>  </a:t>
            </a:r>
            <a:r>
              <a:rPr lang="en-US" altLang="zh-CN" dirty="0">
                <a:solidFill>
                  <a:schemeClr val="bg2">
                    <a:lumMod val="10000"/>
                  </a:schemeClr>
                </a:solidFill>
              </a:rPr>
              <a:t>R</a:t>
            </a:r>
            <a:r>
              <a:rPr lang="en-US" altLang="zh-CN" dirty="0" smtClean="0">
                <a:solidFill>
                  <a:schemeClr val="bg2">
                    <a:lumMod val="10000"/>
                  </a:schemeClr>
                </a:solidFill>
              </a:rPr>
              <a:t>emoved </a:t>
            </a:r>
            <a:r>
              <a:rPr lang="en-US" altLang="zh-CN" dirty="0">
                <a:solidFill>
                  <a:schemeClr val="bg2">
                    <a:lumMod val="10000"/>
                  </a:schemeClr>
                </a:solidFill>
              </a:rPr>
              <a:t>solids are lifted upwards to the sand washer located on the top of the filter via an air lift, and are removed from the filter cell as a waste filter backwash (reject). </a:t>
            </a:r>
          </a:p>
          <a:p>
            <a:pPr marL="0" indent="0">
              <a:buNone/>
            </a:pPr>
            <a:endParaRPr kumimoji="1" lang="en-US" altLang="zh-CN" sz="3600" dirty="0" smtClean="0"/>
          </a:p>
          <a:p>
            <a:pPr marL="0" indent="0">
              <a:buNone/>
            </a:pPr>
            <a:endParaRPr kumimoji="1" lang="zh-CN" altLang="en-US" sz="3600" dirty="0"/>
          </a:p>
        </p:txBody>
      </p:sp>
    </p:spTree>
    <p:extLst>
      <p:ext uri="{BB962C8B-B14F-4D97-AF65-F5344CB8AC3E}">
        <p14:creationId xmlns:p14="http://schemas.microsoft.com/office/powerpoint/2010/main" val="3250850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69333"/>
            <a:ext cx="8229600" cy="1600200"/>
          </a:xfrm>
        </p:spPr>
        <p:txBody>
          <a:bodyPr/>
          <a:lstStyle/>
          <a:p>
            <a:r>
              <a:rPr kumimoji="1" lang="en-US" altLang="zh-CN" sz="4000" dirty="0" smtClean="0"/>
              <a:t>Sand Filtration Schematic</a:t>
            </a:r>
            <a:endParaRPr kumimoji="1" lang="zh-CN" altLang="en-US" sz="4000" dirty="0"/>
          </a:p>
        </p:txBody>
      </p:sp>
      <p:pic>
        <p:nvPicPr>
          <p:cNvPr id="4" name="officeArt object"/>
          <p:cNvPicPr>
            <a:picLocks noGrp="1"/>
          </p:cNvPicPr>
          <p:nvPr>
            <p:ph idx="1"/>
          </p:nvPr>
        </p:nvPicPr>
        <p:blipFill>
          <a:blip r:embed="rId2">
            <a:extLst/>
          </a:blip>
          <a:srcRect l="-7781" r="-7781"/>
          <a:stretch>
            <a:fillRect/>
          </a:stretch>
        </p:blipFill>
        <p:spPr>
          <a:xfrm>
            <a:off x="220133" y="922868"/>
            <a:ext cx="8686800" cy="4698999"/>
          </a:xfrm>
          <a:prstGeom prst="rect">
            <a:avLst/>
          </a:prstGeom>
          <a:ln w="12700" cap="flat">
            <a:noFill/>
            <a:miter lim="400000"/>
          </a:ln>
          <a:effectLst/>
        </p:spPr>
      </p:pic>
      <p:sp>
        <p:nvSpPr>
          <p:cNvPr id="3" name="矩形 2"/>
          <p:cNvSpPr/>
          <p:nvPr/>
        </p:nvSpPr>
        <p:spPr>
          <a:xfrm>
            <a:off x="4572000" y="5284170"/>
            <a:ext cx="4572000" cy="369332"/>
          </a:xfrm>
          <a:prstGeom prst="rect">
            <a:avLst/>
          </a:prstGeom>
        </p:spPr>
        <p:txBody>
          <a:bodyPr>
            <a:spAutoFit/>
          </a:bodyPr>
          <a:lstStyle/>
          <a:p>
            <a:r>
              <a:rPr lang="en-US" altLang="zh-CN" dirty="0" smtClean="0"/>
              <a:t>Reference source: 4</a:t>
            </a:r>
            <a:endParaRPr lang="zh-CN" altLang="en-US" dirty="0"/>
          </a:p>
        </p:txBody>
      </p:sp>
    </p:spTree>
    <p:extLst>
      <p:ext uri="{BB962C8B-B14F-4D97-AF65-F5344CB8AC3E}">
        <p14:creationId xmlns:p14="http://schemas.microsoft.com/office/powerpoint/2010/main" val="1881158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58799"/>
            <a:ext cx="8229600" cy="1600200"/>
          </a:xfrm>
        </p:spPr>
        <p:txBody>
          <a:bodyPr/>
          <a:lstStyle/>
          <a:p>
            <a:r>
              <a:rPr kumimoji="1" lang="en-US" altLang="zh-CN" sz="4000" dirty="0" smtClean="0"/>
              <a:t>2. Microfiltration</a:t>
            </a:r>
            <a:endParaRPr kumimoji="1" lang="zh-CN" altLang="en-US" sz="4000" dirty="0"/>
          </a:p>
        </p:txBody>
      </p:sp>
      <p:sp>
        <p:nvSpPr>
          <p:cNvPr id="3" name="内容占位符 2"/>
          <p:cNvSpPr>
            <a:spLocks noGrp="1"/>
          </p:cNvSpPr>
          <p:nvPr>
            <p:ph idx="1"/>
          </p:nvPr>
        </p:nvSpPr>
        <p:spPr>
          <a:xfrm>
            <a:off x="457200" y="1380068"/>
            <a:ext cx="8229600" cy="4525963"/>
          </a:xfrm>
        </p:spPr>
        <p:txBody>
          <a:bodyPr/>
          <a:lstStyle/>
          <a:p>
            <a:pPr marL="0" indent="0">
              <a:buNone/>
            </a:pPr>
            <a:r>
              <a:rPr lang="en-US" altLang="zh-CN" sz="3600" dirty="0" smtClean="0"/>
              <a:t>Composition:</a:t>
            </a: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The MF consists </a:t>
            </a:r>
            <a:r>
              <a:rPr lang="en-US" altLang="zh-CN" dirty="0">
                <a:solidFill>
                  <a:schemeClr val="bg2">
                    <a:lumMod val="10000"/>
                  </a:schemeClr>
                </a:solidFill>
              </a:rPr>
              <a:t>of a test vessel which contains two completely submerged membrane modules with 12 membrane fiber bundles per </a:t>
            </a:r>
            <a:r>
              <a:rPr lang="en-US" altLang="zh-CN" dirty="0" smtClean="0">
                <a:solidFill>
                  <a:schemeClr val="bg2">
                    <a:lumMod val="10000"/>
                  </a:schemeClr>
                </a:solidFill>
              </a:rPr>
              <a:t>module. The </a:t>
            </a:r>
            <a:r>
              <a:rPr lang="en-US" altLang="zh-CN" dirty="0">
                <a:solidFill>
                  <a:schemeClr val="bg2">
                    <a:lumMod val="10000"/>
                  </a:schemeClr>
                </a:solidFill>
              </a:rPr>
              <a:t>fibers are made of polypropylene and have outside diameter of 0.31 mm and wall thickness of 0.035 mm. The fiber pore size is less </a:t>
            </a:r>
            <a:r>
              <a:rPr lang="en-US" altLang="zh-CN" dirty="0" smtClean="0">
                <a:solidFill>
                  <a:schemeClr val="bg2">
                    <a:lumMod val="10000"/>
                  </a:schemeClr>
                </a:solidFill>
              </a:rPr>
              <a:t>than</a:t>
            </a:r>
          </a:p>
          <a:p>
            <a:pPr marL="0" indent="0">
              <a:buNone/>
            </a:pPr>
            <a:r>
              <a:rPr lang="en-US" altLang="zh-CN" dirty="0" smtClean="0">
                <a:solidFill>
                  <a:schemeClr val="bg2">
                    <a:lumMod val="10000"/>
                  </a:schemeClr>
                </a:solidFill>
              </a:rPr>
              <a:t> 0.2 µm and </a:t>
            </a:r>
            <a:r>
              <a:rPr lang="en-US" altLang="zh-CN" dirty="0">
                <a:solidFill>
                  <a:schemeClr val="bg2">
                    <a:lumMod val="10000"/>
                  </a:schemeClr>
                </a:solidFill>
              </a:rPr>
              <a:t>fiber porosity is 45 percent. </a:t>
            </a:r>
            <a:endParaRPr kumimoji="1" lang="zh-CN" altLang="en-US" dirty="0"/>
          </a:p>
        </p:txBody>
      </p:sp>
    </p:spTree>
    <p:extLst>
      <p:ext uri="{BB962C8B-B14F-4D97-AF65-F5344CB8AC3E}">
        <p14:creationId xmlns:p14="http://schemas.microsoft.com/office/powerpoint/2010/main" val="1405104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922867"/>
            <a:ext cx="8229600" cy="4525963"/>
          </a:xfrm>
        </p:spPr>
        <p:txBody>
          <a:bodyPr/>
          <a:lstStyle/>
          <a:p>
            <a:pPr marL="0" indent="0">
              <a:buNone/>
            </a:pPr>
            <a:r>
              <a:rPr kumimoji="1" lang="en-US" altLang="zh-CN" sz="3600" dirty="0" smtClean="0"/>
              <a:t>Removal </a:t>
            </a:r>
            <a:r>
              <a:rPr kumimoji="1" lang="en-US" altLang="zh-CN" sz="3600" dirty="0"/>
              <a:t>mechanism </a:t>
            </a:r>
            <a:r>
              <a:rPr kumimoji="1" lang="en-US" altLang="zh-CN" sz="3600" dirty="0" smtClean="0"/>
              <a:t>of microfiltration</a:t>
            </a:r>
            <a:r>
              <a:rPr kumimoji="1" lang="en-US" altLang="zh-CN" sz="3600" dirty="0"/>
              <a:t>:</a:t>
            </a: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The </a:t>
            </a:r>
            <a:r>
              <a:rPr lang="en-US" altLang="zh-CN" dirty="0">
                <a:solidFill>
                  <a:schemeClr val="bg2">
                    <a:lumMod val="10000"/>
                  </a:schemeClr>
                </a:solidFill>
              </a:rPr>
              <a:t>MF system feed seawater is prescreened by a self-cleaning disk filter with a nominal screening size of 100 </a:t>
            </a:r>
            <a:r>
              <a:rPr lang="en-US" altLang="zh-CN" dirty="0" err="1" smtClean="0">
                <a:solidFill>
                  <a:schemeClr val="bg2">
                    <a:lumMod val="10000"/>
                  </a:schemeClr>
                </a:solidFill>
              </a:rPr>
              <a:t>μm</a:t>
            </a:r>
            <a:r>
              <a:rPr lang="en-US" altLang="zh-CN" dirty="0" smtClean="0">
                <a:solidFill>
                  <a:schemeClr val="bg2">
                    <a:lumMod val="10000"/>
                  </a:schemeClr>
                </a:solidFill>
              </a:rPr>
              <a:t>. The </a:t>
            </a:r>
            <a:r>
              <a:rPr lang="en-US" altLang="zh-CN" dirty="0">
                <a:solidFill>
                  <a:schemeClr val="bg2">
                    <a:lumMod val="10000"/>
                  </a:schemeClr>
                </a:solidFill>
              </a:rPr>
              <a:t>permeate side of the modules is connected to the suction of a centrifugal pump, which moves the seawater across the MF membranes in direct-flow (with bleed) operation. </a:t>
            </a:r>
          </a:p>
          <a:p>
            <a:endParaRPr kumimoji="1" lang="zh-CN" altLang="en-US" dirty="0"/>
          </a:p>
        </p:txBody>
      </p:sp>
    </p:spTree>
    <p:extLst>
      <p:ext uri="{BB962C8B-B14F-4D97-AF65-F5344CB8AC3E}">
        <p14:creationId xmlns:p14="http://schemas.microsoft.com/office/powerpoint/2010/main" val="1911711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804334"/>
            <a:ext cx="8229600" cy="4525963"/>
          </a:xfrm>
        </p:spPr>
        <p:txBody>
          <a:bodyPr/>
          <a:lstStyle/>
          <a:p>
            <a:pPr marL="0" indent="0">
              <a:buNone/>
            </a:pPr>
            <a:r>
              <a:rPr kumimoji="1" lang="en-US" altLang="zh-CN" sz="3600" dirty="0" smtClean="0"/>
              <a:t>Backwash </a:t>
            </a:r>
            <a:r>
              <a:rPr kumimoji="1" lang="en-US" altLang="zh-CN" sz="3600" dirty="0"/>
              <a:t>of </a:t>
            </a:r>
            <a:r>
              <a:rPr kumimoji="1" lang="en-US" altLang="zh-CN" sz="3600" dirty="0" smtClean="0"/>
              <a:t>microfiltration</a:t>
            </a:r>
            <a:r>
              <a:rPr kumimoji="1" lang="en-US" altLang="zh-CN" sz="3600" dirty="0"/>
              <a:t>:</a:t>
            </a:r>
          </a:p>
          <a:p>
            <a:pPr marL="0" indent="0">
              <a:buNone/>
            </a:pPr>
            <a:r>
              <a:rPr lang="en-US" altLang="zh-CN" dirty="0" smtClean="0"/>
              <a:t>    </a:t>
            </a:r>
            <a:r>
              <a:rPr lang="en-US" altLang="zh-CN" dirty="0" smtClean="0">
                <a:solidFill>
                  <a:schemeClr val="bg2">
                    <a:lumMod val="10000"/>
                  </a:schemeClr>
                </a:solidFill>
              </a:rPr>
              <a:t>The </a:t>
            </a:r>
            <a:r>
              <a:rPr lang="en-US" altLang="zh-CN" dirty="0">
                <a:solidFill>
                  <a:schemeClr val="bg2">
                    <a:lumMod val="10000"/>
                  </a:schemeClr>
                </a:solidFill>
              </a:rPr>
              <a:t>MF filtration process sequence consists of 15-minute filtration cycle followed by 15-second backwash cycle. The membrane surface is kept clean by air scouring. During the backwash cycles membrane filtration effluent is forced in a reverse </a:t>
            </a:r>
            <a:r>
              <a:rPr lang="en-US" altLang="zh-CN" dirty="0" smtClean="0">
                <a:solidFill>
                  <a:schemeClr val="bg2">
                    <a:lumMod val="10000"/>
                  </a:schemeClr>
                </a:solidFill>
              </a:rPr>
              <a:t>direction.</a:t>
            </a:r>
            <a:endParaRPr lang="en-US" altLang="zh-CN" dirty="0">
              <a:solidFill>
                <a:schemeClr val="bg2">
                  <a:lumMod val="10000"/>
                </a:schemeClr>
              </a:solidFill>
            </a:endParaRPr>
          </a:p>
          <a:p>
            <a:endParaRPr kumimoji="1" lang="zh-CN" altLang="en-US" dirty="0"/>
          </a:p>
        </p:txBody>
      </p:sp>
    </p:spTree>
    <p:extLst>
      <p:ext uri="{BB962C8B-B14F-4D97-AF65-F5344CB8AC3E}">
        <p14:creationId xmlns:p14="http://schemas.microsoft.com/office/powerpoint/2010/main" val="847183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82604"/>
            <a:ext cx="8229600" cy="1600200"/>
          </a:xfrm>
        </p:spPr>
        <p:txBody>
          <a:bodyPr/>
          <a:lstStyle/>
          <a:p>
            <a:r>
              <a:rPr kumimoji="1" lang="en-US" altLang="zh-CN" sz="4000" dirty="0" smtClean="0"/>
              <a:t>Microfiltration Schematic</a:t>
            </a:r>
            <a:endParaRPr kumimoji="1" lang="zh-CN" altLang="en-US" sz="4000" dirty="0"/>
          </a:p>
        </p:txBody>
      </p:sp>
      <p:pic>
        <p:nvPicPr>
          <p:cNvPr id="6" name="内容占位符 5" descr="MF.png"/>
          <p:cNvPicPr>
            <a:picLocks noGrp="1" noChangeAspect="1"/>
          </p:cNvPicPr>
          <p:nvPr>
            <p:ph idx="1"/>
          </p:nvPr>
        </p:nvPicPr>
        <p:blipFill>
          <a:blip r:embed="rId2">
            <a:extLst>
              <a:ext uri="{28A0092B-C50C-407E-A947-70E740481C1C}">
                <a14:useLocalDpi xmlns:a14="http://schemas.microsoft.com/office/drawing/2010/main" val="0"/>
              </a:ext>
            </a:extLst>
          </a:blip>
          <a:srcRect t="-5456" b="-5456"/>
          <a:stretch>
            <a:fillRect/>
          </a:stretch>
        </p:blipFill>
        <p:spPr>
          <a:xfrm>
            <a:off x="457200" y="1058335"/>
            <a:ext cx="8229600" cy="4525963"/>
          </a:xfrm>
        </p:spPr>
      </p:pic>
      <p:sp>
        <p:nvSpPr>
          <p:cNvPr id="3" name="矩形 2"/>
          <p:cNvSpPr/>
          <p:nvPr/>
        </p:nvSpPr>
        <p:spPr>
          <a:xfrm>
            <a:off x="4572000" y="4623769"/>
            <a:ext cx="4572000" cy="369332"/>
          </a:xfrm>
          <a:prstGeom prst="rect">
            <a:avLst/>
          </a:prstGeom>
        </p:spPr>
        <p:txBody>
          <a:bodyPr>
            <a:spAutoFit/>
          </a:bodyPr>
          <a:lstStyle/>
          <a:p>
            <a:r>
              <a:rPr lang="en-US" altLang="zh-CN" dirty="0" smtClean="0"/>
              <a:t>Reference source: 4</a:t>
            </a:r>
            <a:endParaRPr lang="zh-CN" altLang="en-US" dirty="0"/>
          </a:p>
        </p:txBody>
      </p:sp>
    </p:spTree>
    <p:extLst>
      <p:ext uri="{BB962C8B-B14F-4D97-AF65-F5344CB8AC3E}">
        <p14:creationId xmlns:p14="http://schemas.microsoft.com/office/powerpoint/2010/main" val="423044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26533"/>
            <a:ext cx="8229600" cy="1600200"/>
          </a:xfrm>
        </p:spPr>
        <p:txBody>
          <a:bodyPr/>
          <a:lstStyle/>
          <a:p>
            <a:r>
              <a:rPr kumimoji="1" lang="en-US" altLang="zh-CN" sz="4000" dirty="0" smtClean="0"/>
              <a:t>3. Ultrafiltration</a:t>
            </a:r>
            <a:endParaRPr kumimoji="1" lang="zh-CN" altLang="en-US" sz="4000" dirty="0"/>
          </a:p>
        </p:txBody>
      </p:sp>
      <p:sp>
        <p:nvSpPr>
          <p:cNvPr id="3" name="内容占位符 2"/>
          <p:cNvSpPr>
            <a:spLocks noGrp="1"/>
          </p:cNvSpPr>
          <p:nvPr>
            <p:ph idx="1"/>
          </p:nvPr>
        </p:nvSpPr>
        <p:spPr/>
        <p:txBody>
          <a:bodyPr/>
          <a:lstStyle/>
          <a:p>
            <a:pPr marL="0" indent="0">
              <a:buNone/>
            </a:pPr>
            <a:r>
              <a:rPr lang="en-US" altLang="zh-CN" sz="3600" dirty="0" smtClean="0"/>
              <a:t>Composition</a:t>
            </a:r>
            <a:r>
              <a:rPr lang="en-US" altLang="zh-CN" sz="3600" dirty="0"/>
              <a:t>:</a:t>
            </a:r>
          </a:p>
          <a:p>
            <a:pPr marL="0" indent="0">
              <a:buNone/>
            </a:pPr>
            <a:r>
              <a:rPr lang="en-US" altLang="zh-CN" dirty="0"/>
              <a:t> </a:t>
            </a:r>
            <a:r>
              <a:rPr lang="en-US" altLang="zh-CN" dirty="0" smtClean="0"/>
              <a:t>   </a:t>
            </a:r>
            <a:r>
              <a:rPr lang="en-US" altLang="zh-CN" dirty="0" smtClean="0">
                <a:solidFill>
                  <a:schemeClr val="tx2">
                    <a:lumMod val="50000"/>
                  </a:schemeClr>
                </a:solidFill>
              </a:rPr>
              <a:t>The </a:t>
            </a:r>
            <a:r>
              <a:rPr lang="en-US" altLang="zh-CN" dirty="0">
                <a:solidFill>
                  <a:schemeClr val="tx2">
                    <a:lumMod val="50000"/>
                  </a:schemeClr>
                </a:solidFill>
              </a:rPr>
              <a:t>UF </a:t>
            </a:r>
            <a:r>
              <a:rPr lang="en-US" altLang="zh-CN" dirty="0" smtClean="0">
                <a:solidFill>
                  <a:schemeClr val="tx2">
                    <a:lumMod val="50000"/>
                  </a:schemeClr>
                </a:solidFill>
              </a:rPr>
              <a:t>is </a:t>
            </a:r>
            <a:r>
              <a:rPr lang="en-US" altLang="zh-CN" dirty="0">
                <a:solidFill>
                  <a:schemeClr val="tx2">
                    <a:lumMod val="50000"/>
                  </a:schemeClr>
                </a:solidFill>
              </a:rPr>
              <a:t>a low energy immersed membrane process that consists of outside-in, hollow-fiber modules immersed directly in the feed-</a:t>
            </a:r>
            <a:r>
              <a:rPr lang="en-US" altLang="zh-CN" dirty="0" smtClean="0">
                <a:solidFill>
                  <a:schemeClr val="tx2">
                    <a:lumMod val="50000"/>
                  </a:schemeClr>
                </a:solidFill>
              </a:rPr>
              <a:t>water. The </a:t>
            </a:r>
            <a:r>
              <a:rPr lang="en-US" altLang="zh-CN" dirty="0">
                <a:solidFill>
                  <a:schemeClr val="tx2">
                    <a:lumMod val="50000"/>
                  </a:schemeClr>
                </a:solidFill>
              </a:rPr>
              <a:t>pilot system uses six </a:t>
            </a:r>
            <a:r>
              <a:rPr lang="en-US" altLang="zh-CN" dirty="0" smtClean="0">
                <a:solidFill>
                  <a:schemeClr val="tx2">
                    <a:lumMod val="50000"/>
                  </a:schemeClr>
                </a:solidFill>
              </a:rPr>
              <a:t>modules, each </a:t>
            </a:r>
            <a:r>
              <a:rPr lang="en-US" altLang="zh-CN" dirty="0">
                <a:solidFill>
                  <a:schemeClr val="tx2">
                    <a:lumMod val="50000"/>
                  </a:schemeClr>
                </a:solidFill>
              </a:rPr>
              <a:t>module is comprised of 40,000 individual fibers with a nominal pore size of 0.02 </a:t>
            </a:r>
            <a:r>
              <a:rPr lang="en-US" altLang="zh-CN" dirty="0" err="1">
                <a:solidFill>
                  <a:schemeClr val="tx2">
                    <a:lumMod val="50000"/>
                  </a:schemeClr>
                </a:solidFill>
              </a:rPr>
              <a:t>μm</a:t>
            </a:r>
            <a:r>
              <a:rPr lang="en-US" altLang="zh-CN" dirty="0">
                <a:solidFill>
                  <a:schemeClr val="tx2">
                    <a:lumMod val="50000"/>
                  </a:schemeClr>
                </a:solidFill>
              </a:rPr>
              <a:t>. </a:t>
            </a:r>
          </a:p>
          <a:p>
            <a:endParaRPr kumimoji="1" lang="zh-CN" altLang="en-US" dirty="0"/>
          </a:p>
        </p:txBody>
      </p:sp>
    </p:spTree>
    <p:extLst>
      <p:ext uri="{BB962C8B-B14F-4D97-AF65-F5344CB8AC3E}">
        <p14:creationId xmlns:p14="http://schemas.microsoft.com/office/powerpoint/2010/main" val="3380643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02267" y="355600"/>
            <a:ext cx="8229600" cy="6096000"/>
          </a:xfrm>
        </p:spPr>
        <p:txBody>
          <a:bodyPr/>
          <a:lstStyle/>
          <a:p>
            <a:pPr marL="0" indent="0">
              <a:lnSpc>
                <a:spcPts val="2500"/>
              </a:lnSpc>
              <a:spcBef>
                <a:spcPts val="0"/>
              </a:spcBef>
              <a:buNone/>
            </a:pPr>
            <a:r>
              <a:rPr kumimoji="1" lang="en-US" altLang="zh-CN" sz="2800" b="1" dirty="0" smtClean="0">
                <a:solidFill>
                  <a:srgbClr val="1E1C11"/>
                </a:solidFill>
              </a:rPr>
              <a:t>4</a:t>
            </a:r>
            <a:r>
              <a:rPr kumimoji="1" lang="en-US" altLang="zh-CN" sz="2800" b="1" dirty="0">
                <a:solidFill>
                  <a:srgbClr val="1E1C11"/>
                </a:solidFill>
              </a:rPr>
              <a:t>. Huntington beach desalination </a:t>
            </a:r>
            <a:r>
              <a:rPr kumimoji="1" lang="en-US" altLang="zh-CN" sz="2800" b="1" dirty="0" smtClean="0">
                <a:solidFill>
                  <a:srgbClr val="1E1C11"/>
                </a:solidFill>
              </a:rPr>
              <a:t>plant</a:t>
            </a:r>
          </a:p>
          <a:p>
            <a:pPr marL="0" indent="0">
              <a:lnSpc>
                <a:spcPts val="2500"/>
              </a:lnSpc>
              <a:spcBef>
                <a:spcPts val="0"/>
              </a:spcBef>
              <a:buNone/>
            </a:pPr>
            <a:r>
              <a:rPr kumimoji="1" lang="en-US" altLang="zh-CN" sz="2800" b="1" dirty="0">
                <a:solidFill>
                  <a:srgbClr val="1E1C11"/>
                </a:solidFill>
              </a:rPr>
              <a:t> </a:t>
            </a:r>
            <a:r>
              <a:rPr kumimoji="1" lang="en-US" altLang="zh-CN" sz="2800" b="1" dirty="0" smtClean="0">
                <a:solidFill>
                  <a:srgbClr val="1E1C11"/>
                </a:solidFill>
              </a:rPr>
              <a:t>  </a:t>
            </a:r>
            <a:r>
              <a:rPr kumimoji="1" lang="en-US" altLang="zh-CN" sz="2400" dirty="0" smtClean="0">
                <a:solidFill>
                  <a:srgbClr val="1E1C11"/>
                </a:solidFill>
              </a:rPr>
              <a:t> 4.1. Introduction</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4.2. Cost and water rate</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4.3. Intake and discharge</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4.4. Intake study investigations</a:t>
            </a:r>
            <a:endParaRPr kumimoji="1" lang="en-US" altLang="zh-CN" sz="2800" b="1" dirty="0">
              <a:solidFill>
                <a:srgbClr val="1E1C11"/>
              </a:solidFill>
            </a:endParaRPr>
          </a:p>
          <a:p>
            <a:pPr marL="0" indent="0">
              <a:lnSpc>
                <a:spcPts val="2500"/>
              </a:lnSpc>
              <a:spcBef>
                <a:spcPts val="600"/>
              </a:spcBef>
              <a:buNone/>
            </a:pPr>
            <a:r>
              <a:rPr kumimoji="1" lang="en-US" altLang="zh-CN" sz="2800" b="1" dirty="0" smtClean="0">
                <a:solidFill>
                  <a:srgbClr val="1E1C11"/>
                </a:solidFill>
              </a:rPr>
              <a:t>5</a:t>
            </a:r>
            <a:r>
              <a:rPr kumimoji="1" lang="en-US" altLang="zh-CN" sz="2800" b="1" dirty="0">
                <a:solidFill>
                  <a:srgbClr val="1E1C11"/>
                </a:solidFill>
              </a:rPr>
              <a:t>. Camp Pendleton desalination </a:t>
            </a:r>
            <a:r>
              <a:rPr kumimoji="1" lang="en-US" altLang="zh-CN" sz="2800" b="1" dirty="0" smtClean="0">
                <a:solidFill>
                  <a:srgbClr val="1E1C11"/>
                </a:solidFill>
              </a:rPr>
              <a:t>plant</a:t>
            </a:r>
          </a:p>
          <a:p>
            <a:pPr marL="0" indent="0">
              <a:lnSpc>
                <a:spcPts val="2500"/>
              </a:lnSpc>
              <a:spcBef>
                <a:spcPts val="0"/>
              </a:spcBef>
              <a:buNone/>
            </a:pPr>
            <a:r>
              <a:rPr kumimoji="1" lang="en-US" altLang="zh-CN" sz="2800" b="1" dirty="0">
                <a:solidFill>
                  <a:srgbClr val="1E1C11"/>
                </a:solidFill>
              </a:rPr>
              <a:t> </a:t>
            </a:r>
            <a:r>
              <a:rPr kumimoji="1" lang="en-US" altLang="zh-CN" sz="2800" b="1" dirty="0" smtClean="0">
                <a:solidFill>
                  <a:srgbClr val="1E1C11"/>
                </a:solidFill>
              </a:rPr>
              <a:t>  </a:t>
            </a:r>
            <a:r>
              <a:rPr kumimoji="1" lang="en-US" altLang="zh-CN" sz="2400" dirty="0" smtClean="0">
                <a:solidFill>
                  <a:srgbClr val="1E1C11"/>
                </a:solidFill>
              </a:rPr>
              <a:t> 5.1. Introduction</a:t>
            </a:r>
          </a:p>
          <a:p>
            <a:pPr marL="0" indent="0">
              <a:lnSpc>
                <a:spcPts val="2500"/>
              </a:lnSpc>
              <a:spcBef>
                <a:spcPts val="0"/>
              </a:spcBef>
              <a:buNone/>
            </a:pPr>
            <a:r>
              <a:rPr kumimoji="1" lang="en-US" altLang="zh-CN" sz="2400" dirty="0" smtClean="0">
                <a:solidFill>
                  <a:srgbClr val="1E1C11"/>
                </a:solidFill>
              </a:rPr>
              <a:t>    5.2. Intake study investigations</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5.3. Plant flow diagram</a:t>
            </a:r>
            <a:r>
              <a:rPr kumimoji="1" lang="en-US" altLang="zh-CN" sz="2800" b="1" dirty="0" smtClean="0">
                <a:solidFill>
                  <a:srgbClr val="1E1C11"/>
                </a:solidFill>
              </a:rPr>
              <a:t>  </a:t>
            </a:r>
            <a:endParaRPr kumimoji="1" lang="en-US" altLang="zh-CN" sz="2800" b="1" dirty="0">
              <a:solidFill>
                <a:srgbClr val="1E1C11"/>
              </a:solidFill>
            </a:endParaRPr>
          </a:p>
          <a:p>
            <a:pPr marL="0" indent="0">
              <a:lnSpc>
                <a:spcPts val="2500"/>
              </a:lnSpc>
              <a:spcBef>
                <a:spcPts val="600"/>
              </a:spcBef>
              <a:buNone/>
            </a:pPr>
            <a:r>
              <a:rPr kumimoji="1" lang="en-US" altLang="zh-CN" sz="2800" b="1" dirty="0" smtClean="0">
                <a:solidFill>
                  <a:srgbClr val="1E1C11"/>
                </a:solidFill>
              </a:rPr>
              <a:t>6</a:t>
            </a:r>
            <a:r>
              <a:rPr kumimoji="1" lang="en-US" altLang="zh-CN" sz="2800" b="1" dirty="0">
                <a:solidFill>
                  <a:srgbClr val="1E1C11"/>
                </a:solidFill>
              </a:rPr>
              <a:t>. West Basin desalination </a:t>
            </a:r>
            <a:r>
              <a:rPr kumimoji="1" lang="en-US" altLang="zh-CN" sz="2800" b="1" dirty="0" smtClean="0">
                <a:solidFill>
                  <a:srgbClr val="1E1C11"/>
                </a:solidFill>
              </a:rPr>
              <a:t>plant</a:t>
            </a:r>
          </a:p>
          <a:p>
            <a:pPr marL="0" indent="0">
              <a:lnSpc>
                <a:spcPts val="2500"/>
              </a:lnSpc>
              <a:spcBef>
                <a:spcPts val="0"/>
              </a:spcBef>
              <a:buNone/>
            </a:pPr>
            <a:r>
              <a:rPr kumimoji="1" lang="en-US" altLang="zh-CN" sz="2800" b="1" dirty="0">
                <a:solidFill>
                  <a:srgbClr val="1E1C11"/>
                </a:solidFill>
              </a:rPr>
              <a:t> </a:t>
            </a:r>
            <a:r>
              <a:rPr kumimoji="1" lang="en-US" altLang="zh-CN" sz="2800" b="1" dirty="0" smtClean="0">
                <a:solidFill>
                  <a:srgbClr val="1E1C11"/>
                </a:solidFill>
              </a:rPr>
              <a:t> </a:t>
            </a:r>
            <a:r>
              <a:rPr kumimoji="1" lang="en-US" altLang="zh-CN" sz="2400" dirty="0" smtClean="0">
                <a:solidFill>
                  <a:srgbClr val="1E1C11"/>
                </a:solidFill>
              </a:rPr>
              <a:t> 6.1. </a:t>
            </a:r>
            <a:r>
              <a:rPr kumimoji="1" lang="en-US" altLang="zh-CN" sz="2400" dirty="0">
                <a:solidFill>
                  <a:srgbClr val="1E1C11"/>
                </a:solidFill>
              </a:rPr>
              <a:t>P</a:t>
            </a:r>
            <a:r>
              <a:rPr kumimoji="1" lang="en-US" altLang="zh-CN" sz="2400" dirty="0" smtClean="0">
                <a:solidFill>
                  <a:srgbClr val="1E1C11"/>
                </a:solidFill>
              </a:rPr>
              <a:t>ilot study</a:t>
            </a:r>
          </a:p>
          <a:p>
            <a:pPr marL="0" indent="0">
              <a:lnSpc>
                <a:spcPts val="2500"/>
              </a:lnSpc>
              <a:spcBef>
                <a:spcPts val="0"/>
              </a:spcBef>
              <a:buNone/>
            </a:pPr>
            <a:r>
              <a:rPr kumimoji="1" lang="en-US" altLang="zh-CN" sz="2400" dirty="0">
                <a:solidFill>
                  <a:srgbClr val="1E1C11"/>
                </a:solidFill>
              </a:rPr>
              <a:t> </a:t>
            </a:r>
            <a:r>
              <a:rPr kumimoji="1" lang="en-US" altLang="zh-CN" sz="2400" dirty="0" smtClean="0">
                <a:solidFill>
                  <a:srgbClr val="1E1C11"/>
                </a:solidFill>
              </a:rPr>
              <a:t>  6.2. Demonstration study</a:t>
            </a:r>
            <a:endParaRPr kumimoji="1" lang="zh-CN" altLang="en-US" sz="2400" dirty="0">
              <a:solidFill>
                <a:srgbClr val="1E1C11"/>
              </a:solidFill>
            </a:endParaRPr>
          </a:p>
          <a:p>
            <a:pPr marL="0" indent="0">
              <a:lnSpc>
                <a:spcPts val="2500"/>
              </a:lnSpc>
              <a:spcBef>
                <a:spcPts val="0"/>
              </a:spcBef>
              <a:buNone/>
            </a:pPr>
            <a:r>
              <a:rPr kumimoji="1" lang="en-US" altLang="zh-CN" sz="2400" dirty="0" smtClean="0">
                <a:solidFill>
                  <a:schemeClr val="bg2">
                    <a:lumMod val="10000"/>
                  </a:schemeClr>
                </a:solidFill>
              </a:rPr>
              <a:t>   6.3</a:t>
            </a:r>
            <a:r>
              <a:rPr kumimoji="1" lang="en-US" altLang="zh-CN" sz="2400" dirty="0">
                <a:solidFill>
                  <a:schemeClr val="bg2">
                    <a:lumMod val="10000"/>
                  </a:schemeClr>
                </a:solidFill>
              </a:rPr>
              <a:t>. Intake technology</a:t>
            </a:r>
          </a:p>
          <a:p>
            <a:pPr marL="0" indent="0">
              <a:lnSpc>
                <a:spcPts val="2500"/>
              </a:lnSpc>
              <a:spcBef>
                <a:spcPts val="0"/>
              </a:spcBef>
              <a:buNone/>
            </a:pPr>
            <a:r>
              <a:rPr kumimoji="1" lang="en-US" altLang="zh-CN" sz="2400" dirty="0">
                <a:solidFill>
                  <a:schemeClr val="bg2">
                    <a:lumMod val="10000"/>
                  </a:schemeClr>
                </a:solidFill>
              </a:rPr>
              <a:t>  </a:t>
            </a:r>
            <a:r>
              <a:rPr kumimoji="1" lang="en-US" altLang="zh-CN" sz="2400" dirty="0" smtClean="0">
                <a:solidFill>
                  <a:schemeClr val="bg2">
                    <a:lumMod val="10000"/>
                  </a:schemeClr>
                </a:solidFill>
              </a:rPr>
              <a:t> </a:t>
            </a:r>
            <a:r>
              <a:rPr kumimoji="1" lang="en-US" altLang="zh-CN" sz="2400" dirty="0">
                <a:solidFill>
                  <a:schemeClr val="bg2">
                    <a:lumMod val="10000"/>
                  </a:schemeClr>
                </a:solidFill>
              </a:rPr>
              <a:t>6.4. Plant flow diagram</a:t>
            </a:r>
          </a:p>
          <a:p>
            <a:pPr marL="0" indent="0">
              <a:lnSpc>
                <a:spcPts val="2500"/>
              </a:lnSpc>
              <a:spcBef>
                <a:spcPts val="0"/>
              </a:spcBef>
              <a:buNone/>
            </a:pPr>
            <a:r>
              <a:rPr kumimoji="1" lang="en-US" altLang="zh-CN" sz="2400" dirty="0">
                <a:solidFill>
                  <a:schemeClr val="bg2">
                    <a:lumMod val="10000"/>
                  </a:schemeClr>
                </a:solidFill>
              </a:rPr>
              <a:t>   </a:t>
            </a:r>
            <a:r>
              <a:rPr kumimoji="1" lang="en-US" altLang="zh-CN" sz="2400" dirty="0" smtClean="0">
                <a:solidFill>
                  <a:schemeClr val="bg2">
                    <a:lumMod val="10000"/>
                  </a:schemeClr>
                </a:solidFill>
              </a:rPr>
              <a:t>6.5</a:t>
            </a:r>
            <a:r>
              <a:rPr kumimoji="1" lang="en-US" altLang="zh-CN" sz="2400" dirty="0">
                <a:solidFill>
                  <a:schemeClr val="bg2">
                    <a:lumMod val="10000"/>
                  </a:schemeClr>
                </a:solidFill>
              </a:rPr>
              <a:t>. Site selection</a:t>
            </a:r>
          </a:p>
          <a:p>
            <a:pPr marL="0" indent="0">
              <a:lnSpc>
                <a:spcPts val="2500"/>
              </a:lnSpc>
              <a:spcBef>
                <a:spcPts val="0"/>
              </a:spcBef>
              <a:buNone/>
            </a:pPr>
            <a:r>
              <a:rPr kumimoji="1" lang="en-US" altLang="zh-CN" sz="2400" dirty="0">
                <a:solidFill>
                  <a:schemeClr val="bg2">
                    <a:lumMod val="10000"/>
                  </a:schemeClr>
                </a:solidFill>
              </a:rPr>
              <a:t>   </a:t>
            </a:r>
            <a:r>
              <a:rPr kumimoji="1" lang="en-US" altLang="zh-CN" sz="2400" dirty="0" smtClean="0">
                <a:solidFill>
                  <a:schemeClr val="bg2">
                    <a:lumMod val="10000"/>
                  </a:schemeClr>
                </a:solidFill>
              </a:rPr>
              <a:t>6.6  Power </a:t>
            </a:r>
            <a:r>
              <a:rPr kumimoji="1" lang="en-US" altLang="zh-CN" sz="2400" dirty="0">
                <a:solidFill>
                  <a:schemeClr val="bg2">
                    <a:lumMod val="10000"/>
                  </a:schemeClr>
                </a:solidFill>
              </a:rPr>
              <a:t>supply options</a:t>
            </a:r>
          </a:p>
          <a:p>
            <a:endParaRPr kumimoji="1" lang="zh-CN" altLang="en-US" dirty="0"/>
          </a:p>
        </p:txBody>
      </p:sp>
    </p:spTree>
    <p:extLst>
      <p:ext uri="{BB962C8B-B14F-4D97-AF65-F5344CB8AC3E}">
        <p14:creationId xmlns:p14="http://schemas.microsoft.com/office/powerpoint/2010/main" val="1944726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329268"/>
            <a:ext cx="8229600" cy="4525963"/>
          </a:xfrm>
        </p:spPr>
        <p:txBody>
          <a:bodyPr/>
          <a:lstStyle/>
          <a:p>
            <a:pPr marL="0" indent="0">
              <a:buNone/>
            </a:pPr>
            <a:r>
              <a:rPr kumimoji="1" lang="en-US" altLang="zh-CN" sz="3600" dirty="0" smtClean="0"/>
              <a:t>Removal </a:t>
            </a:r>
            <a:r>
              <a:rPr kumimoji="1" lang="en-US" altLang="zh-CN" sz="3600" dirty="0"/>
              <a:t>mechanism </a:t>
            </a:r>
            <a:r>
              <a:rPr kumimoji="1" lang="en-US" altLang="zh-CN" sz="3600" dirty="0" smtClean="0"/>
              <a:t>of ultrafiltration</a:t>
            </a:r>
            <a:r>
              <a:rPr kumimoji="1" lang="en-US" altLang="zh-CN" sz="3600" dirty="0"/>
              <a:t>:</a:t>
            </a:r>
          </a:p>
          <a:p>
            <a:pPr marL="0" indent="0">
              <a:buNone/>
            </a:pPr>
            <a:r>
              <a:rPr lang="en-US" altLang="zh-CN" dirty="0" smtClean="0">
                <a:solidFill>
                  <a:schemeClr val="bg2">
                    <a:lumMod val="10000"/>
                  </a:schemeClr>
                </a:solidFill>
              </a:rPr>
              <a:t>    The </a:t>
            </a:r>
            <a:r>
              <a:rPr lang="en-US" altLang="zh-CN" dirty="0">
                <a:solidFill>
                  <a:schemeClr val="bg2">
                    <a:lumMod val="10000"/>
                  </a:schemeClr>
                </a:solidFill>
              </a:rPr>
              <a:t>same prescreening filters successfully used on the MF filtration unit </a:t>
            </a:r>
            <a:r>
              <a:rPr lang="en-US" altLang="zh-CN" dirty="0" smtClean="0">
                <a:solidFill>
                  <a:schemeClr val="bg2">
                    <a:lumMod val="10000"/>
                  </a:schemeClr>
                </a:solidFill>
              </a:rPr>
              <a:t>were </a:t>
            </a:r>
            <a:r>
              <a:rPr lang="en-US" altLang="zh-CN" dirty="0">
                <a:solidFill>
                  <a:schemeClr val="bg2">
                    <a:lumMod val="10000"/>
                  </a:schemeClr>
                </a:solidFill>
              </a:rPr>
              <a:t>used before the </a:t>
            </a:r>
            <a:r>
              <a:rPr lang="en-US" altLang="zh-CN" dirty="0" smtClean="0">
                <a:solidFill>
                  <a:schemeClr val="bg2">
                    <a:lumMod val="10000"/>
                  </a:schemeClr>
                </a:solidFill>
              </a:rPr>
              <a:t>UF </a:t>
            </a:r>
            <a:r>
              <a:rPr lang="en-US" altLang="zh-CN" dirty="0">
                <a:solidFill>
                  <a:schemeClr val="bg2">
                    <a:lumMod val="10000"/>
                  </a:schemeClr>
                </a:solidFill>
              </a:rPr>
              <a:t>filtration unit. </a:t>
            </a:r>
            <a:r>
              <a:rPr lang="en-US" altLang="zh-CN" dirty="0" smtClean="0">
                <a:solidFill>
                  <a:schemeClr val="bg2">
                    <a:lumMod val="10000"/>
                  </a:schemeClr>
                </a:solidFill>
              </a:rPr>
              <a:t>Then water passes through UF membrane under pressure, causes pollutants to be retained .</a:t>
            </a:r>
            <a:endParaRPr lang="en-US" altLang="zh-CN" dirty="0">
              <a:solidFill>
                <a:schemeClr val="bg2">
                  <a:lumMod val="10000"/>
                </a:schemeClr>
              </a:solidFill>
            </a:endParaRPr>
          </a:p>
          <a:p>
            <a:endParaRPr kumimoji="1" lang="zh-CN" altLang="en-US" dirty="0"/>
          </a:p>
        </p:txBody>
      </p:sp>
    </p:spTree>
    <p:extLst>
      <p:ext uri="{BB962C8B-B14F-4D97-AF65-F5344CB8AC3E}">
        <p14:creationId xmlns:p14="http://schemas.microsoft.com/office/powerpoint/2010/main" val="3003882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736601"/>
            <a:ext cx="8229600" cy="4525963"/>
          </a:xfrm>
        </p:spPr>
        <p:txBody>
          <a:bodyPr/>
          <a:lstStyle/>
          <a:p>
            <a:pPr marL="0" indent="0">
              <a:buNone/>
            </a:pPr>
            <a:r>
              <a:rPr kumimoji="1" lang="en-US" altLang="zh-CN" sz="3600" dirty="0" smtClean="0"/>
              <a:t>Backwash </a:t>
            </a:r>
            <a:r>
              <a:rPr kumimoji="1" lang="en-US" altLang="zh-CN" sz="3600" dirty="0"/>
              <a:t>of </a:t>
            </a:r>
            <a:r>
              <a:rPr kumimoji="1" lang="en-US" altLang="zh-CN" sz="3600" dirty="0" smtClean="0"/>
              <a:t>ultrafiltration</a:t>
            </a:r>
            <a:r>
              <a:rPr kumimoji="1" lang="en-US" altLang="zh-CN" sz="3600" dirty="0"/>
              <a:t>:</a:t>
            </a:r>
          </a:p>
          <a:p>
            <a:pPr marL="0" indent="0">
              <a:buNone/>
            </a:pPr>
            <a:r>
              <a:rPr lang="en-US" altLang="zh-CN" dirty="0" smtClean="0"/>
              <a:t>    </a:t>
            </a:r>
            <a:r>
              <a:rPr lang="en-US" altLang="zh-CN" dirty="0" smtClean="0">
                <a:solidFill>
                  <a:schemeClr val="bg2">
                    <a:lumMod val="10000"/>
                  </a:schemeClr>
                </a:solidFill>
              </a:rPr>
              <a:t>The </a:t>
            </a:r>
            <a:r>
              <a:rPr lang="en-US" altLang="zh-CN" dirty="0">
                <a:solidFill>
                  <a:schemeClr val="bg2">
                    <a:lumMod val="10000"/>
                  </a:schemeClr>
                </a:solidFill>
              </a:rPr>
              <a:t>filtration process consists of a 40-minute filtration cycle followed by a backwash cycle. The backwash cycle is made up of a number of different sequences. The backwash cycle starts by aerating the membranes for 15-seconds followed by a 30-second reversal of flow where a portion of the permeate is sent back through the fibers to the membrane process tank. </a:t>
            </a:r>
          </a:p>
          <a:p>
            <a:endParaRPr kumimoji="1" lang="zh-CN" altLang="en-US" dirty="0"/>
          </a:p>
        </p:txBody>
      </p:sp>
    </p:spTree>
    <p:extLst>
      <p:ext uri="{BB962C8B-B14F-4D97-AF65-F5344CB8AC3E}">
        <p14:creationId xmlns:p14="http://schemas.microsoft.com/office/powerpoint/2010/main" val="38228497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3500"/>
            <a:ext cx="8229600" cy="1600200"/>
          </a:xfrm>
        </p:spPr>
        <p:txBody>
          <a:bodyPr/>
          <a:lstStyle/>
          <a:p>
            <a:r>
              <a:rPr kumimoji="1" lang="en-US" altLang="zh-CN" sz="4000" dirty="0" smtClean="0"/>
              <a:t>Ultrafiltration Schematic</a:t>
            </a:r>
            <a:endParaRPr kumimoji="1" lang="zh-CN" altLang="en-US" sz="4000" dirty="0"/>
          </a:p>
        </p:txBody>
      </p:sp>
      <p:pic>
        <p:nvPicPr>
          <p:cNvPr id="6" name="内容占位符 5" descr="UF.png"/>
          <p:cNvPicPr>
            <a:picLocks noGrp="1" noChangeAspect="1"/>
          </p:cNvPicPr>
          <p:nvPr>
            <p:ph idx="1"/>
          </p:nvPr>
        </p:nvPicPr>
        <p:blipFill>
          <a:blip r:embed="rId2">
            <a:extLst>
              <a:ext uri="{28A0092B-C50C-407E-A947-70E740481C1C}">
                <a14:useLocalDpi xmlns:a14="http://schemas.microsoft.com/office/drawing/2010/main" val="0"/>
              </a:ext>
            </a:extLst>
          </a:blip>
          <a:srcRect l="-15843" r="-15843"/>
          <a:stretch>
            <a:fillRect/>
          </a:stretch>
        </p:blipFill>
        <p:spPr>
          <a:xfrm>
            <a:off x="1" y="863600"/>
            <a:ext cx="9001434" cy="4910666"/>
          </a:xfrm>
        </p:spPr>
      </p:pic>
      <p:sp>
        <p:nvSpPr>
          <p:cNvPr id="3" name="矩形 2"/>
          <p:cNvSpPr/>
          <p:nvPr/>
        </p:nvSpPr>
        <p:spPr>
          <a:xfrm>
            <a:off x="0" y="4370737"/>
            <a:ext cx="3064933" cy="369332"/>
          </a:xfrm>
          <a:prstGeom prst="rect">
            <a:avLst/>
          </a:prstGeom>
        </p:spPr>
        <p:txBody>
          <a:bodyPr wrap="square">
            <a:spAutoFit/>
          </a:bodyPr>
          <a:lstStyle/>
          <a:p>
            <a:r>
              <a:rPr lang="en-US" altLang="zh-CN" dirty="0" smtClean="0"/>
              <a:t>Reference source: 4</a:t>
            </a:r>
            <a:endParaRPr lang="zh-CN" altLang="en-US" dirty="0"/>
          </a:p>
        </p:txBody>
      </p:sp>
    </p:spTree>
    <p:extLst>
      <p:ext uri="{BB962C8B-B14F-4D97-AF65-F5344CB8AC3E}">
        <p14:creationId xmlns:p14="http://schemas.microsoft.com/office/powerpoint/2010/main" val="20683678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12233"/>
            <a:ext cx="8229600" cy="1600200"/>
          </a:xfrm>
        </p:spPr>
        <p:txBody>
          <a:bodyPr/>
          <a:lstStyle/>
          <a:p>
            <a:r>
              <a:rPr kumimoji="1" lang="en-US" altLang="zh-CN" sz="4000" dirty="0" smtClean="0"/>
              <a:t>4. Disinfection</a:t>
            </a:r>
            <a:endParaRPr kumimoji="1" lang="zh-CN" altLang="en-US" sz="4000" dirty="0"/>
          </a:p>
        </p:txBody>
      </p:sp>
      <p:sp>
        <p:nvSpPr>
          <p:cNvPr id="3" name="内容占位符 2"/>
          <p:cNvSpPr>
            <a:spLocks noGrp="1"/>
          </p:cNvSpPr>
          <p:nvPr>
            <p:ph idx="1"/>
          </p:nvPr>
        </p:nvSpPr>
        <p:spPr>
          <a:xfrm>
            <a:off x="457200" y="1430867"/>
            <a:ext cx="8229600" cy="4525963"/>
          </a:xfrm>
        </p:spPr>
        <p:txBody>
          <a:bodyPr/>
          <a:lstStyle/>
          <a:p>
            <a:r>
              <a:rPr lang="en-US" altLang="zh-CN" dirty="0">
                <a:solidFill>
                  <a:schemeClr val="bg2">
                    <a:lumMod val="10000"/>
                  </a:schemeClr>
                </a:solidFill>
              </a:rPr>
              <a:t> The water </a:t>
            </a:r>
            <a:r>
              <a:rPr lang="en-US" altLang="zh-CN" dirty="0" smtClean="0">
                <a:solidFill>
                  <a:schemeClr val="bg2">
                    <a:lumMod val="10000"/>
                  </a:schemeClr>
                </a:solidFill>
              </a:rPr>
              <a:t>discharged from </a:t>
            </a:r>
            <a:r>
              <a:rPr lang="en-US" altLang="zh-CN" dirty="0">
                <a:solidFill>
                  <a:schemeClr val="bg2">
                    <a:lumMod val="10000"/>
                  </a:schemeClr>
                </a:solidFill>
              </a:rPr>
              <a:t>the RO system will be disinfected using </a:t>
            </a:r>
            <a:r>
              <a:rPr lang="en-US" altLang="zh-CN" dirty="0" err="1" smtClean="0">
                <a:solidFill>
                  <a:schemeClr val="bg2">
                    <a:lumMod val="10000"/>
                  </a:schemeClr>
                </a:solidFill>
              </a:rPr>
              <a:t>chloramination</a:t>
            </a:r>
            <a:r>
              <a:rPr lang="en-US" altLang="zh-CN" dirty="0" smtClean="0">
                <a:solidFill>
                  <a:schemeClr val="bg2">
                    <a:lumMod val="10000"/>
                  </a:schemeClr>
                </a:solidFill>
              </a:rPr>
              <a:t>. </a:t>
            </a:r>
          </a:p>
          <a:p>
            <a:r>
              <a:rPr lang="en-US" altLang="zh-CN" dirty="0" err="1" smtClean="0">
                <a:solidFill>
                  <a:schemeClr val="bg2">
                    <a:lumMod val="10000"/>
                  </a:schemeClr>
                </a:solidFill>
              </a:rPr>
              <a:t>Chloramination</a:t>
            </a:r>
            <a:r>
              <a:rPr lang="en-US" altLang="zh-CN" dirty="0" smtClean="0">
                <a:solidFill>
                  <a:schemeClr val="bg2">
                    <a:lumMod val="10000"/>
                  </a:schemeClr>
                </a:solidFill>
              </a:rPr>
              <a:t> process in essence forms chloramines in water, controlling the population of microorganisms. </a:t>
            </a:r>
          </a:p>
          <a:p>
            <a:r>
              <a:rPr lang="en-US" altLang="zh-CN" dirty="0" smtClean="0">
                <a:solidFill>
                  <a:schemeClr val="bg2">
                    <a:lumMod val="10000"/>
                  </a:schemeClr>
                </a:solidFill>
              </a:rPr>
              <a:t>The </a:t>
            </a:r>
            <a:r>
              <a:rPr lang="en-US" altLang="zh-CN" dirty="0">
                <a:solidFill>
                  <a:schemeClr val="bg2">
                    <a:lumMod val="10000"/>
                  </a:schemeClr>
                </a:solidFill>
              </a:rPr>
              <a:t>water at the delivery level will have a chloramine residual concentration in the range of 2mg/l to 2.5mg/l. </a:t>
            </a:r>
            <a:endParaRPr kumimoji="1" lang="zh-CN" altLang="en-US" dirty="0">
              <a:solidFill>
                <a:schemeClr val="bg2">
                  <a:lumMod val="10000"/>
                </a:schemeClr>
              </a:solidFill>
            </a:endParaRPr>
          </a:p>
        </p:txBody>
      </p:sp>
    </p:spTree>
    <p:extLst>
      <p:ext uri="{BB962C8B-B14F-4D97-AF65-F5344CB8AC3E}">
        <p14:creationId xmlns:p14="http://schemas.microsoft.com/office/powerpoint/2010/main" val="42899805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1733" y="928953"/>
            <a:ext cx="8365067" cy="4525963"/>
          </a:xfrm>
        </p:spPr>
        <p:txBody>
          <a:bodyPr/>
          <a:lstStyle/>
          <a:p>
            <a:pPr marL="0" indent="0">
              <a:buNone/>
            </a:pPr>
            <a:r>
              <a:rPr kumimoji="1" lang="en-US" altLang="zh-CN" sz="4800" dirty="0"/>
              <a:t>Santa Barbara </a:t>
            </a:r>
            <a:r>
              <a:rPr kumimoji="1" lang="en-US" altLang="zh-CN" sz="4800" dirty="0" smtClean="0"/>
              <a:t>Desalination Plant</a:t>
            </a:r>
          </a:p>
          <a:p>
            <a:pPr marL="0" indent="0">
              <a:buNone/>
            </a:pPr>
            <a:r>
              <a:rPr lang="en-US" altLang="zh-CN" dirty="0" smtClean="0">
                <a:solidFill>
                  <a:schemeClr val="bg2">
                    <a:lumMod val="10000"/>
                  </a:schemeClr>
                </a:solidFill>
              </a:rPr>
              <a:t>          An </a:t>
            </a:r>
            <a:r>
              <a:rPr lang="en-US" altLang="zh-CN" dirty="0">
                <a:solidFill>
                  <a:schemeClr val="bg2">
                    <a:lumMod val="10000"/>
                  </a:schemeClr>
                </a:solidFill>
              </a:rPr>
              <a:t>emergency water supply in response to </a:t>
            </a:r>
            <a:endParaRPr lang="en-US" altLang="zh-CN" dirty="0" smtClean="0">
              <a:solidFill>
                <a:schemeClr val="bg2">
                  <a:lumMod val="10000"/>
                </a:schemeClr>
              </a:solidFill>
            </a:endParaRPr>
          </a:p>
          <a:p>
            <a:pPr marL="0" indent="0">
              <a:buNone/>
            </a:pPr>
            <a:r>
              <a:rPr lang="en-US" altLang="zh-CN" dirty="0" smtClean="0">
                <a:solidFill>
                  <a:schemeClr val="bg2">
                    <a:lumMod val="10000"/>
                  </a:schemeClr>
                </a:solidFill>
              </a:rPr>
              <a:t>                 the severe </a:t>
            </a:r>
            <a:r>
              <a:rPr lang="en-US" altLang="zh-CN" dirty="0">
                <a:solidFill>
                  <a:schemeClr val="bg2">
                    <a:lumMod val="10000"/>
                  </a:schemeClr>
                </a:solidFill>
              </a:rPr>
              <a:t>drought from 1986 to 1991.</a:t>
            </a:r>
          </a:p>
          <a:p>
            <a:pPr marL="0" indent="0">
              <a:buNone/>
            </a:pPr>
            <a:endParaRPr kumimoji="1" lang="zh-CN" altLang="en-US" sz="4800" dirty="0"/>
          </a:p>
        </p:txBody>
      </p:sp>
      <p:pic>
        <p:nvPicPr>
          <p:cNvPr id="4" name="内容占位符 3" descr="santa-barbara-desal-jhc1715_de3f60e5771b62c106559a6d56dda3e7.jpg"/>
          <p:cNvPicPr>
            <a:picLocks noChangeAspect="1"/>
          </p:cNvPicPr>
          <p:nvPr/>
        </p:nvPicPr>
        <p:blipFill rotWithShape="1">
          <a:blip r:embed="rId2">
            <a:extLst>
              <a:ext uri="{28A0092B-C50C-407E-A947-70E740481C1C}">
                <a14:useLocalDpi xmlns:a14="http://schemas.microsoft.com/office/drawing/2010/main" val="0"/>
              </a:ext>
            </a:extLst>
          </a:blip>
          <a:srcRect l="-113" r="134"/>
          <a:stretch/>
        </p:blipFill>
        <p:spPr>
          <a:xfrm>
            <a:off x="203200" y="3191935"/>
            <a:ext cx="5283200" cy="3521448"/>
          </a:xfrm>
          <a:prstGeom prst="rect">
            <a:avLst/>
          </a:prstGeom>
        </p:spPr>
      </p:pic>
      <p:sp>
        <p:nvSpPr>
          <p:cNvPr id="2" name="矩形 1"/>
          <p:cNvSpPr/>
          <p:nvPr/>
        </p:nvSpPr>
        <p:spPr>
          <a:xfrm>
            <a:off x="5486400" y="5454916"/>
            <a:ext cx="3793066" cy="369332"/>
          </a:xfrm>
          <a:prstGeom prst="rect">
            <a:avLst/>
          </a:prstGeom>
        </p:spPr>
        <p:txBody>
          <a:bodyPr wrap="square">
            <a:spAutoFit/>
          </a:bodyPr>
          <a:lstStyle/>
          <a:p>
            <a:r>
              <a:rPr lang="en-US" altLang="zh-CN" dirty="0" smtClean="0"/>
              <a:t>Reference source: 5 </a:t>
            </a:r>
            <a:endParaRPr lang="zh-CN" altLang="en-US" dirty="0"/>
          </a:p>
        </p:txBody>
      </p:sp>
    </p:spTree>
    <p:extLst>
      <p:ext uri="{BB962C8B-B14F-4D97-AF65-F5344CB8AC3E}">
        <p14:creationId xmlns:p14="http://schemas.microsoft.com/office/powerpoint/2010/main" val="37911107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742943"/>
            <a:ext cx="8957734" cy="1600200"/>
          </a:xfrm>
        </p:spPr>
        <p:txBody>
          <a:bodyPr/>
          <a:lstStyle/>
          <a:p>
            <a:r>
              <a:rPr kumimoji="1" lang="en-US" altLang="zh-CN" sz="4000" dirty="0" smtClean="0"/>
              <a:t>Santa Barbara Desalination Plant</a:t>
            </a:r>
            <a:endParaRPr kumimoji="1" lang="zh-CN" altLang="en-US" sz="4000" dirty="0"/>
          </a:p>
        </p:txBody>
      </p:sp>
      <p:sp>
        <p:nvSpPr>
          <p:cNvPr id="3" name="内容占位符 2"/>
          <p:cNvSpPr>
            <a:spLocks noGrp="1"/>
          </p:cNvSpPr>
          <p:nvPr>
            <p:ph idx="1"/>
          </p:nvPr>
        </p:nvSpPr>
        <p:spPr>
          <a:xfrm>
            <a:off x="457200" y="1768472"/>
            <a:ext cx="8229600" cy="5110164"/>
          </a:xfrm>
        </p:spPr>
        <p:txBody>
          <a:bodyPr/>
          <a:lstStyle/>
          <a:p>
            <a:pPr marL="0" indent="0">
              <a:buNone/>
            </a:pPr>
            <a:r>
              <a:rPr kumimoji="1" lang="en-US" altLang="zh-CN" sz="3600" dirty="0" smtClean="0"/>
              <a:t>History &amp; Development:</a:t>
            </a:r>
          </a:p>
          <a:p>
            <a:pPr marL="0" indent="0">
              <a:buNone/>
            </a:pPr>
            <a:r>
              <a:rPr kumimoji="1" lang="en-US" altLang="zh-CN" dirty="0" smtClean="0">
                <a:solidFill>
                  <a:schemeClr val="bg2">
                    <a:lumMod val="10000"/>
                  </a:schemeClr>
                </a:solidFill>
                <a:latin typeface="Wingdings"/>
                <a:ea typeface="Wingdings"/>
                <a:cs typeface="Wingdings"/>
                <a:sym typeface="Wingdings"/>
              </a:rPr>
              <a:t></a:t>
            </a:r>
            <a:r>
              <a:rPr kumimoji="1" lang="en-US" altLang="zh-CN" dirty="0" smtClean="0">
                <a:solidFill>
                  <a:schemeClr val="bg2">
                    <a:lumMod val="10000"/>
                  </a:schemeClr>
                </a:solidFill>
                <a:sym typeface="Wingdings"/>
              </a:rPr>
              <a:t> </a:t>
            </a:r>
            <a:r>
              <a:rPr kumimoji="1" lang="en-US" altLang="zh-CN" dirty="0" smtClean="0">
                <a:solidFill>
                  <a:schemeClr val="bg2">
                    <a:lumMod val="10000"/>
                  </a:schemeClr>
                </a:solidFill>
              </a:rPr>
              <a:t>In the face of water supply crisis in late 1980’s, the plant was constructed as emergency supply with a capacity of  7,500 acre feet per year (maximum 10,000 AFY), and was operated between March and June of 1992.</a:t>
            </a:r>
            <a:r>
              <a:rPr lang="en-US" altLang="zh-CN" dirty="0" smtClean="0">
                <a:solidFill>
                  <a:schemeClr val="bg2">
                    <a:lumMod val="10000"/>
                  </a:schemeClr>
                </a:solidFill>
              </a:rPr>
              <a:t> </a:t>
            </a:r>
            <a:endParaRPr kumimoji="1" lang="zh-CN" altLang="en-US" dirty="0"/>
          </a:p>
        </p:txBody>
      </p:sp>
    </p:spTree>
    <p:extLst>
      <p:ext uri="{BB962C8B-B14F-4D97-AF65-F5344CB8AC3E}">
        <p14:creationId xmlns:p14="http://schemas.microsoft.com/office/powerpoint/2010/main" val="2712467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007534"/>
            <a:ext cx="8229600" cy="4525963"/>
          </a:xfrm>
        </p:spPr>
        <p:txBody>
          <a:bodyPr/>
          <a:lstStyle/>
          <a:p>
            <a:pPr marL="0" indent="0">
              <a:buNone/>
            </a:pPr>
            <a:r>
              <a:rPr lang="en-US" altLang="zh-CN" dirty="0" smtClean="0">
                <a:solidFill>
                  <a:schemeClr val="bg2">
                    <a:lumMod val="10000"/>
                  </a:schemeClr>
                </a:solidFill>
                <a:latin typeface="Wingdings"/>
                <a:ea typeface="Wingdings"/>
                <a:cs typeface="Wingdings"/>
                <a:sym typeface="Wingdings"/>
              </a:rPr>
              <a:t></a:t>
            </a:r>
            <a:r>
              <a:rPr lang="en-US" altLang="zh-CN" dirty="0" smtClean="0">
                <a:solidFill>
                  <a:schemeClr val="bg2">
                    <a:lumMod val="10000"/>
                  </a:schemeClr>
                </a:solidFill>
              </a:rPr>
              <a:t>Due </a:t>
            </a:r>
            <a:r>
              <a:rPr lang="en-US" altLang="zh-CN" dirty="0">
                <a:solidFill>
                  <a:schemeClr val="bg2">
                    <a:lumMod val="10000"/>
                  </a:schemeClr>
                </a:solidFill>
              </a:rPr>
              <a:t>to abundant rainfall in the 1991-1992 winter and subsequent winters, the plant was placed into a standby mode. </a:t>
            </a:r>
            <a:endParaRPr lang="en-US" altLang="zh-CN" dirty="0" smtClean="0">
              <a:solidFill>
                <a:schemeClr val="bg2">
                  <a:lumMod val="10000"/>
                </a:schemeClr>
              </a:solidFill>
            </a:endParaRPr>
          </a:p>
          <a:p>
            <a:pPr marL="0" indent="0">
              <a:buNone/>
            </a:pPr>
            <a:endParaRPr lang="en-US" altLang="zh-CN" sz="1400" dirty="0" smtClean="0">
              <a:solidFill>
                <a:schemeClr val="bg2">
                  <a:lumMod val="10000"/>
                </a:schemeClr>
              </a:solidFill>
            </a:endParaRPr>
          </a:p>
          <a:p>
            <a:pPr marL="0" indent="0">
              <a:buNone/>
            </a:pPr>
            <a:r>
              <a:rPr lang="en-US" altLang="zh-CN" dirty="0" smtClean="0">
                <a:solidFill>
                  <a:schemeClr val="bg2">
                    <a:lumMod val="10000"/>
                  </a:schemeClr>
                </a:solidFill>
                <a:latin typeface="Wingdings"/>
                <a:ea typeface="Wingdings"/>
                <a:cs typeface="Wingdings"/>
                <a:sym typeface="Wingdings"/>
              </a:rPr>
              <a:t></a:t>
            </a:r>
            <a:r>
              <a:rPr lang="en-US" altLang="zh-CN" dirty="0" smtClean="0">
                <a:solidFill>
                  <a:schemeClr val="bg2">
                    <a:lumMod val="10000"/>
                  </a:schemeClr>
                </a:solidFill>
              </a:rPr>
              <a:t>On </a:t>
            </a:r>
            <a:r>
              <a:rPr lang="en-US" altLang="zh-CN" dirty="0">
                <a:solidFill>
                  <a:schemeClr val="bg2">
                    <a:lumMod val="10000"/>
                  </a:schemeClr>
                </a:solidFill>
              </a:rPr>
              <a:t>May 6, 2014, City Council authorized execution of </a:t>
            </a:r>
            <a:r>
              <a:rPr lang="en-US" altLang="zh-CN" dirty="0" smtClean="0">
                <a:solidFill>
                  <a:schemeClr val="bg2">
                    <a:lumMod val="10000"/>
                  </a:schemeClr>
                </a:solidFill>
              </a:rPr>
              <a:t>a “ </a:t>
            </a:r>
            <a:r>
              <a:rPr lang="en-US" altLang="zh-CN" dirty="0">
                <a:solidFill>
                  <a:schemeClr val="bg2">
                    <a:lumMod val="10000"/>
                  </a:schemeClr>
                </a:solidFill>
              </a:rPr>
              <a:t>preliminary </a:t>
            </a:r>
            <a:r>
              <a:rPr lang="en-US" altLang="zh-CN">
                <a:solidFill>
                  <a:schemeClr val="bg2">
                    <a:lumMod val="10000"/>
                  </a:schemeClr>
                </a:solidFill>
              </a:rPr>
              <a:t>design </a:t>
            </a:r>
            <a:r>
              <a:rPr lang="en-US" altLang="zh-CN" smtClean="0">
                <a:solidFill>
                  <a:schemeClr val="bg2">
                    <a:lumMod val="10000"/>
                  </a:schemeClr>
                </a:solidFill>
              </a:rPr>
              <a:t>contract” </a:t>
            </a:r>
            <a:r>
              <a:rPr lang="en-US" altLang="zh-CN" dirty="0">
                <a:solidFill>
                  <a:schemeClr val="bg2">
                    <a:lumMod val="10000"/>
                  </a:schemeClr>
                </a:solidFill>
              </a:rPr>
              <a:t>for reactivating the desalination facility. </a:t>
            </a:r>
            <a:endParaRPr kumimoji="1" lang="zh-CN" altLang="en-US" dirty="0">
              <a:solidFill>
                <a:schemeClr val="bg2">
                  <a:lumMod val="10000"/>
                </a:schemeClr>
              </a:solidFill>
            </a:endParaRPr>
          </a:p>
          <a:p>
            <a:endParaRPr kumimoji="1" lang="zh-CN" altLang="en-US" dirty="0"/>
          </a:p>
          <a:p>
            <a:endParaRPr kumimoji="1" lang="zh-CN" altLang="en-US" dirty="0"/>
          </a:p>
        </p:txBody>
      </p:sp>
    </p:spTree>
    <p:extLst>
      <p:ext uri="{BB962C8B-B14F-4D97-AF65-F5344CB8AC3E}">
        <p14:creationId xmlns:p14="http://schemas.microsoft.com/office/powerpoint/2010/main" val="1190810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270933" y="1016000"/>
            <a:ext cx="9076267" cy="3992565"/>
          </a:xfrm>
        </p:spPr>
        <p:txBody>
          <a:bodyPr/>
          <a:lstStyle/>
          <a:p>
            <a:pPr marL="0" indent="0">
              <a:buNone/>
            </a:pPr>
            <a:r>
              <a:rPr kumimoji="1" lang="en-US" altLang="zh-CN" sz="3600" dirty="0" smtClean="0"/>
              <a:t>Preliminary design and reactivation:</a:t>
            </a:r>
          </a:p>
          <a:p>
            <a:pPr marL="0" indent="0">
              <a:buNone/>
            </a:pPr>
            <a:r>
              <a:rPr kumimoji="1" lang="en-US" altLang="zh-CN" dirty="0">
                <a:solidFill>
                  <a:schemeClr val="tx2">
                    <a:lumMod val="50000"/>
                  </a:schemeClr>
                </a:solidFill>
              </a:rPr>
              <a:t> </a:t>
            </a:r>
            <a:r>
              <a:rPr kumimoji="1" lang="en-US" altLang="zh-CN" dirty="0" smtClean="0">
                <a:solidFill>
                  <a:schemeClr val="tx2">
                    <a:lumMod val="50000"/>
                  </a:schemeClr>
                </a:solidFill>
              </a:rPr>
              <a:t>    The plant is now </a:t>
            </a:r>
            <a:r>
              <a:rPr kumimoji="1" lang="en-US" altLang="zh-CN" dirty="0">
                <a:solidFill>
                  <a:schemeClr val="tx2">
                    <a:lumMod val="50000"/>
                  </a:schemeClr>
                </a:solidFill>
              </a:rPr>
              <a:t>u</a:t>
            </a:r>
            <a:r>
              <a:rPr kumimoji="1" lang="en-US" altLang="zh-CN" dirty="0" smtClean="0">
                <a:solidFill>
                  <a:schemeClr val="tx2">
                    <a:lumMod val="50000"/>
                  </a:schemeClr>
                </a:solidFill>
              </a:rPr>
              <a:t>nder preliminary design for reactivation, preliminary design and permitting will cost $1,863,053, while reactivation will cost $28.75 million. </a:t>
            </a:r>
          </a:p>
          <a:p>
            <a:pPr marL="0" indent="0">
              <a:buNone/>
            </a:pPr>
            <a:r>
              <a:rPr kumimoji="1" lang="en-US" altLang="zh-CN" sz="3600" dirty="0" smtClean="0"/>
              <a:t>Capital and operation:</a:t>
            </a:r>
          </a:p>
          <a:p>
            <a:pPr marL="0" indent="0">
              <a:buNone/>
            </a:pPr>
            <a:r>
              <a:rPr kumimoji="1" lang="en-US" altLang="zh-CN" dirty="0">
                <a:solidFill>
                  <a:schemeClr val="tx2">
                    <a:lumMod val="50000"/>
                  </a:schemeClr>
                </a:solidFill>
              </a:rPr>
              <a:t> </a:t>
            </a:r>
            <a:r>
              <a:rPr kumimoji="1" lang="en-US" altLang="zh-CN" dirty="0" smtClean="0">
                <a:solidFill>
                  <a:schemeClr val="tx2">
                    <a:lumMod val="50000"/>
                  </a:schemeClr>
                </a:solidFill>
              </a:rPr>
              <a:t>   The original </a:t>
            </a:r>
            <a:r>
              <a:rPr kumimoji="1" lang="en-US" altLang="zh-CN" dirty="0" smtClean="0">
                <a:solidFill>
                  <a:schemeClr val="bg2">
                    <a:lumMod val="10000"/>
                  </a:schemeClr>
                </a:solidFill>
              </a:rPr>
              <a:t>capital cost is </a:t>
            </a:r>
            <a:r>
              <a:rPr kumimoji="1" lang="en-US" altLang="zh-CN" dirty="0">
                <a:solidFill>
                  <a:schemeClr val="bg2">
                    <a:lumMod val="10000"/>
                  </a:schemeClr>
                </a:solidFill>
              </a:rPr>
              <a:t>$34 </a:t>
            </a:r>
            <a:r>
              <a:rPr kumimoji="1" lang="en-US" altLang="zh-CN" dirty="0" smtClean="0">
                <a:solidFill>
                  <a:schemeClr val="bg2">
                    <a:lumMod val="10000"/>
                  </a:schemeClr>
                </a:solidFill>
              </a:rPr>
              <a:t>million, with operation cost of </a:t>
            </a:r>
            <a:r>
              <a:rPr kumimoji="1" lang="en-US" altLang="zh-CN" dirty="0">
                <a:solidFill>
                  <a:schemeClr val="tx2">
                    <a:lumMod val="50000"/>
                  </a:schemeClr>
                </a:solidFill>
              </a:rPr>
              <a:t>$5 </a:t>
            </a:r>
            <a:r>
              <a:rPr kumimoji="1" lang="en-US" altLang="zh-CN" dirty="0" smtClean="0">
                <a:solidFill>
                  <a:schemeClr val="tx2">
                    <a:lumMod val="50000"/>
                  </a:schemeClr>
                </a:solidFill>
              </a:rPr>
              <a:t>million per year.</a:t>
            </a:r>
            <a:endParaRPr kumimoji="1" lang="en-US" altLang="zh-CN" dirty="0">
              <a:solidFill>
                <a:schemeClr val="tx2">
                  <a:lumMod val="50000"/>
                </a:schemeClr>
              </a:solidFill>
            </a:endParaRPr>
          </a:p>
          <a:p>
            <a:pPr marL="0" indent="0">
              <a:buNone/>
            </a:pPr>
            <a:r>
              <a:rPr kumimoji="1" lang="en-US" altLang="zh-CN" dirty="0" smtClean="0">
                <a:solidFill>
                  <a:schemeClr val="bg2">
                    <a:lumMod val="10000"/>
                  </a:schemeClr>
                </a:solidFill>
              </a:rPr>
              <a:t>  </a:t>
            </a:r>
            <a:endParaRPr kumimoji="1" lang="en-US" altLang="zh-CN" dirty="0" smtClean="0"/>
          </a:p>
          <a:p>
            <a:endParaRPr kumimoji="1" lang="zh-CN" altLang="en-US" dirty="0"/>
          </a:p>
        </p:txBody>
      </p:sp>
      <p:sp>
        <p:nvSpPr>
          <p:cNvPr id="5" name="标题 1"/>
          <p:cNvSpPr>
            <a:spLocks noGrp="1"/>
          </p:cNvSpPr>
          <p:nvPr>
            <p:ph type="title"/>
          </p:nvPr>
        </p:nvSpPr>
        <p:spPr>
          <a:xfrm>
            <a:off x="457200" y="215900"/>
            <a:ext cx="8229600" cy="1600200"/>
          </a:xfrm>
        </p:spPr>
        <p:txBody>
          <a:bodyPr/>
          <a:lstStyle/>
          <a:p>
            <a:r>
              <a:rPr kumimoji="1" lang="en-US" altLang="zh-CN" sz="4000" dirty="0" smtClean="0"/>
              <a:t>Desalination Plant Overall Cost</a:t>
            </a:r>
            <a:endParaRPr kumimoji="1" lang="zh-CN" altLang="en-US" sz="4000" dirty="0"/>
          </a:p>
        </p:txBody>
      </p:sp>
    </p:spTree>
    <p:extLst>
      <p:ext uri="{BB962C8B-B14F-4D97-AF65-F5344CB8AC3E}">
        <p14:creationId xmlns:p14="http://schemas.microsoft.com/office/powerpoint/2010/main" val="1455117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62000" y="2040466"/>
            <a:ext cx="8229600" cy="4525963"/>
          </a:xfrm>
        </p:spPr>
        <p:txBody>
          <a:bodyPr/>
          <a:lstStyle/>
          <a:p>
            <a:pPr marL="0" indent="0">
              <a:buNone/>
            </a:pPr>
            <a:r>
              <a:rPr kumimoji="1" lang="en-US" altLang="zh-CN" dirty="0" smtClean="0">
                <a:solidFill>
                  <a:schemeClr val="bg2">
                    <a:lumMod val="10000"/>
                  </a:schemeClr>
                </a:solidFill>
              </a:rPr>
              <a:t>    The </a:t>
            </a:r>
            <a:r>
              <a:rPr kumimoji="1" lang="en-US" altLang="zh-CN" dirty="0">
                <a:solidFill>
                  <a:schemeClr val="tx2">
                    <a:lumMod val="50000"/>
                  </a:schemeClr>
                </a:solidFill>
              </a:rPr>
              <a:t>water Rate will be $1500 per acre foot, while water from Lake </a:t>
            </a:r>
            <a:r>
              <a:rPr kumimoji="1" lang="en-US" altLang="zh-CN" dirty="0" err="1">
                <a:solidFill>
                  <a:schemeClr val="tx2">
                    <a:lumMod val="50000"/>
                  </a:schemeClr>
                </a:solidFill>
              </a:rPr>
              <a:t>Cachuma</a:t>
            </a:r>
            <a:r>
              <a:rPr kumimoji="1" lang="en-US" altLang="zh-CN" dirty="0">
                <a:solidFill>
                  <a:schemeClr val="tx2">
                    <a:lumMod val="50000"/>
                  </a:schemeClr>
                </a:solidFill>
              </a:rPr>
              <a:t> or Gibraltar Reservoir only costs $100 (around </a:t>
            </a:r>
            <a:r>
              <a:rPr kumimoji="1" lang="en-US" altLang="zh-CN" dirty="0" smtClean="0">
                <a:solidFill>
                  <a:schemeClr val="tx2">
                    <a:lumMod val="50000"/>
                  </a:schemeClr>
                </a:solidFill>
              </a:rPr>
              <a:t>$350-450 </a:t>
            </a:r>
            <a:r>
              <a:rPr kumimoji="1" lang="en-US" altLang="zh-CN" dirty="0">
                <a:solidFill>
                  <a:schemeClr val="tx2">
                    <a:lumMod val="50000"/>
                  </a:schemeClr>
                </a:solidFill>
              </a:rPr>
              <a:t>after treatment)per acre foot.</a:t>
            </a:r>
          </a:p>
          <a:p>
            <a:endParaRPr kumimoji="1" lang="zh-CN" altLang="en-US" dirty="0"/>
          </a:p>
        </p:txBody>
      </p:sp>
      <p:sp>
        <p:nvSpPr>
          <p:cNvPr id="4" name="标题 1"/>
          <p:cNvSpPr>
            <a:spLocks noGrp="1"/>
          </p:cNvSpPr>
          <p:nvPr>
            <p:ph type="title"/>
          </p:nvPr>
        </p:nvSpPr>
        <p:spPr>
          <a:xfrm>
            <a:off x="287867" y="829732"/>
            <a:ext cx="8229600" cy="1600200"/>
          </a:xfrm>
        </p:spPr>
        <p:txBody>
          <a:bodyPr/>
          <a:lstStyle/>
          <a:p>
            <a:r>
              <a:rPr kumimoji="1" lang="en-US" altLang="zh-CN" dirty="0" smtClean="0"/>
              <a:t>Water </a:t>
            </a:r>
            <a:r>
              <a:rPr kumimoji="1" lang="en-US" altLang="zh-CN" dirty="0"/>
              <a:t>R</a:t>
            </a:r>
            <a:r>
              <a:rPr kumimoji="1" lang="en-US" altLang="zh-CN" dirty="0" smtClean="0"/>
              <a:t>ate</a:t>
            </a:r>
            <a:endParaRPr kumimoji="1" lang="zh-CN" altLang="en-US" dirty="0"/>
          </a:p>
        </p:txBody>
      </p:sp>
    </p:spTree>
    <p:extLst>
      <p:ext uri="{BB962C8B-B14F-4D97-AF65-F5344CB8AC3E}">
        <p14:creationId xmlns:p14="http://schemas.microsoft.com/office/powerpoint/2010/main" val="40276147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800101"/>
            <a:ext cx="8229600" cy="1600200"/>
          </a:xfrm>
        </p:spPr>
        <p:txBody>
          <a:bodyPr/>
          <a:lstStyle/>
          <a:p>
            <a:r>
              <a:rPr kumimoji="1" lang="en-US" altLang="zh-CN" sz="4000" dirty="0" smtClean="0"/>
              <a:t>Plant Water Intake and Discharge</a:t>
            </a:r>
            <a:endParaRPr kumimoji="1" lang="zh-CN" altLang="en-US" sz="4000" dirty="0"/>
          </a:p>
        </p:txBody>
      </p:sp>
      <p:sp>
        <p:nvSpPr>
          <p:cNvPr id="3" name="内容占位符 2"/>
          <p:cNvSpPr>
            <a:spLocks noGrp="1"/>
          </p:cNvSpPr>
          <p:nvPr>
            <p:ph idx="1"/>
          </p:nvPr>
        </p:nvSpPr>
        <p:spPr/>
        <p:txBody>
          <a:bodyPr/>
          <a:lstStyle/>
          <a:p>
            <a:pPr marL="0" indent="0">
              <a:buNone/>
            </a:pPr>
            <a:r>
              <a:rPr lang="en-US" altLang="zh-CN" dirty="0" smtClean="0">
                <a:solidFill>
                  <a:schemeClr val="bg2">
                    <a:lumMod val="10000"/>
                  </a:schemeClr>
                </a:solidFill>
              </a:rPr>
              <a:t>    Water </a:t>
            </a:r>
            <a:r>
              <a:rPr lang="en-US" altLang="zh-CN" dirty="0">
                <a:solidFill>
                  <a:schemeClr val="bg2">
                    <a:lumMod val="10000"/>
                  </a:schemeClr>
                </a:solidFill>
              </a:rPr>
              <a:t>is pumped in from an intake station three-quarters of a mile offshore and then filtered at the plant. </a:t>
            </a:r>
            <a:endParaRPr lang="en-US" altLang="zh-CN" dirty="0" smtClean="0">
              <a:solidFill>
                <a:schemeClr val="bg2">
                  <a:lumMod val="10000"/>
                </a:schemeClr>
              </a:solidFill>
            </a:endParaRP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Solid </a:t>
            </a:r>
            <a:r>
              <a:rPr lang="en-US" altLang="zh-CN" dirty="0">
                <a:solidFill>
                  <a:schemeClr val="bg2">
                    <a:lumMod val="10000"/>
                  </a:schemeClr>
                </a:solidFill>
              </a:rPr>
              <a:t>waste is trucked away, wastewater is dumped out with the discharge from the </a:t>
            </a:r>
            <a:endParaRPr lang="en-US" altLang="zh-CN" dirty="0" smtClean="0">
              <a:solidFill>
                <a:schemeClr val="bg2">
                  <a:lumMod val="10000"/>
                </a:schemeClr>
              </a:solidFill>
            </a:endParaRPr>
          </a:p>
          <a:p>
            <a:pPr marL="0" indent="0">
              <a:buNone/>
            </a:pPr>
            <a:r>
              <a:rPr lang="en-US" altLang="zh-CN" dirty="0" smtClean="0">
                <a:solidFill>
                  <a:schemeClr val="bg2">
                    <a:lumMod val="10000"/>
                  </a:schemeClr>
                </a:solidFill>
              </a:rPr>
              <a:t>El Estero wastewater treatment plant, </a:t>
            </a:r>
            <a:r>
              <a:rPr lang="en-US" altLang="zh-CN" dirty="0">
                <a:solidFill>
                  <a:schemeClr val="bg2">
                    <a:lumMod val="10000"/>
                  </a:schemeClr>
                </a:solidFill>
              </a:rPr>
              <a:t>and drinking water goes into the city’s reservoirs.</a:t>
            </a:r>
          </a:p>
          <a:p>
            <a:endParaRPr kumimoji="1" lang="zh-CN" altLang="en-US" dirty="0"/>
          </a:p>
        </p:txBody>
      </p:sp>
    </p:spTree>
    <p:extLst>
      <p:ext uri="{BB962C8B-B14F-4D97-AF65-F5344CB8AC3E}">
        <p14:creationId xmlns:p14="http://schemas.microsoft.com/office/powerpoint/2010/main" val="2790081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51466" y="1024468"/>
            <a:ext cx="7433733" cy="4525963"/>
          </a:xfrm>
        </p:spPr>
        <p:txBody>
          <a:bodyPr/>
          <a:lstStyle/>
          <a:p>
            <a:pPr marL="0" indent="0">
              <a:buNone/>
            </a:pPr>
            <a:r>
              <a:rPr kumimoji="1" lang="en-US" altLang="zh-CN" sz="2800" b="1" dirty="0" smtClean="0">
                <a:solidFill>
                  <a:schemeClr val="bg2">
                    <a:lumMod val="10000"/>
                  </a:schemeClr>
                </a:solidFill>
              </a:rPr>
              <a:t>7. Desalination based on renewable energy</a:t>
            </a:r>
          </a:p>
          <a:p>
            <a:pPr marL="0" indent="0">
              <a:lnSpc>
                <a:spcPts val="2500"/>
              </a:lnSpc>
              <a:spcBef>
                <a:spcPts val="0"/>
              </a:spcBef>
              <a:buNone/>
            </a:pPr>
            <a:r>
              <a:rPr kumimoji="1" lang="en-US" altLang="zh-CN" sz="2400" dirty="0" smtClean="0">
                <a:solidFill>
                  <a:schemeClr val="tx2">
                    <a:lumMod val="50000"/>
                  </a:schemeClr>
                </a:solidFill>
              </a:rPr>
              <a:t>    7.1 Solar thermal desalination</a:t>
            </a:r>
          </a:p>
          <a:p>
            <a:pPr marL="0" indent="0">
              <a:lnSpc>
                <a:spcPts val="2500"/>
              </a:lnSpc>
              <a:spcBef>
                <a:spcPts val="0"/>
              </a:spcBef>
              <a:buNone/>
            </a:pPr>
            <a:r>
              <a:rPr kumimoji="1" lang="en-US" altLang="zh-CN" sz="2400" dirty="0">
                <a:solidFill>
                  <a:schemeClr val="tx2">
                    <a:lumMod val="50000"/>
                  </a:schemeClr>
                </a:solidFill>
              </a:rPr>
              <a:t> </a:t>
            </a:r>
            <a:r>
              <a:rPr kumimoji="1" lang="en-US" altLang="zh-CN" sz="2400" dirty="0" smtClean="0">
                <a:solidFill>
                  <a:schemeClr val="tx2">
                    <a:lumMod val="50000"/>
                  </a:schemeClr>
                </a:solidFill>
              </a:rPr>
              <a:t>   7.2 </a:t>
            </a:r>
            <a:r>
              <a:rPr kumimoji="1" lang="en-US" altLang="zh-CN" sz="2400" dirty="0">
                <a:solidFill>
                  <a:schemeClr val="tx2">
                    <a:lumMod val="50000"/>
                  </a:schemeClr>
                </a:solidFill>
              </a:rPr>
              <a:t>Photovoltaic d</a:t>
            </a:r>
            <a:r>
              <a:rPr kumimoji="1" lang="en-US" altLang="zh-CN" sz="2400" dirty="0" smtClean="0">
                <a:solidFill>
                  <a:schemeClr val="tx2">
                    <a:lumMod val="50000"/>
                  </a:schemeClr>
                </a:solidFill>
              </a:rPr>
              <a:t>esalination</a:t>
            </a:r>
          </a:p>
          <a:p>
            <a:pPr marL="0" indent="0">
              <a:lnSpc>
                <a:spcPts val="2500"/>
              </a:lnSpc>
              <a:spcBef>
                <a:spcPts val="0"/>
              </a:spcBef>
              <a:buNone/>
            </a:pPr>
            <a:r>
              <a:rPr kumimoji="1" lang="en-US" altLang="zh-CN" sz="2400" dirty="0">
                <a:solidFill>
                  <a:schemeClr val="tx2">
                    <a:lumMod val="50000"/>
                  </a:schemeClr>
                </a:solidFill>
              </a:rPr>
              <a:t> </a:t>
            </a:r>
            <a:r>
              <a:rPr kumimoji="1" lang="en-US" altLang="zh-CN" sz="2400" dirty="0" smtClean="0">
                <a:solidFill>
                  <a:schemeClr val="tx2">
                    <a:lumMod val="50000"/>
                  </a:schemeClr>
                </a:solidFill>
              </a:rPr>
              <a:t>   7.3 Wind power desalination</a:t>
            </a:r>
          </a:p>
          <a:p>
            <a:pPr marL="0" indent="0">
              <a:lnSpc>
                <a:spcPts val="2500"/>
              </a:lnSpc>
              <a:spcBef>
                <a:spcPts val="0"/>
              </a:spcBef>
              <a:buNone/>
            </a:pPr>
            <a:r>
              <a:rPr kumimoji="1" lang="en-US" altLang="zh-CN" sz="2400" dirty="0">
                <a:solidFill>
                  <a:schemeClr val="tx2">
                    <a:lumMod val="50000"/>
                  </a:schemeClr>
                </a:solidFill>
              </a:rPr>
              <a:t> </a:t>
            </a:r>
            <a:r>
              <a:rPr kumimoji="1" lang="en-US" altLang="zh-CN" sz="2400" dirty="0" smtClean="0">
                <a:solidFill>
                  <a:schemeClr val="tx2">
                    <a:lumMod val="50000"/>
                  </a:schemeClr>
                </a:solidFill>
              </a:rPr>
              <a:t>   7.4 </a:t>
            </a:r>
            <a:r>
              <a:rPr kumimoji="1" lang="en-US" altLang="zh-CN" sz="2400" dirty="0">
                <a:solidFill>
                  <a:schemeClr val="tx2">
                    <a:lumMod val="50000"/>
                  </a:schemeClr>
                </a:solidFill>
              </a:rPr>
              <a:t>Geothermal </a:t>
            </a:r>
            <a:r>
              <a:rPr kumimoji="1" lang="en-US" altLang="zh-CN" sz="2400" dirty="0" smtClean="0">
                <a:solidFill>
                  <a:schemeClr val="tx2">
                    <a:lumMod val="50000"/>
                  </a:schemeClr>
                </a:solidFill>
              </a:rPr>
              <a:t>Desalination</a:t>
            </a:r>
          </a:p>
          <a:p>
            <a:pPr marL="0" indent="0">
              <a:lnSpc>
                <a:spcPts val="2500"/>
              </a:lnSpc>
              <a:buNone/>
            </a:pPr>
            <a:r>
              <a:rPr kumimoji="1" lang="en-US" altLang="zh-CN" sz="2800" b="1" dirty="0">
                <a:solidFill>
                  <a:schemeClr val="bg2">
                    <a:lumMod val="10000"/>
                  </a:schemeClr>
                </a:solidFill>
              </a:rPr>
              <a:t>8. </a:t>
            </a:r>
            <a:r>
              <a:rPr kumimoji="1" lang="en-US" altLang="zh-CN" sz="2800" b="1" dirty="0" smtClean="0">
                <a:solidFill>
                  <a:schemeClr val="bg2">
                    <a:lumMod val="10000"/>
                  </a:schemeClr>
                </a:solidFill>
              </a:rPr>
              <a:t>Discussion</a:t>
            </a:r>
          </a:p>
          <a:p>
            <a:pPr marL="0" indent="0">
              <a:lnSpc>
                <a:spcPts val="2500"/>
              </a:lnSpc>
              <a:buNone/>
            </a:pPr>
            <a:r>
              <a:rPr kumimoji="1" lang="en-US" altLang="zh-CN" sz="2800" b="1" dirty="0" smtClean="0">
                <a:solidFill>
                  <a:schemeClr val="bg2">
                    <a:lumMod val="10000"/>
                  </a:schemeClr>
                </a:solidFill>
              </a:rPr>
              <a:t>9. Reference</a:t>
            </a:r>
          </a:p>
          <a:p>
            <a:pPr marL="0" indent="0">
              <a:lnSpc>
                <a:spcPts val="2500"/>
              </a:lnSpc>
              <a:buNone/>
            </a:pPr>
            <a:endParaRPr kumimoji="1" lang="en-US" altLang="zh-CN" sz="2800" b="1" dirty="0">
              <a:solidFill>
                <a:schemeClr val="bg2">
                  <a:lumMod val="10000"/>
                </a:schemeClr>
              </a:solidFill>
            </a:endParaRPr>
          </a:p>
          <a:p>
            <a:pPr marL="0" indent="0">
              <a:lnSpc>
                <a:spcPts val="2500"/>
              </a:lnSpc>
              <a:buNone/>
            </a:pPr>
            <a:r>
              <a:rPr kumimoji="1" lang="en-US" altLang="zh-CN" sz="2400" b="1" dirty="0" smtClean="0">
                <a:solidFill>
                  <a:schemeClr val="bg2">
                    <a:lumMod val="10000"/>
                  </a:schemeClr>
                </a:solidFill>
              </a:rPr>
              <a:t>Note: Please contact </a:t>
            </a:r>
            <a:r>
              <a:rPr kumimoji="1" lang="en-US" altLang="zh-CN" sz="2400" b="1" dirty="0" err="1" smtClean="0">
                <a:solidFill>
                  <a:schemeClr val="bg2">
                    <a:lumMod val="10000"/>
                  </a:schemeClr>
                </a:solidFill>
              </a:rPr>
              <a:t>Lidong</a:t>
            </a:r>
            <a:r>
              <a:rPr kumimoji="1" lang="en-US" altLang="zh-CN" sz="2400" b="1" dirty="0" smtClean="0">
                <a:solidFill>
                  <a:schemeClr val="bg2">
                    <a:lumMod val="10000"/>
                  </a:schemeClr>
                </a:solidFill>
              </a:rPr>
              <a:t> </a:t>
            </a:r>
            <a:r>
              <a:rPr kumimoji="1" lang="en-US" altLang="zh-CN" sz="2400" b="1" dirty="0" err="1" smtClean="0">
                <a:solidFill>
                  <a:schemeClr val="bg2">
                    <a:lumMod val="10000"/>
                  </a:schemeClr>
                </a:solidFill>
              </a:rPr>
              <a:t>Cai</a:t>
            </a:r>
            <a:r>
              <a:rPr kumimoji="1" lang="en-US" altLang="zh-CN" sz="2400" b="1" dirty="0" smtClean="0">
                <a:solidFill>
                  <a:schemeClr val="bg2">
                    <a:lumMod val="10000"/>
                  </a:schemeClr>
                </a:solidFill>
              </a:rPr>
              <a:t>  at &lt;</a:t>
            </a:r>
            <a:r>
              <a:rPr kumimoji="1" lang="en-US" altLang="zh-CN" sz="2400" b="1" dirty="0" smtClean="0">
                <a:solidFill>
                  <a:srgbClr val="0070C0"/>
                </a:solidFill>
              </a:rPr>
              <a:t>lidongca@usc.edu</a:t>
            </a:r>
            <a:r>
              <a:rPr kumimoji="1" lang="en-US" altLang="zh-CN" sz="2400" b="1" dirty="0" smtClean="0">
                <a:solidFill>
                  <a:schemeClr val="bg2">
                    <a:lumMod val="10000"/>
                  </a:schemeClr>
                </a:solidFill>
              </a:rPr>
              <a:t>&gt; if you have any suggestions or comments.</a:t>
            </a:r>
            <a:endParaRPr kumimoji="1" lang="zh-CN" altLang="en-US" sz="2400" b="1" dirty="0">
              <a:solidFill>
                <a:schemeClr val="bg2">
                  <a:lumMod val="10000"/>
                </a:schemeClr>
              </a:solidFill>
            </a:endParaRPr>
          </a:p>
        </p:txBody>
      </p:sp>
    </p:spTree>
    <p:extLst>
      <p:ext uri="{BB962C8B-B14F-4D97-AF65-F5344CB8AC3E}">
        <p14:creationId xmlns:p14="http://schemas.microsoft.com/office/powerpoint/2010/main" val="1563241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6234"/>
            <a:ext cx="8229600" cy="1600200"/>
          </a:xfrm>
        </p:spPr>
        <p:txBody>
          <a:bodyPr/>
          <a:lstStyle/>
          <a:p>
            <a:r>
              <a:rPr kumimoji="1" lang="en-US" altLang="zh-CN" dirty="0" smtClean="0"/>
              <a:t>Reactivation </a:t>
            </a:r>
            <a:r>
              <a:rPr kumimoji="1" lang="en-US" altLang="zh-CN" dirty="0" err="1" smtClean="0"/>
              <a:t>Protocal</a:t>
            </a:r>
            <a:endParaRPr kumimoji="1" lang="zh-CN" altLang="en-US" dirty="0"/>
          </a:p>
        </p:txBody>
      </p:sp>
      <p:sp>
        <p:nvSpPr>
          <p:cNvPr id="3" name="内容占位符 2"/>
          <p:cNvSpPr>
            <a:spLocks noGrp="1"/>
          </p:cNvSpPr>
          <p:nvPr>
            <p:ph idx="1"/>
          </p:nvPr>
        </p:nvSpPr>
        <p:spPr>
          <a:xfrm>
            <a:off x="677333" y="1837268"/>
            <a:ext cx="8229600" cy="4525963"/>
          </a:xfrm>
        </p:spPr>
        <p:txBody>
          <a:bodyPr/>
          <a:lstStyle/>
          <a:p>
            <a:r>
              <a:rPr kumimoji="1" lang="en-US" altLang="zh-CN" dirty="0" smtClean="0">
                <a:solidFill>
                  <a:schemeClr val="bg2">
                    <a:lumMod val="10000"/>
                  </a:schemeClr>
                </a:solidFill>
              </a:rPr>
              <a:t>Replace all the old RO membrane</a:t>
            </a:r>
          </a:p>
          <a:p>
            <a:r>
              <a:rPr kumimoji="1" lang="en-US" altLang="zh-CN" dirty="0" smtClean="0">
                <a:solidFill>
                  <a:schemeClr val="bg2">
                    <a:lumMod val="10000"/>
                  </a:schemeClr>
                </a:solidFill>
              </a:rPr>
              <a:t>Test all the existing systems and facilities</a:t>
            </a:r>
          </a:p>
          <a:p>
            <a:r>
              <a:rPr kumimoji="1" lang="en-US" altLang="zh-CN" dirty="0" smtClean="0">
                <a:solidFill>
                  <a:schemeClr val="bg2">
                    <a:lumMod val="10000"/>
                  </a:schemeClr>
                </a:solidFill>
              </a:rPr>
              <a:t>Upgrade outdated equipment</a:t>
            </a:r>
            <a:endParaRPr kumimoji="1" lang="zh-CN" altLang="en-US" dirty="0">
              <a:solidFill>
                <a:schemeClr val="bg2">
                  <a:lumMod val="10000"/>
                </a:schemeClr>
              </a:solidFill>
            </a:endParaRPr>
          </a:p>
        </p:txBody>
      </p:sp>
    </p:spTree>
    <p:extLst>
      <p:ext uri="{BB962C8B-B14F-4D97-AF65-F5344CB8AC3E}">
        <p14:creationId xmlns:p14="http://schemas.microsoft.com/office/powerpoint/2010/main" val="22531638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8534" y="1016007"/>
            <a:ext cx="9143999" cy="4525963"/>
          </a:xfrm>
        </p:spPr>
        <p:txBody>
          <a:bodyPr/>
          <a:lstStyle/>
          <a:p>
            <a:pPr marL="0" indent="0">
              <a:buNone/>
            </a:pPr>
            <a:r>
              <a:rPr kumimoji="1" lang="en-US" altLang="zh-CN" sz="4400" dirty="0" smtClean="0"/>
              <a:t> Huntington </a:t>
            </a:r>
            <a:r>
              <a:rPr kumimoji="1" lang="en-US" altLang="zh-CN" sz="4400" dirty="0"/>
              <a:t>Beach Desalination </a:t>
            </a:r>
            <a:r>
              <a:rPr kumimoji="1" lang="en-US" altLang="zh-CN" sz="4400" dirty="0" smtClean="0"/>
              <a:t>Plant</a:t>
            </a:r>
            <a:r>
              <a:rPr lang="en-US" altLang="zh-CN" dirty="0" smtClean="0">
                <a:solidFill>
                  <a:schemeClr val="bg2">
                    <a:lumMod val="10000"/>
                  </a:schemeClr>
                </a:solidFill>
              </a:rPr>
              <a:t>   </a:t>
            </a: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Serves </a:t>
            </a:r>
            <a:r>
              <a:rPr lang="en-US" altLang="zh-CN" dirty="0">
                <a:solidFill>
                  <a:schemeClr val="bg2">
                    <a:lumMod val="10000"/>
                  </a:schemeClr>
                </a:solidFill>
              </a:rPr>
              <a:t>as an alternative water source </a:t>
            </a:r>
            <a:r>
              <a:rPr lang="en-US" altLang="zh-CN" dirty="0" smtClean="0">
                <a:solidFill>
                  <a:schemeClr val="bg2">
                    <a:lumMod val="10000"/>
                  </a:schemeClr>
                </a:solidFill>
              </a:rPr>
              <a:t>and relieves            </a:t>
            </a: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the </a:t>
            </a:r>
            <a:r>
              <a:rPr lang="en-US" altLang="zh-CN" dirty="0">
                <a:solidFill>
                  <a:schemeClr val="bg2">
                    <a:lumMod val="10000"/>
                  </a:schemeClr>
                </a:solidFill>
              </a:rPr>
              <a:t>burden of the current sources </a:t>
            </a:r>
            <a:r>
              <a:rPr lang="en-US" altLang="zh-CN" dirty="0" smtClean="0">
                <a:solidFill>
                  <a:schemeClr val="bg2">
                    <a:lumMod val="10000"/>
                  </a:schemeClr>
                </a:solidFill>
              </a:rPr>
              <a:t>of </a:t>
            </a:r>
          </a:p>
          <a:p>
            <a:pPr marL="0" indent="0">
              <a:buNone/>
            </a:pPr>
            <a:r>
              <a:rPr lang="en-US" altLang="zh-CN" dirty="0" smtClean="0">
                <a:solidFill>
                  <a:schemeClr val="bg2">
                    <a:lumMod val="10000"/>
                  </a:schemeClr>
                </a:solidFill>
              </a:rPr>
              <a:t>                                   water </a:t>
            </a:r>
            <a:r>
              <a:rPr lang="en-US" altLang="zh-CN" dirty="0">
                <a:solidFill>
                  <a:schemeClr val="bg2">
                    <a:lumMod val="10000"/>
                  </a:schemeClr>
                </a:solidFill>
              </a:rPr>
              <a:t>supply for </a:t>
            </a:r>
            <a:r>
              <a:rPr lang="en-US" altLang="zh-CN" dirty="0" smtClean="0">
                <a:solidFill>
                  <a:schemeClr val="bg2">
                    <a:lumMod val="10000"/>
                  </a:schemeClr>
                </a:solidFill>
              </a:rPr>
              <a:t>orange county</a:t>
            </a: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a:t>
            </a:r>
            <a:endParaRPr kumimoji="1" lang="zh-CN" altLang="en-US" sz="4400" dirty="0"/>
          </a:p>
        </p:txBody>
      </p:sp>
      <p:pic>
        <p:nvPicPr>
          <p:cNvPr id="4" name="内容占位符 3" descr="huntington beach map.png"/>
          <p:cNvPicPr>
            <a:picLocks noChangeAspect="1"/>
          </p:cNvPicPr>
          <p:nvPr/>
        </p:nvPicPr>
        <p:blipFill rotWithShape="1">
          <a:blip r:embed="rId2">
            <a:extLst>
              <a:ext uri="{28A0092B-C50C-407E-A947-70E740481C1C}">
                <a14:useLocalDpi xmlns:a14="http://schemas.microsoft.com/office/drawing/2010/main" val="0"/>
              </a:ext>
            </a:extLst>
          </a:blip>
          <a:srcRect l="-151" r="-153"/>
          <a:stretch/>
        </p:blipFill>
        <p:spPr>
          <a:xfrm>
            <a:off x="118534" y="3725332"/>
            <a:ext cx="4460748" cy="2798766"/>
          </a:xfrm>
          <a:prstGeom prst="rect">
            <a:avLst/>
          </a:prstGeom>
        </p:spPr>
      </p:pic>
      <p:sp>
        <p:nvSpPr>
          <p:cNvPr id="2" name="矩形 1"/>
          <p:cNvSpPr/>
          <p:nvPr/>
        </p:nvSpPr>
        <p:spPr>
          <a:xfrm>
            <a:off x="4572000" y="5403470"/>
            <a:ext cx="4572000" cy="369332"/>
          </a:xfrm>
          <a:prstGeom prst="rect">
            <a:avLst/>
          </a:prstGeom>
        </p:spPr>
        <p:txBody>
          <a:bodyPr>
            <a:spAutoFit/>
          </a:bodyPr>
          <a:lstStyle/>
          <a:p>
            <a:r>
              <a:rPr lang="en-US" altLang="zh-CN" dirty="0" smtClean="0"/>
              <a:t>Reference source: 6</a:t>
            </a:r>
            <a:endParaRPr lang="zh-CN" altLang="en-US" dirty="0"/>
          </a:p>
        </p:txBody>
      </p:sp>
    </p:spTree>
    <p:extLst>
      <p:ext uri="{BB962C8B-B14F-4D97-AF65-F5344CB8AC3E}">
        <p14:creationId xmlns:p14="http://schemas.microsoft.com/office/powerpoint/2010/main" val="35333577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8668" y="795867"/>
            <a:ext cx="9482668" cy="1600200"/>
          </a:xfrm>
        </p:spPr>
        <p:txBody>
          <a:bodyPr/>
          <a:lstStyle/>
          <a:p>
            <a:r>
              <a:rPr kumimoji="1" lang="en-US" altLang="zh-CN" sz="4800" dirty="0" smtClean="0"/>
              <a:t>Introduction</a:t>
            </a:r>
            <a:endParaRPr kumimoji="1" lang="zh-CN" altLang="en-US" sz="4800" dirty="0"/>
          </a:p>
        </p:txBody>
      </p:sp>
      <p:sp>
        <p:nvSpPr>
          <p:cNvPr id="4" name="内容占位符 2"/>
          <p:cNvSpPr>
            <a:spLocks noGrp="1"/>
          </p:cNvSpPr>
          <p:nvPr>
            <p:ph idx="1"/>
          </p:nvPr>
        </p:nvSpPr>
        <p:spPr>
          <a:xfrm>
            <a:off x="457200" y="1684867"/>
            <a:ext cx="8229600" cy="5414964"/>
          </a:xfrm>
        </p:spPr>
        <p:txBody>
          <a:bodyPr/>
          <a:lstStyle/>
          <a:p>
            <a:pPr marL="0" indent="0">
              <a:buNone/>
            </a:pPr>
            <a:r>
              <a:rPr lang="en-US" altLang="zh-CN" sz="3600" dirty="0" smtClean="0"/>
              <a:t>Huntington beach desalination plant:</a:t>
            </a: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The plant </a:t>
            </a:r>
            <a:r>
              <a:rPr lang="en-US" altLang="zh-CN" dirty="0">
                <a:solidFill>
                  <a:schemeClr val="bg2">
                    <a:lumMod val="10000"/>
                  </a:schemeClr>
                </a:solidFill>
              </a:rPr>
              <a:t>is a 50-million gallon per day facility currently in late-stage development. </a:t>
            </a:r>
            <a:r>
              <a:rPr lang="en-US" altLang="zh-CN" dirty="0" smtClean="0">
                <a:solidFill>
                  <a:schemeClr val="bg2">
                    <a:lumMod val="10000"/>
                  </a:schemeClr>
                </a:solidFill>
              </a:rPr>
              <a:t>It </a:t>
            </a:r>
            <a:r>
              <a:rPr lang="en-US" altLang="zh-CN" dirty="0">
                <a:solidFill>
                  <a:schemeClr val="bg2">
                    <a:lumMod val="10000"/>
                  </a:schemeClr>
                </a:solidFill>
              </a:rPr>
              <a:t>will be located adjacent to the </a:t>
            </a:r>
            <a:r>
              <a:rPr lang="en-US" altLang="zh-CN" dirty="0" smtClean="0">
                <a:solidFill>
                  <a:schemeClr val="bg2">
                    <a:lumMod val="10000"/>
                  </a:schemeClr>
                </a:solidFill>
              </a:rPr>
              <a:t>AES (Applied Energy Services) Huntington </a:t>
            </a:r>
            <a:r>
              <a:rPr lang="en-US" altLang="zh-CN" dirty="0">
                <a:solidFill>
                  <a:schemeClr val="bg2">
                    <a:lumMod val="10000"/>
                  </a:schemeClr>
                </a:solidFill>
              </a:rPr>
              <a:t>Beach Power Station and is scheduled to be operational by 2018.</a:t>
            </a:r>
          </a:p>
          <a:p>
            <a:endParaRPr kumimoji="1" lang="zh-CN" altLang="en-US" dirty="0"/>
          </a:p>
        </p:txBody>
      </p:sp>
    </p:spTree>
    <p:extLst>
      <p:ext uri="{BB962C8B-B14F-4D97-AF65-F5344CB8AC3E}">
        <p14:creationId xmlns:p14="http://schemas.microsoft.com/office/powerpoint/2010/main" val="2344839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kumimoji="1" lang="en-US" altLang="zh-CN" dirty="0">
                <a:solidFill>
                  <a:schemeClr val="bg2">
                    <a:lumMod val="10000"/>
                  </a:schemeClr>
                </a:solidFill>
              </a:rPr>
              <a:t>Cost: $888 million(capital), $46.7 million/per (operation)</a:t>
            </a:r>
          </a:p>
          <a:p>
            <a:r>
              <a:rPr kumimoji="1" lang="en-US" altLang="zh-CN" dirty="0">
                <a:solidFill>
                  <a:schemeClr val="bg2">
                    <a:lumMod val="10000"/>
                  </a:schemeClr>
                </a:solidFill>
              </a:rPr>
              <a:t>Water Rate: $</a:t>
            </a:r>
            <a:r>
              <a:rPr kumimoji="1" lang="en-US" altLang="zh-CN" dirty="0" smtClean="0">
                <a:solidFill>
                  <a:schemeClr val="bg2">
                    <a:lumMod val="10000"/>
                  </a:schemeClr>
                </a:solidFill>
              </a:rPr>
              <a:t>1,850 ($</a:t>
            </a:r>
            <a:r>
              <a:rPr kumimoji="1" lang="en-US" altLang="zh-CN" dirty="0">
                <a:solidFill>
                  <a:schemeClr val="bg2">
                    <a:lumMod val="10000"/>
                  </a:schemeClr>
                </a:solidFill>
              </a:rPr>
              <a:t>1,600 if subsidy is received</a:t>
            </a:r>
            <a:r>
              <a:rPr kumimoji="1" lang="en-US" altLang="zh-CN" dirty="0" smtClean="0">
                <a:solidFill>
                  <a:schemeClr val="bg2">
                    <a:lumMod val="10000"/>
                  </a:schemeClr>
                </a:solidFill>
              </a:rPr>
              <a:t>),</a:t>
            </a:r>
            <a:r>
              <a:rPr lang="en-US" altLang="zh-CN" dirty="0"/>
              <a:t> </a:t>
            </a:r>
            <a:r>
              <a:rPr lang="en-US" altLang="zh-CN" dirty="0" smtClean="0">
                <a:solidFill>
                  <a:schemeClr val="bg2">
                    <a:lumMod val="10000"/>
                  </a:schemeClr>
                </a:solidFill>
              </a:rPr>
              <a:t>while the </a:t>
            </a:r>
            <a:r>
              <a:rPr lang="en-US" altLang="zh-CN" dirty="0">
                <a:solidFill>
                  <a:schemeClr val="bg2">
                    <a:lumMod val="10000"/>
                  </a:schemeClr>
                </a:solidFill>
              </a:rPr>
              <a:t>cost of MWD Treated full service water is $970/acre-foot. </a:t>
            </a:r>
            <a:endParaRPr lang="en-US" altLang="zh-CN" dirty="0" smtClean="0">
              <a:solidFill>
                <a:schemeClr val="bg2">
                  <a:lumMod val="10000"/>
                </a:schemeClr>
              </a:solidFill>
            </a:endParaRP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a:t>
            </a:r>
            <a:r>
              <a:rPr lang="en-US" altLang="zh-CN" sz="2400" i="1" dirty="0" smtClean="0">
                <a:solidFill>
                  <a:srgbClr val="0000FF"/>
                </a:solidFill>
              </a:rPr>
              <a:t>Next slide will show water rates for different water supplies</a:t>
            </a:r>
            <a:endParaRPr lang="en-US" altLang="zh-CN" sz="2400" i="1" dirty="0">
              <a:solidFill>
                <a:srgbClr val="0000FF"/>
              </a:solidFill>
            </a:endParaRPr>
          </a:p>
          <a:p>
            <a:endParaRPr kumimoji="1" lang="zh-CN" altLang="en-US" dirty="0">
              <a:solidFill>
                <a:schemeClr val="bg2">
                  <a:lumMod val="10000"/>
                </a:schemeClr>
              </a:solidFill>
            </a:endParaRPr>
          </a:p>
          <a:p>
            <a:endParaRPr kumimoji="1" lang="zh-CN" altLang="en-US" dirty="0"/>
          </a:p>
        </p:txBody>
      </p:sp>
      <p:sp>
        <p:nvSpPr>
          <p:cNvPr id="4" name="标题 1"/>
          <p:cNvSpPr>
            <a:spLocks noGrp="1"/>
          </p:cNvSpPr>
          <p:nvPr>
            <p:ph type="title"/>
          </p:nvPr>
        </p:nvSpPr>
        <p:spPr>
          <a:xfrm>
            <a:off x="457200" y="457199"/>
            <a:ext cx="8229600" cy="1600200"/>
          </a:xfrm>
        </p:spPr>
        <p:txBody>
          <a:bodyPr/>
          <a:lstStyle/>
          <a:p>
            <a:r>
              <a:rPr kumimoji="1" lang="en-US" altLang="zh-CN" dirty="0" smtClean="0"/>
              <a:t>Plant Cost and Water </a:t>
            </a:r>
            <a:r>
              <a:rPr kumimoji="1" lang="en-US" altLang="zh-CN" dirty="0"/>
              <a:t>R</a:t>
            </a:r>
            <a:r>
              <a:rPr kumimoji="1" lang="en-US" altLang="zh-CN" dirty="0" smtClean="0"/>
              <a:t>ate</a:t>
            </a:r>
            <a:endParaRPr kumimoji="1" lang="zh-CN" altLang="en-US" dirty="0"/>
          </a:p>
        </p:txBody>
      </p:sp>
    </p:spTree>
    <p:extLst>
      <p:ext uri="{BB962C8B-B14F-4D97-AF65-F5344CB8AC3E}">
        <p14:creationId xmlns:p14="http://schemas.microsoft.com/office/powerpoint/2010/main" val="8169561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descr="water rate.png"/>
          <p:cNvPicPr>
            <a:picLocks noGrp="1" noChangeAspect="1"/>
          </p:cNvPicPr>
          <p:nvPr>
            <p:ph idx="1"/>
          </p:nvPr>
        </p:nvPicPr>
        <p:blipFill>
          <a:blip r:embed="rId2">
            <a:extLst>
              <a:ext uri="{28A0092B-C50C-407E-A947-70E740481C1C}">
                <a14:useLocalDpi xmlns:a14="http://schemas.microsoft.com/office/drawing/2010/main" val="0"/>
              </a:ext>
            </a:extLst>
          </a:blip>
          <a:srcRect l="-3641" r="-3641"/>
          <a:stretch>
            <a:fillRect/>
          </a:stretch>
        </p:blipFill>
        <p:spPr>
          <a:xfrm>
            <a:off x="457200" y="474134"/>
            <a:ext cx="7823200" cy="5130800"/>
          </a:xfrm>
        </p:spPr>
      </p:pic>
    </p:spTree>
    <p:extLst>
      <p:ext uri="{BB962C8B-B14F-4D97-AF65-F5344CB8AC3E}">
        <p14:creationId xmlns:p14="http://schemas.microsoft.com/office/powerpoint/2010/main" val="19765413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58800"/>
            <a:ext cx="8229600" cy="1600200"/>
          </a:xfrm>
        </p:spPr>
        <p:txBody>
          <a:bodyPr/>
          <a:lstStyle/>
          <a:p>
            <a:r>
              <a:rPr lang="en-US" altLang="zh-CN" sz="4000" dirty="0" smtClean="0"/>
              <a:t>Water </a:t>
            </a:r>
            <a:r>
              <a:rPr lang="en-US" altLang="zh-CN" sz="4000" dirty="0"/>
              <a:t>Rates </a:t>
            </a:r>
            <a:r>
              <a:rPr lang="en-US" altLang="zh-CN" sz="4000" dirty="0" smtClean="0"/>
              <a:t>Comparison</a:t>
            </a:r>
            <a:endParaRPr kumimoji="1" lang="zh-CN" altLang="en-US" sz="4000" dirty="0"/>
          </a:p>
        </p:txBody>
      </p:sp>
      <p:sp>
        <p:nvSpPr>
          <p:cNvPr id="3" name="内容占位符 2"/>
          <p:cNvSpPr>
            <a:spLocks noGrp="1"/>
          </p:cNvSpPr>
          <p:nvPr>
            <p:ph idx="1"/>
          </p:nvPr>
        </p:nvSpPr>
        <p:spPr>
          <a:xfrm>
            <a:off x="609600" y="1397001"/>
            <a:ext cx="8229600" cy="4525963"/>
          </a:xfrm>
        </p:spPr>
        <p:txBody>
          <a:bodyPr/>
          <a:lstStyle/>
          <a:p>
            <a:pPr marL="0" indent="0">
              <a:buNone/>
            </a:pPr>
            <a:r>
              <a:rPr lang="en-US" altLang="zh-CN" dirty="0" smtClean="0"/>
              <a:t>    </a:t>
            </a:r>
            <a:r>
              <a:rPr lang="en-US" altLang="zh-CN" dirty="0" smtClean="0">
                <a:solidFill>
                  <a:schemeClr val="bg2">
                    <a:lumMod val="10000"/>
                  </a:schemeClr>
                </a:solidFill>
              </a:rPr>
              <a:t>MWD </a:t>
            </a:r>
            <a:r>
              <a:rPr lang="en-US" altLang="zh-CN" dirty="0">
                <a:solidFill>
                  <a:schemeClr val="bg2">
                    <a:lumMod val="10000"/>
                  </a:schemeClr>
                </a:solidFill>
              </a:rPr>
              <a:t>has indicated their rates can be expected to increase 3 to 6% </a:t>
            </a:r>
            <a:r>
              <a:rPr lang="en-US" altLang="zh-CN" dirty="0" smtClean="0">
                <a:solidFill>
                  <a:schemeClr val="bg2">
                    <a:lumMod val="10000"/>
                  </a:schemeClr>
                </a:solidFill>
              </a:rPr>
              <a:t>annually. </a:t>
            </a: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The figure on next slide </a:t>
            </a:r>
            <a:r>
              <a:rPr lang="en-US" altLang="zh-CN" dirty="0">
                <a:solidFill>
                  <a:schemeClr val="bg2">
                    <a:lumMod val="10000"/>
                  </a:schemeClr>
                </a:solidFill>
              </a:rPr>
              <a:t>provides three future estimates for the cost of imported MWD water, 3%, 4.5% </a:t>
            </a:r>
            <a:r>
              <a:rPr lang="en-US" altLang="zh-CN" dirty="0" smtClean="0">
                <a:solidFill>
                  <a:schemeClr val="bg2">
                    <a:lumMod val="10000"/>
                  </a:schemeClr>
                </a:solidFill>
              </a:rPr>
              <a:t>and </a:t>
            </a:r>
            <a:r>
              <a:rPr lang="en-US" altLang="zh-CN" dirty="0">
                <a:solidFill>
                  <a:schemeClr val="bg2">
                    <a:lumMod val="10000"/>
                  </a:schemeClr>
                </a:solidFill>
              </a:rPr>
              <a:t>6% annual increases. Additionally the cost of </a:t>
            </a:r>
            <a:r>
              <a:rPr lang="en-US" altLang="zh-CN" dirty="0" smtClean="0">
                <a:solidFill>
                  <a:schemeClr val="bg2">
                    <a:lumMod val="10000"/>
                  </a:schemeClr>
                </a:solidFill>
              </a:rPr>
              <a:t>the ocean </a:t>
            </a:r>
            <a:r>
              <a:rPr lang="en-US" altLang="zh-CN" dirty="0">
                <a:solidFill>
                  <a:schemeClr val="bg2">
                    <a:lumMod val="10000"/>
                  </a:schemeClr>
                </a:solidFill>
              </a:rPr>
              <a:t>desalination water is </a:t>
            </a:r>
            <a:r>
              <a:rPr lang="en-US" altLang="zh-CN" dirty="0" smtClean="0">
                <a:solidFill>
                  <a:schemeClr val="bg2">
                    <a:lumMod val="10000"/>
                  </a:schemeClr>
                </a:solidFill>
              </a:rPr>
              <a:t>assumed </a:t>
            </a:r>
            <a:r>
              <a:rPr lang="en-US" altLang="zh-CN" dirty="0">
                <a:solidFill>
                  <a:schemeClr val="bg2">
                    <a:lumMod val="10000"/>
                  </a:schemeClr>
                </a:solidFill>
              </a:rPr>
              <a:t>to increase at 2.5% annually. </a:t>
            </a:r>
          </a:p>
          <a:p>
            <a:endParaRPr kumimoji="1" lang="zh-CN" altLang="en-US" dirty="0"/>
          </a:p>
        </p:txBody>
      </p:sp>
    </p:spTree>
    <p:extLst>
      <p:ext uri="{BB962C8B-B14F-4D97-AF65-F5344CB8AC3E}">
        <p14:creationId xmlns:p14="http://schemas.microsoft.com/office/powerpoint/2010/main" val="13629966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4934" y="203201"/>
            <a:ext cx="8229600" cy="1041401"/>
          </a:xfrm>
        </p:spPr>
        <p:txBody>
          <a:bodyPr/>
          <a:lstStyle/>
          <a:p>
            <a:r>
              <a:rPr lang="en-US" altLang="zh-CN" sz="4000" dirty="0" smtClean="0"/>
              <a:t>Water </a:t>
            </a:r>
            <a:r>
              <a:rPr lang="en-US" altLang="zh-CN" sz="4000" dirty="0"/>
              <a:t>Rates Comparison</a:t>
            </a:r>
            <a:endParaRPr lang="zh-CN" altLang="en-US" sz="4000" dirty="0"/>
          </a:p>
        </p:txBody>
      </p:sp>
      <p:pic>
        <p:nvPicPr>
          <p:cNvPr id="4" name="内容占位符 3" descr="cost comparision.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516" r="293" b="356"/>
          <a:stretch/>
        </p:blipFill>
        <p:spPr>
          <a:xfrm>
            <a:off x="524934" y="846667"/>
            <a:ext cx="7958667" cy="4741333"/>
          </a:xfrm>
        </p:spPr>
      </p:pic>
      <p:sp>
        <p:nvSpPr>
          <p:cNvPr id="3" name="矩形 2"/>
          <p:cNvSpPr/>
          <p:nvPr/>
        </p:nvSpPr>
        <p:spPr>
          <a:xfrm>
            <a:off x="6908800" y="5404935"/>
            <a:ext cx="2235200" cy="369332"/>
          </a:xfrm>
          <a:prstGeom prst="rect">
            <a:avLst/>
          </a:prstGeom>
        </p:spPr>
        <p:txBody>
          <a:bodyPr wrap="square">
            <a:spAutoFit/>
          </a:bodyPr>
          <a:lstStyle/>
          <a:p>
            <a:r>
              <a:rPr lang="en-US" altLang="zh-CN" dirty="0" smtClean="0"/>
              <a:t>Reference source: 7</a:t>
            </a:r>
            <a:endParaRPr lang="zh-CN" altLang="en-US" dirty="0"/>
          </a:p>
        </p:txBody>
      </p:sp>
    </p:spTree>
    <p:extLst>
      <p:ext uri="{BB962C8B-B14F-4D97-AF65-F5344CB8AC3E}">
        <p14:creationId xmlns:p14="http://schemas.microsoft.com/office/powerpoint/2010/main" val="6733451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41300"/>
            <a:ext cx="8229600" cy="1600200"/>
          </a:xfrm>
        </p:spPr>
        <p:txBody>
          <a:bodyPr/>
          <a:lstStyle/>
          <a:p>
            <a:r>
              <a:rPr kumimoji="1" lang="en-US" altLang="zh-CN" sz="4000" dirty="0" smtClean="0"/>
              <a:t>Intake</a:t>
            </a:r>
            <a:r>
              <a:rPr kumimoji="1" lang="zh-CN" altLang="en-US" sz="4000" dirty="0" smtClean="0"/>
              <a:t> </a:t>
            </a:r>
            <a:r>
              <a:rPr kumimoji="1" lang="en-US" altLang="zh-CN" sz="4000" dirty="0" smtClean="0"/>
              <a:t>and</a:t>
            </a:r>
            <a:r>
              <a:rPr kumimoji="1" lang="zh-CN" altLang="en-US" sz="4000" dirty="0" smtClean="0"/>
              <a:t> </a:t>
            </a:r>
            <a:r>
              <a:rPr kumimoji="1" lang="en-US" altLang="zh-CN" sz="4000" dirty="0" smtClean="0"/>
              <a:t>Discharge Schematic</a:t>
            </a:r>
            <a:endParaRPr kumimoji="1" lang="zh-CN" altLang="en-US" sz="4000" dirty="0"/>
          </a:p>
        </p:txBody>
      </p:sp>
      <p:pic>
        <p:nvPicPr>
          <p:cNvPr id="4" name="内容占位符 3" descr="project location.png"/>
          <p:cNvPicPr>
            <a:picLocks noGrp="1" noChangeAspect="1"/>
          </p:cNvPicPr>
          <p:nvPr>
            <p:ph idx="1"/>
          </p:nvPr>
        </p:nvPicPr>
        <p:blipFill>
          <a:blip r:embed="rId2">
            <a:extLst>
              <a:ext uri="{28A0092B-C50C-407E-A947-70E740481C1C}">
                <a14:useLocalDpi xmlns:a14="http://schemas.microsoft.com/office/drawing/2010/main" val="0"/>
              </a:ext>
            </a:extLst>
          </a:blip>
          <a:srcRect l="-29294" r="-29294"/>
          <a:stretch>
            <a:fillRect/>
          </a:stretch>
        </p:blipFill>
        <p:spPr>
          <a:xfrm>
            <a:off x="457200" y="1041400"/>
            <a:ext cx="8229600" cy="4525963"/>
          </a:xfrm>
        </p:spPr>
      </p:pic>
      <p:sp>
        <p:nvSpPr>
          <p:cNvPr id="3" name="矩形 2"/>
          <p:cNvSpPr/>
          <p:nvPr/>
        </p:nvSpPr>
        <p:spPr>
          <a:xfrm>
            <a:off x="6637866" y="5382697"/>
            <a:ext cx="2506134" cy="369332"/>
          </a:xfrm>
          <a:prstGeom prst="rect">
            <a:avLst/>
          </a:prstGeom>
        </p:spPr>
        <p:txBody>
          <a:bodyPr wrap="square">
            <a:spAutoFit/>
          </a:bodyPr>
          <a:lstStyle/>
          <a:p>
            <a:r>
              <a:rPr lang="en-US" altLang="zh-CN" dirty="0" smtClean="0"/>
              <a:t>Reference source: 8</a:t>
            </a:r>
            <a:endParaRPr lang="zh-CN" altLang="en-US" dirty="0"/>
          </a:p>
        </p:txBody>
      </p:sp>
    </p:spTree>
    <p:extLst>
      <p:ext uri="{BB962C8B-B14F-4D97-AF65-F5344CB8AC3E}">
        <p14:creationId xmlns:p14="http://schemas.microsoft.com/office/powerpoint/2010/main" val="23272656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4800" y="660399"/>
            <a:ext cx="8229600" cy="1600200"/>
          </a:xfrm>
        </p:spPr>
        <p:txBody>
          <a:bodyPr/>
          <a:lstStyle/>
          <a:p>
            <a:r>
              <a:rPr kumimoji="1" lang="en-US" altLang="zh-CN" dirty="0" smtClean="0"/>
              <a:t>Intake Study Investigations</a:t>
            </a:r>
            <a:endParaRPr kumimoji="1" lang="zh-CN" altLang="en-US" dirty="0"/>
          </a:p>
        </p:txBody>
      </p:sp>
      <p:sp>
        <p:nvSpPr>
          <p:cNvPr id="3" name="内容占位符 2"/>
          <p:cNvSpPr>
            <a:spLocks noGrp="1"/>
          </p:cNvSpPr>
          <p:nvPr>
            <p:ph idx="1"/>
          </p:nvPr>
        </p:nvSpPr>
        <p:spPr>
          <a:xfrm>
            <a:off x="457200" y="1854201"/>
            <a:ext cx="8229600" cy="4525963"/>
          </a:xfrm>
        </p:spPr>
        <p:txBody>
          <a:bodyPr/>
          <a:lstStyle/>
          <a:p>
            <a:pPr marL="0" indent="0">
              <a:buNone/>
            </a:pPr>
            <a:r>
              <a:rPr lang="en-US" altLang="zh-CN" dirty="0" smtClean="0">
                <a:solidFill>
                  <a:schemeClr val="bg2">
                    <a:lumMod val="10000"/>
                  </a:schemeClr>
                </a:solidFill>
              </a:rPr>
              <a:t>    A </a:t>
            </a:r>
            <a:r>
              <a:rPr lang="en-US" altLang="zh-CN" dirty="0">
                <a:solidFill>
                  <a:schemeClr val="bg2">
                    <a:lumMod val="10000"/>
                  </a:schemeClr>
                </a:solidFill>
              </a:rPr>
              <a:t>panel of experts selected by the California Coastal Commission and plant builder Poseidon Water concluded that two types of systems — seabed and beach intakes — are possible to build at the proposed </a:t>
            </a:r>
            <a:r>
              <a:rPr lang="en-US" altLang="zh-CN" dirty="0" smtClean="0">
                <a:solidFill>
                  <a:schemeClr val="bg2">
                    <a:lumMod val="10000"/>
                  </a:schemeClr>
                </a:solidFill>
              </a:rPr>
              <a:t>site.</a:t>
            </a:r>
            <a:endParaRPr lang="en-US" altLang="zh-CN" dirty="0">
              <a:solidFill>
                <a:schemeClr val="bg2">
                  <a:lumMod val="10000"/>
                </a:schemeClr>
              </a:solidFill>
            </a:endParaRPr>
          </a:p>
          <a:p>
            <a:endParaRPr kumimoji="1" lang="zh-CN" altLang="en-US" dirty="0"/>
          </a:p>
        </p:txBody>
      </p:sp>
    </p:spTree>
    <p:extLst>
      <p:ext uri="{BB962C8B-B14F-4D97-AF65-F5344CB8AC3E}">
        <p14:creationId xmlns:p14="http://schemas.microsoft.com/office/powerpoint/2010/main" val="11303006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199" y="1261535"/>
            <a:ext cx="8365067" cy="4525963"/>
          </a:xfrm>
        </p:spPr>
        <p:txBody>
          <a:bodyPr/>
          <a:lstStyle/>
          <a:p>
            <a:pPr marL="514350" indent="-514350">
              <a:buAutoNum type="arabicPeriod"/>
            </a:pPr>
            <a:r>
              <a:rPr lang="en-US" altLang="zh-CN" b="1" dirty="0" smtClean="0">
                <a:solidFill>
                  <a:schemeClr val="bg2">
                    <a:lumMod val="10000"/>
                  </a:schemeClr>
                </a:solidFill>
              </a:rPr>
              <a:t>Seabed </a:t>
            </a:r>
            <a:r>
              <a:rPr lang="en-US" altLang="zh-CN" b="1" dirty="0">
                <a:solidFill>
                  <a:schemeClr val="bg2">
                    <a:lumMod val="10000"/>
                  </a:schemeClr>
                </a:solidFill>
              </a:rPr>
              <a:t>infiltration galleries </a:t>
            </a:r>
            <a:r>
              <a:rPr lang="en-US" altLang="zh-CN" dirty="0">
                <a:solidFill>
                  <a:schemeClr val="bg2">
                    <a:lumMod val="10000"/>
                  </a:schemeClr>
                </a:solidFill>
              </a:rPr>
              <a:t>— a method in which intake pipes to collect seawater are placed under the ocean floor — can withstand natural events such as earthquakes and can be built off Huntington's shore</a:t>
            </a:r>
          </a:p>
          <a:p>
            <a:pPr marL="514350" indent="-514350">
              <a:buAutoNum type="arabicPeriod"/>
            </a:pPr>
            <a:r>
              <a:rPr lang="en-US" altLang="zh-CN" b="1" dirty="0" smtClean="0">
                <a:solidFill>
                  <a:schemeClr val="bg2">
                    <a:lumMod val="10000"/>
                  </a:schemeClr>
                </a:solidFill>
              </a:rPr>
              <a:t>Beach </a:t>
            </a:r>
            <a:r>
              <a:rPr lang="en-US" altLang="zh-CN" b="1" dirty="0">
                <a:solidFill>
                  <a:schemeClr val="bg2">
                    <a:lumMod val="10000"/>
                  </a:schemeClr>
                </a:solidFill>
              </a:rPr>
              <a:t>galleries </a:t>
            </a:r>
            <a:r>
              <a:rPr lang="en-US" altLang="zh-CN" dirty="0" smtClean="0">
                <a:solidFill>
                  <a:schemeClr val="bg2">
                    <a:lumMod val="10000"/>
                  </a:schemeClr>
                </a:solidFill>
              </a:rPr>
              <a:t>— are </a:t>
            </a:r>
            <a:r>
              <a:rPr lang="en-US" altLang="zh-CN" dirty="0">
                <a:solidFill>
                  <a:schemeClr val="bg2">
                    <a:lumMod val="10000"/>
                  </a:schemeClr>
                </a:solidFill>
              </a:rPr>
              <a:t>similar but </a:t>
            </a:r>
            <a:r>
              <a:rPr lang="en-US" altLang="zh-CN" dirty="0" smtClean="0">
                <a:solidFill>
                  <a:schemeClr val="bg2">
                    <a:lumMod val="10000"/>
                  </a:schemeClr>
                </a:solidFill>
              </a:rPr>
              <a:t>are constructed </a:t>
            </a:r>
            <a:r>
              <a:rPr lang="en-US" altLang="zh-CN" dirty="0">
                <a:solidFill>
                  <a:schemeClr val="bg2">
                    <a:lumMod val="10000"/>
                  </a:schemeClr>
                </a:solidFill>
              </a:rPr>
              <a:t>closer to shore.</a:t>
            </a:r>
          </a:p>
          <a:p>
            <a:endParaRPr kumimoji="1" lang="zh-CN" altLang="en-US" dirty="0"/>
          </a:p>
        </p:txBody>
      </p:sp>
    </p:spTree>
    <p:extLst>
      <p:ext uri="{BB962C8B-B14F-4D97-AF65-F5344CB8AC3E}">
        <p14:creationId xmlns:p14="http://schemas.microsoft.com/office/powerpoint/2010/main" val="896288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185335"/>
            <a:ext cx="8229600" cy="1600200"/>
          </a:xfrm>
        </p:spPr>
        <p:txBody>
          <a:bodyPr/>
          <a:lstStyle/>
          <a:p>
            <a:r>
              <a:rPr kumimoji="1" lang="en-US" altLang="zh-CN" sz="6600" dirty="0" smtClean="0"/>
              <a:t>Seawater Desalination</a:t>
            </a:r>
            <a:endParaRPr kumimoji="1" lang="zh-CN" altLang="en-US" sz="6600" dirty="0"/>
          </a:p>
        </p:txBody>
      </p:sp>
      <p:sp>
        <p:nvSpPr>
          <p:cNvPr id="3" name="内容占位符 2"/>
          <p:cNvSpPr>
            <a:spLocks noGrp="1"/>
          </p:cNvSpPr>
          <p:nvPr>
            <p:ph idx="1"/>
          </p:nvPr>
        </p:nvSpPr>
        <p:spPr>
          <a:xfrm>
            <a:off x="1507066" y="2497669"/>
            <a:ext cx="8229600" cy="4525963"/>
          </a:xfrm>
        </p:spPr>
        <p:txBody>
          <a:bodyPr/>
          <a:lstStyle/>
          <a:p>
            <a:pPr marL="0" indent="0">
              <a:buNone/>
            </a:pPr>
            <a:r>
              <a:rPr kumimoji="1" lang="en-US" altLang="zh-CN" dirty="0" smtClean="0"/>
              <a:t>   </a:t>
            </a:r>
            <a:r>
              <a:rPr kumimoji="1" lang="en-US" altLang="zh-CN" dirty="0" smtClean="0">
                <a:solidFill>
                  <a:schemeClr val="bg2">
                    <a:lumMod val="10000"/>
                  </a:schemeClr>
                </a:solidFill>
              </a:rPr>
              <a:t> Obtaining reliable fresh water supplies </a:t>
            </a:r>
          </a:p>
          <a:p>
            <a:pPr marL="0" indent="0">
              <a:buNone/>
            </a:pPr>
            <a:r>
              <a:rPr kumimoji="1" lang="en-US" altLang="zh-CN" dirty="0">
                <a:solidFill>
                  <a:schemeClr val="bg2">
                    <a:lumMod val="10000"/>
                  </a:schemeClr>
                </a:solidFill>
              </a:rPr>
              <a:t> </a:t>
            </a:r>
            <a:r>
              <a:rPr kumimoji="1" lang="en-US" altLang="zh-CN" dirty="0" smtClean="0">
                <a:solidFill>
                  <a:schemeClr val="bg2">
                    <a:lumMod val="10000"/>
                  </a:schemeClr>
                </a:solidFill>
              </a:rPr>
              <a:t>                from challenging water sources</a:t>
            </a:r>
            <a:endParaRPr kumimoji="1" lang="zh-CN" altLang="en-US" dirty="0">
              <a:solidFill>
                <a:schemeClr val="bg2">
                  <a:lumMod val="10000"/>
                </a:schemeClr>
              </a:solidFill>
            </a:endParaRPr>
          </a:p>
        </p:txBody>
      </p:sp>
      <p:pic>
        <p:nvPicPr>
          <p:cNvPr id="4" name="Picture 4" descr="C:\Users\denise.CARLSON-MOBILE\AppData\Local\Microsoft\Windows\Temporary Internet Files\Content.IE5\1NBVVMLA\MP900401016[1].jpg"/>
          <p:cNvPicPr>
            <a:picLocks noChangeAspect="1" noChangeArrowheads="1"/>
          </p:cNvPicPr>
          <p:nvPr/>
        </p:nvPicPr>
        <p:blipFill>
          <a:blip r:embed="rId2" cstate="print"/>
          <a:srcRect/>
          <a:stretch>
            <a:fillRect/>
          </a:stretch>
        </p:blipFill>
        <p:spPr bwMode="auto">
          <a:xfrm>
            <a:off x="4182534" y="3488267"/>
            <a:ext cx="3810000" cy="3048000"/>
          </a:xfrm>
          <a:prstGeom prst="rect">
            <a:avLst/>
          </a:prstGeom>
          <a:ln>
            <a:noFill/>
          </a:ln>
          <a:effectLst>
            <a:outerShdw blurRad="292100" dist="139700" dir="2700000" algn="tl" rotWithShape="0">
              <a:srgbClr val="333333">
                <a:alpha val="65000"/>
              </a:srgbClr>
            </a:outerShdw>
            <a:softEdge rad="317500"/>
          </a:effectLst>
        </p:spPr>
      </p:pic>
    </p:spTree>
    <p:extLst>
      <p:ext uri="{BB962C8B-B14F-4D97-AF65-F5344CB8AC3E}">
        <p14:creationId xmlns:p14="http://schemas.microsoft.com/office/powerpoint/2010/main" val="850264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821267"/>
            <a:ext cx="8229600" cy="4525963"/>
          </a:xfrm>
        </p:spPr>
        <p:txBody>
          <a:bodyPr/>
          <a:lstStyle/>
          <a:p>
            <a:pPr marL="0" indent="0">
              <a:buNone/>
            </a:pPr>
            <a:r>
              <a:rPr lang="en-US" altLang="zh-CN" b="1" dirty="0" smtClean="0">
                <a:solidFill>
                  <a:schemeClr val="bg2">
                    <a:lumMod val="10000"/>
                  </a:schemeClr>
                </a:solidFill>
              </a:rPr>
              <a:t>3. Vertical wells </a:t>
            </a:r>
            <a:r>
              <a:rPr lang="en-US" altLang="zh-CN" dirty="0" smtClean="0">
                <a:solidFill>
                  <a:schemeClr val="bg2">
                    <a:lumMod val="10000"/>
                  </a:schemeClr>
                </a:solidFill>
              </a:rPr>
              <a:t>— which </a:t>
            </a:r>
            <a:r>
              <a:rPr lang="en-US" altLang="zh-CN" dirty="0">
                <a:solidFill>
                  <a:schemeClr val="bg2">
                    <a:lumMod val="10000"/>
                  </a:schemeClr>
                </a:solidFill>
              </a:rPr>
              <a:t>take in water directly underneath the well station. That method was found to be infeasible because it could draw water from the Orange County groundwater </a:t>
            </a:r>
            <a:r>
              <a:rPr lang="en-US" altLang="zh-CN" dirty="0" smtClean="0">
                <a:solidFill>
                  <a:schemeClr val="bg2">
                    <a:lumMod val="10000"/>
                  </a:schemeClr>
                </a:solidFill>
              </a:rPr>
              <a:t>basin.</a:t>
            </a:r>
          </a:p>
          <a:p>
            <a:pPr marL="0" indent="0">
              <a:buNone/>
            </a:pPr>
            <a:r>
              <a:rPr lang="en-US" altLang="zh-CN" b="1" dirty="0" smtClean="0">
                <a:solidFill>
                  <a:schemeClr val="bg2">
                    <a:lumMod val="10000"/>
                  </a:schemeClr>
                </a:solidFill>
              </a:rPr>
              <a:t>4. Slant </a:t>
            </a:r>
            <a:r>
              <a:rPr lang="en-US" altLang="zh-CN" b="1" dirty="0">
                <a:solidFill>
                  <a:schemeClr val="bg2">
                    <a:lumMod val="10000"/>
                  </a:schemeClr>
                </a:solidFill>
              </a:rPr>
              <a:t>wells </a:t>
            </a:r>
            <a:r>
              <a:rPr lang="en-US" altLang="zh-CN" dirty="0" smtClean="0">
                <a:solidFill>
                  <a:schemeClr val="bg2">
                    <a:lumMod val="10000"/>
                  </a:schemeClr>
                </a:solidFill>
              </a:rPr>
              <a:t>— were </a:t>
            </a:r>
            <a:r>
              <a:rPr lang="en-US" altLang="zh-CN" dirty="0">
                <a:solidFill>
                  <a:schemeClr val="bg2">
                    <a:lumMod val="10000"/>
                  </a:schemeClr>
                </a:solidFill>
              </a:rPr>
              <a:t>deemed infeasible because they too could draw large amounts of water from the groundwater basin and it is unknown how reliable they are in the long run.</a:t>
            </a:r>
          </a:p>
          <a:p>
            <a:pPr marL="0" indent="0">
              <a:buNone/>
            </a:pPr>
            <a:endParaRPr kumimoji="1" lang="zh-CN" altLang="en-US" dirty="0">
              <a:solidFill>
                <a:schemeClr val="bg2">
                  <a:lumMod val="10000"/>
                </a:schemeClr>
              </a:solidFill>
            </a:endParaRPr>
          </a:p>
        </p:txBody>
      </p:sp>
    </p:spTree>
    <p:extLst>
      <p:ext uri="{BB962C8B-B14F-4D97-AF65-F5344CB8AC3E}">
        <p14:creationId xmlns:p14="http://schemas.microsoft.com/office/powerpoint/2010/main" val="200473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838201"/>
            <a:ext cx="8229600" cy="4525963"/>
          </a:xfrm>
        </p:spPr>
        <p:txBody>
          <a:bodyPr/>
          <a:lstStyle/>
          <a:p>
            <a:pPr marL="0" indent="0">
              <a:buNone/>
            </a:pPr>
            <a:r>
              <a:rPr lang="en-US" altLang="zh-CN" b="1" dirty="0" smtClean="0">
                <a:solidFill>
                  <a:schemeClr val="bg2">
                    <a:lumMod val="10000"/>
                  </a:schemeClr>
                </a:solidFill>
              </a:rPr>
              <a:t>5. Radial collectors </a:t>
            </a:r>
            <a:r>
              <a:rPr lang="en-US" altLang="zh-CN" dirty="0" smtClean="0">
                <a:solidFill>
                  <a:schemeClr val="bg2">
                    <a:lumMod val="10000"/>
                  </a:schemeClr>
                </a:solidFill>
              </a:rPr>
              <a:t>— which </a:t>
            </a:r>
            <a:r>
              <a:rPr lang="en-US" altLang="zh-CN" dirty="0">
                <a:solidFill>
                  <a:schemeClr val="bg2">
                    <a:lumMod val="10000"/>
                  </a:schemeClr>
                </a:solidFill>
              </a:rPr>
              <a:t>consist of a vertical, water-tight chamber with horizontal intakes protruding from it, were found infeasible because there are limits on how long the intakes can be, and the terrain is inappropriate for the system, according to the report. </a:t>
            </a:r>
            <a:endParaRPr kumimoji="1" lang="zh-CN" altLang="en-US" dirty="0">
              <a:solidFill>
                <a:schemeClr val="bg2">
                  <a:lumMod val="10000"/>
                </a:schemeClr>
              </a:solidFill>
            </a:endParaRPr>
          </a:p>
        </p:txBody>
      </p:sp>
    </p:spTree>
    <p:extLst>
      <p:ext uri="{BB962C8B-B14F-4D97-AF65-F5344CB8AC3E}">
        <p14:creationId xmlns:p14="http://schemas.microsoft.com/office/powerpoint/2010/main" val="40295104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2533" y="685801"/>
            <a:ext cx="8771467" cy="4525963"/>
          </a:xfrm>
        </p:spPr>
        <p:txBody>
          <a:bodyPr/>
          <a:lstStyle/>
          <a:p>
            <a:pPr marL="0" indent="0">
              <a:buNone/>
            </a:pPr>
            <a:r>
              <a:rPr lang="en-US" altLang="zh-CN" sz="4400" dirty="0"/>
              <a:t>Camp Pendleton Desalination Plant</a:t>
            </a:r>
            <a:endParaRPr kumimoji="1" lang="zh-CN" altLang="en-US" sz="4400" dirty="0"/>
          </a:p>
        </p:txBody>
      </p:sp>
      <p:pic>
        <p:nvPicPr>
          <p:cNvPr id="6" name="图片 5"/>
          <p:cNvPicPr>
            <a:picLocks noChangeAspect="1"/>
          </p:cNvPicPr>
          <p:nvPr/>
        </p:nvPicPr>
        <p:blipFill>
          <a:blip r:embed="rId2"/>
          <a:stretch>
            <a:fillRect/>
          </a:stretch>
        </p:blipFill>
        <p:spPr>
          <a:xfrm>
            <a:off x="0" y="1621306"/>
            <a:ext cx="9144000" cy="5256922"/>
          </a:xfrm>
          <a:prstGeom prst="rect">
            <a:avLst/>
          </a:prstGeom>
        </p:spPr>
      </p:pic>
      <p:sp>
        <p:nvSpPr>
          <p:cNvPr id="2" name="矩形 1"/>
          <p:cNvSpPr/>
          <p:nvPr/>
        </p:nvSpPr>
        <p:spPr>
          <a:xfrm>
            <a:off x="6756400" y="6515931"/>
            <a:ext cx="2540000" cy="369332"/>
          </a:xfrm>
          <a:prstGeom prst="rect">
            <a:avLst/>
          </a:prstGeom>
        </p:spPr>
        <p:txBody>
          <a:bodyPr wrap="square">
            <a:spAutoFit/>
          </a:bodyPr>
          <a:lstStyle/>
          <a:p>
            <a:r>
              <a:rPr lang="en-US" altLang="zh-CN" dirty="0" smtClean="0"/>
              <a:t>Reference source: 9</a:t>
            </a:r>
            <a:endParaRPr lang="zh-CN" altLang="en-US" dirty="0"/>
          </a:p>
        </p:txBody>
      </p:sp>
    </p:spTree>
    <p:extLst>
      <p:ext uri="{BB962C8B-B14F-4D97-AF65-F5344CB8AC3E}">
        <p14:creationId xmlns:p14="http://schemas.microsoft.com/office/powerpoint/2010/main" val="27929205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7867" y="393700"/>
            <a:ext cx="8229600" cy="1600200"/>
          </a:xfrm>
        </p:spPr>
        <p:txBody>
          <a:bodyPr/>
          <a:lstStyle/>
          <a:p>
            <a:r>
              <a:rPr kumimoji="1" lang="en-US" altLang="zh-CN" dirty="0" smtClean="0"/>
              <a:t>Introduction</a:t>
            </a:r>
            <a:endParaRPr kumimoji="1" lang="zh-CN" altLang="en-US" dirty="0"/>
          </a:p>
        </p:txBody>
      </p:sp>
      <p:sp>
        <p:nvSpPr>
          <p:cNvPr id="4" name="内容占位符 2"/>
          <p:cNvSpPr>
            <a:spLocks noGrp="1"/>
          </p:cNvSpPr>
          <p:nvPr>
            <p:ph idx="1"/>
          </p:nvPr>
        </p:nvSpPr>
        <p:spPr>
          <a:xfrm>
            <a:off x="440267" y="1227668"/>
            <a:ext cx="8382000" cy="4525963"/>
          </a:xfrm>
        </p:spPr>
        <p:txBody>
          <a:bodyPr/>
          <a:lstStyle/>
          <a:p>
            <a:pPr marL="0" indent="0">
              <a:buNone/>
            </a:pPr>
            <a:r>
              <a:rPr lang="en-US" altLang="zh-CN" sz="3600" dirty="0" smtClean="0"/>
              <a:t>Camp </a:t>
            </a:r>
            <a:r>
              <a:rPr lang="en-US" altLang="zh-CN" sz="3600" dirty="0"/>
              <a:t>Pendleton Desalination </a:t>
            </a:r>
            <a:r>
              <a:rPr lang="en-US" altLang="zh-CN" sz="3600" dirty="0" smtClean="0"/>
              <a:t>Plant: </a:t>
            </a:r>
          </a:p>
          <a:p>
            <a:pPr marL="0" indent="0">
              <a:buNone/>
            </a:pPr>
            <a:r>
              <a:rPr lang="en-US" altLang="zh-CN" dirty="0" smtClean="0">
                <a:solidFill>
                  <a:schemeClr val="bg2">
                    <a:lumMod val="10000"/>
                  </a:schemeClr>
                </a:solidFill>
              </a:rPr>
              <a:t>    The </a:t>
            </a:r>
            <a:r>
              <a:rPr lang="en-US" altLang="zh-CN" dirty="0">
                <a:solidFill>
                  <a:schemeClr val="bg2">
                    <a:lumMod val="10000"/>
                  </a:schemeClr>
                </a:solidFill>
              </a:rPr>
              <a:t>project is currently in the planning </a:t>
            </a:r>
            <a:r>
              <a:rPr lang="en-US" altLang="zh-CN" dirty="0" smtClean="0">
                <a:solidFill>
                  <a:schemeClr val="bg2">
                    <a:lumMod val="10000"/>
                  </a:schemeClr>
                </a:solidFill>
              </a:rPr>
              <a:t>phase. </a:t>
            </a:r>
            <a:r>
              <a:rPr lang="en-US" altLang="zh-CN" dirty="0">
                <a:solidFill>
                  <a:schemeClr val="bg2">
                    <a:lumMod val="10000"/>
                  </a:schemeClr>
                </a:solidFill>
              </a:rPr>
              <a:t>Early feasibility </a:t>
            </a:r>
            <a:r>
              <a:rPr lang="en-US" altLang="zh-CN" dirty="0" smtClean="0">
                <a:solidFill>
                  <a:schemeClr val="bg2">
                    <a:lumMod val="10000"/>
                  </a:schemeClr>
                </a:solidFill>
              </a:rPr>
              <a:t>studies suggest potential capacity 100</a:t>
            </a:r>
            <a:r>
              <a:rPr lang="en-US" altLang="zh-CN" dirty="0">
                <a:solidFill>
                  <a:schemeClr val="bg2">
                    <a:lumMod val="10000"/>
                  </a:schemeClr>
                </a:solidFill>
              </a:rPr>
              <a:t>-150 million gallons per </a:t>
            </a:r>
            <a:r>
              <a:rPr lang="en-US" altLang="zh-CN" dirty="0" smtClean="0">
                <a:solidFill>
                  <a:schemeClr val="bg2">
                    <a:lumMod val="10000"/>
                  </a:schemeClr>
                </a:solidFill>
              </a:rPr>
              <a:t>day. Construction </a:t>
            </a:r>
            <a:r>
              <a:rPr lang="en-US" altLang="zh-CN" dirty="0">
                <a:solidFill>
                  <a:schemeClr val="bg2">
                    <a:lumMod val="10000"/>
                  </a:schemeClr>
                </a:solidFill>
              </a:rPr>
              <a:t>cost is estimated to be 2.32 to 2.90 billion with </a:t>
            </a:r>
            <a:r>
              <a:rPr lang="en-US" altLang="zh-CN" dirty="0" smtClean="0">
                <a:solidFill>
                  <a:schemeClr val="bg2">
                    <a:lumMod val="10000"/>
                  </a:schemeClr>
                </a:solidFill>
              </a:rPr>
              <a:t>conveyance costs </a:t>
            </a:r>
            <a:r>
              <a:rPr lang="en-US" altLang="zh-CN" dirty="0">
                <a:solidFill>
                  <a:schemeClr val="bg2">
                    <a:lumMod val="10000"/>
                  </a:schemeClr>
                </a:solidFill>
              </a:rPr>
              <a:t>of 350-360 million and annual operation and maintenance costs </a:t>
            </a:r>
            <a:r>
              <a:rPr lang="en-US" altLang="zh-CN" dirty="0" smtClean="0">
                <a:solidFill>
                  <a:schemeClr val="bg2">
                    <a:lumMod val="10000"/>
                  </a:schemeClr>
                </a:solidFill>
              </a:rPr>
              <a:t>of 174</a:t>
            </a:r>
            <a:r>
              <a:rPr lang="en-US" altLang="zh-CN" dirty="0">
                <a:solidFill>
                  <a:schemeClr val="bg2">
                    <a:lumMod val="10000"/>
                  </a:schemeClr>
                </a:solidFill>
              </a:rPr>
              <a:t>-200 million.</a:t>
            </a:r>
            <a:endParaRPr kumimoji="1" lang="zh-CN" altLang="en-US" dirty="0">
              <a:solidFill>
                <a:schemeClr val="bg2">
                  <a:lumMod val="10000"/>
                </a:schemeClr>
              </a:solidFill>
            </a:endParaRPr>
          </a:p>
        </p:txBody>
      </p:sp>
    </p:spTree>
    <p:extLst>
      <p:ext uri="{BB962C8B-B14F-4D97-AF65-F5344CB8AC3E}">
        <p14:creationId xmlns:p14="http://schemas.microsoft.com/office/powerpoint/2010/main" val="34462981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camp.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06" r="-206"/>
          <a:stretch/>
        </p:blipFill>
        <p:spPr>
          <a:xfrm>
            <a:off x="640719" y="203200"/>
            <a:ext cx="7351814" cy="5488833"/>
          </a:xfrm>
        </p:spPr>
      </p:pic>
      <p:sp>
        <p:nvSpPr>
          <p:cNvPr id="2" name="矩形 1"/>
          <p:cNvSpPr/>
          <p:nvPr/>
        </p:nvSpPr>
        <p:spPr>
          <a:xfrm>
            <a:off x="5469466" y="5322701"/>
            <a:ext cx="2523067" cy="369332"/>
          </a:xfrm>
          <a:prstGeom prst="rect">
            <a:avLst/>
          </a:prstGeom>
        </p:spPr>
        <p:txBody>
          <a:bodyPr wrap="square">
            <a:spAutoFit/>
          </a:bodyPr>
          <a:lstStyle/>
          <a:p>
            <a:r>
              <a:rPr lang="en-US" altLang="zh-CN" dirty="0" smtClean="0"/>
              <a:t>Reference source: 10</a:t>
            </a:r>
            <a:endParaRPr lang="zh-CN" altLang="en-US" dirty="0"/>
          </a:p>
        </p:txBody>
      </p:sp>
    </p:spTree>
    <p:extLst>
      <p:ext uri="{BB962C8B-B14F-4D97-AF65-F5344CB8AC3E}">
        <p14:creationId xmlns:p14="http://schemas.microsoft.com/office/powerpoint/2010/main" val="19603820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41866"/>
            <a:ext cx="8229600" cy="1600200"/>
          </a:xfrm>
        </p:spPr>
        <p:txBody>
          <a:bodyPr/>
          <a:lstStyle/>
          <a:p>
            <a:r>
              <a:rPr kumimoji="1" lang="en-US" altLang="zh-CN" dirty="0" smtClean="0"/>
              <a:t>Why Choose </a:t>
            </a:r>
            <a:r>
              <a:rPr lang="en-US" altLang="zh-CN" dirty="0"/>
              <a:t>Camp </a:t>
            </a:r>
            <a:r>
              <a:rPr lang="en-US" altLang="zh-CN" dirty="0" smtClean="0"/>
              <a:t>Pendleton?</a:t>
            </a:r>
            <a:endParaRPr kumimoji="1" lang="zh-CN" altLang="en-US" dirty="0"/>
          </a:p>
        </p:txBody>
      </p:sp>
      <p:sp>
        <p:nvSpPr>
          <p:cNvPr id="3" name="内容占位符 2"/>
          <p:cNvSpPr>
            <a:spLocks noGrp="1"/>
          </p:cNvSpPr>
          <p:nvPr>
            <p:ph idx="1"/>
          </p:nvPr>
        </p:nvSpPr>
        <p:spPr>
          <a:xfrm>
            <a:off x="457200" y="1625599"/>
            <a:ext cx="8229600" cy="4890031"/>
          </a:xfrm>
        </p:spPr>
        <p:txBody>
          <a:bodyPr/>
          <a:lstStyle/>
          <a:p>
            <a:r>
              <a:rPr lang="en-US" altLang="zh-CN" dirty="0" smtClean="0">
                <a:solidFill>
                  <a:schemeClr val="bg2">
                    <a:lumMod val="10000"/>
                  </a:schemeClr>
                </a:solidFill>
              </a:rPr>
              <a:t>Location: </a:t>
            </a:r>
            <a:r>
              <a:rPr lang="en-US" altLang="zh-CN" dirty="0">
                <a:solidFill>
                  <a:schemeClr val="bg2">
                    <a:lumMod val="10000"/>
                  </a:schemeClr>
                </a:solidFill>
              </a:rPr>
              <a:t>North County location ideal for efficient integration of new treated supply into the Water Authority system </a:t>
            </a:r>
          </a:p>
          <a:p>
            <a:r>
              <a:rPr lang="en-US" altLang="zh-CN" dirty="0" smtClean="0">
                <a:solidFill>
                  <a:schemeClr val="bg2">
                    <a:lumMod val="10000"/>
                  </a:schemeClr>
                </a:solidFill>
              </a:rPr>
              <a:t>Plant Site: </a:t>
            </a:r>
            <a:r>
              <a:rPr lang="en-US" altLang="zh-CN" dirty="0">
                <a:solidFill>
                  <a:schemeClr val="bg2">
                    <a:lumMod val="10000"/>
                  </a:schemeClr>
                </a:solidFill>
              </a:rPr>
              <a:t>Unique attributes of Camp Pendleton coastline provide an opportunity to develop a regional desalination facility </a:t>
            </a:r>
          </a:p>
          <a:p>
            <a:pPr marL="0" indent="0">
              <a:buNone/>
            </a:pPr>
            <a:endParaRPr kumimoji="1" lang="zh-CN" altLang="en-US" dirty="0"/>
          </a:p>
        </p:txBody>
      </p:sp>
    </p:spTree>
    <p:extLst>
      <p:ext uri="{BB962C8B-B14F-4D97-AF65-F5344CB8AC3E}">
        <p14:creationId xmlns:p14="http://schemas.microsoft.com/office/powerpoint/2010/main" val="29255661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08000"/>
            <a:ext cx="8229600" cy="1600200"/>
          </a:xfrm>
        </p:spPr>
        <p:txBody>
          <a:bodyPr/>
          <a:lstStyle/>
          <a:p>
            <a:r>
              <a:rPr kumimoji="1" lang="en-US" altLang="zh-CN" dirty="0" smtClean="0"/>
              <a:t>Intake Study Investigations</a:t>
            </a:r>
            <a:endParaRPr kumimoji="1" lang="zh-CN" altLang="en-US" dirty="0"/>
          </a:p>
        </p:txBody>
      </p:sp>
      <p:sp>
        <p:nvSpPr>
          <p:cNvPr id="3" name="内容占位符 2"/>
          <p:cNvSpPr>
            <a:spLocks noGrp="1"/>
          </p:cNvSpPr>
          <p:nvPr>
            <p:ph idx="1"/>
          </p:nvPr>
        </p:nvSpPr>
        <p:spPr/>
        <p:txBody>
          <a:bodyPr/>
          <a:lstStyle/>
          <a:p>
            <a:r>
              <a:rPr lang="en-US" altLang="zh-CN" b="1" dirty="0">
                <a:solidFill>
                  <a:schemeClr val="bg2">
                    <a:lumMod val="10000"/>
                  </a:schemeClr>
                </a:solidFill>
              </a:rPr>
              <a:t>Screened Open-Ocean Intake</a:t>
            </a:r>
            <a:r>
              <a:rPr lang="en-US" altLang="zh-CN" dirty="0">
                <a:solidFill>
                  <a:schemeClr val="bg2">
                    <a:lumMod val="10000"/>
                  </a:schemeClr>
                </a:solidFill>
              </a:rPr>
              <a:t>: An offshore screened open-ocean intake using cylindrical wedge-wire mesh screens suspended in the water column. </a:t>
            </a:r>
            <a:endParaRPr lang="en-US" altLang="zh-CN" dirty="0">
              <a:solidFill>
                <a:schemeClr val="bg2">
                  <a:lumMod val="10000"/>
                </a:schemeClr>
              </a:solidFill>
              <a:latin typeface="Wingdings"/>
            </a:endParaRPr>
          </a:p>
          <a:p>
            <a:r>
              <a:rPr lang="en-US" altLang="zh-CN" b="1" dirty="0">
                <a:solidFill>
                  <a:schemeClr val="bg2">
                    <a:lumMod val="10000"/>
                  </a:schemeClr>
                </a:solidFill>
              </a:rPr>
              <a:t>Seabed Infiltration Gallery (SIG)</a:t>
            </a:r>
            <a:r>
              <a:rPr lang="en-US" altLang="zh-CN" dirty="0">
                <a:solidFill>
                  <a:schemeClr val="bg2">
                    <a:lumMod val="10000"/>
                  </a:schemeClr>
                </a:solidFill>
              </a:rPr>
              <a:t>: An offshore shallow pipe gallery installed under the seabed using sand as a filter. </a:t>
            </a:r>
          </a:p>
          <a:p>
            <a:endParaRPr kumimoji="1" lang="zh-CN" altLang="en-US" dirty="0"/>
          </a:p>
        </p:txBody>
      </p:sp>
    </p:spTree>
    <p:extLst>
      <p:ext uri="{BB962C8B-B14F-4D97-AF65-F5344CB8AC3E}">
        <p14:creationId xmlns:p14="http://schemas.microsoft.com/office/powerpoint/2010/main" val="8541535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en-US" altLang="zh-CN" b="1" dirty="0">
                <a:solidFill>
                  <a:schemeClr val="bg2">
                    <a:lumMod val="10000"/>
                  </a:schemeClr>
                </a:solidFill>
              </a:rPr>
              <a:t>Deep Infiltration Gallery (DIG)</a:t>
            </a:r>
            <a:r>
              <a:rPr lang="en-US" altLang="zh-CN" dirty="0">
                <a:solidFill>
                  <a:schemeClr val="bg2">
                    <a:lumMod val="10000"/>
                  </a:schemeClr>
                </a:solidFill>
              </a:rPr>
              <a:t>: A gallery of deep offshore collector wells drilled to the underground tunnel below the seabed; and </a:t>
            </a:r>
          </a:p>
          <a:p>
            <a:r>
              <a:rPr lang="en-US" altLang="zh-CN" b="1" dirty="0">
                <a:solidFill>
                  <a:schemeClr val="bg2">
                    <a:lumMod val="10000"/>
                  </a:schemeClr>
                </a:solidFill>
              </a:rPr>
              <a:t>Beach (Slant) Wells </a:t>
            </a:r>
            <a:r>
              <a:rPr lang="en-US" altLang="zh-CN" dirty="0">
                <a:solidFill>
                  <a:schemeClr val="bg2">
                    <a:lumMod val="10000"/>
                  </a:schemeClr>
                </a:solidFill>
              </a:rPr>
              <a:t>drilled from onshore. </a:t>
            </a:r>
          </a:p>
          <a:p>
            <a:endParaRPr kumimoji="1" lang="zh-CN" altLang="en-US" dirty="0"/>
          </a:p>
        </p:txBody>
      </p:sp>
    </p:spTree>
    <p:extLst>
      <p:ext uri="{BB962C8B-B14F-4D97-AF65-F5344CB8AC3E}">
        <p14:creationId xmlns:p14="http://schemas.microsoft.com/office/powerpoint/2010/main" val="39346089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32369"/>
            <a:ext cx="8229600" cy="1600200"/>
          </a:xfrm>
        </p:spPr>
        <p:txBody>
          <a:bodyPr/>
          <a:lstStyle/>
          <a:p>
            <a:r>
              <a:rPr kumimoji="1" lang="en-US" altLang="zh-CN" dirty="0" smtClean="0"/>
              <a:t>Intake and Outfall Pipelines</a:t>
            </a:r>
            <a:endParaRPr kumimoji="1" lang="zh-CN" altLang="en-US" dirty="0"/>
          </a:p>
        </p:txBody>
      </p:sp>
      <p:sp>
        <p:nvSpPr>
          <p:cNvPr id="3" name="内容占位符 2"/>
          <p:cNvSpPr>
            <a:spLocks noGrp="1"/>
          </p:cNvSpPr>
          <p:nvPr>
            <p:ph idx="1"/>
          </p:nvPr>
        </p:nvSpPr>
        <p:spPr>
          <a:xfrm>
            <a:off x="457200" y="1752601"/>
            <a:ext cx="8229600" cy="4525963"/>
          </a:xfrm>
        </p:spPr>
        <p:txBody>
          <a:bodyPr/>
          <a:lstStyle/>
          <a:p>
            <a:r>
              <a:rPr lang="en-US" altLang="zh-CN" dirty="0">
                <a:solidFill>
                  <a:schemeClr val="bg2">
                    <a:lumMod val="10000"/>
                  </a:schemeClr>
                </a:solidFill>
              </a:rPr>
              <a:t>A pipe-in-pipe (dual-use) tunnel would serve both offshore intake and concentrate </a:t>
            </a:r>
            <a:r>
              <a:rPr lang="en-US" altLang="zh-CN" dirty="0" smtClean="0">
                <a:solidFill>
                  <a:schemeClr val="bg2">
                    <a:lumMod val="10000"/>
                  </a:schemeClr>
                </a:solidFill>
              </a:rPr>
              <a:t>conveyance. It is comprised of a</a:t>
            </a:r>
            <a:r>
              <a:rPr lang="en-US" altLang="zh-CN" dirty="0">
                <a:solidFill>
                  <a:schemeClr val="bg2">
                    <a:lumMod val="10000"/>
                  </a:schemeClr>
                </a:solidFill>
              </a:rPr>
              <a:t> </a:t>
            </a:r>
            <a:r>
              <a:rPr lang="en-US" altLang="zh-CN" dirty="0" smtClean="0">
                <a:solidFill>
                  <a:schemeClr val="bg2">
                    <a:lumMod val="10000"/>
                  </a:schemeClr>
                </a:solidFill>
              </a:rPr>
              <a:t>16-feet  </a:t>
            </a:r>
            <a:r>
              <a:rPr lang="en-US" altLang="zh-CN" dirty="0">
                <a:solidFill>
                  <a:schemeClr val="bg2">
                    <a:lumMod val="10000"/>
                  </a:schemeClr>
                </a:solidFill>
              </a:rPr>
              <a:t>diameter </a:t>
            </a:r>
            <a:r>
              <a:rPr lang="en-US" altLang="zh-CN" dirty="0" smtClean="0">
                <a:solidFill>
                  <a:schemeClr val="bg2">
                    <a:lumMod val="10000"/>
                  </a:schemeClr>
                </a:solidFill>
              </a:rPr>
              <a:t>outer pipe with </a:t>
            </a:r>
            <a:r>
              <a:rPr lang="en-US" altLang="zh-CN" dirty="0">
                <a:solidFill>
                  <a:schemeClr val="bg2">
                    <a:lumMod val="10000"/>
                  </a:schemeClr>
                </a:solidFill>
              </a:rPr>
              <a:t>an approximate 8-foot diameter interior </a:t>
            </a:r>
            <a:r>
              <a:rPr lang="en-US" altLang="zh-CN" dirty="0" smtClean="0">
                <a:solidFill>
                  <a:schemeClr val="bg2">
                    <a:lumMod val="10000"/>
                  </a:schemeClr>
                </a:solidFill>
              </a:rPr>
              <a:t>pipe.</a:t>
            </a:r>
          </a:p>
          <a:p>
            <a:endParaRPr kumimoji="1" lang="zh-CN" altLang="en-US" dirty="0"/>
          </a:p>
        </p:txBody>
      </p:sp>
    </p:spTree>
    <p:extLst>
      <p:ext uri="{BB962C8B-B14F-4D97-AF65-F5344CB8AC3E}">
        <p14:creationId xmlns:p14="http://schemas.microsoft.com/office/powerpoint/2010/main" val="29713408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marL="0" indent="0">
              <a:buNone/>
            </a:pPr>
            <a:endParaRPr lang="zh-CN" altLang="en-US" dirty="0"/>
          </a:p>
          <a:p>
            <a:endParaRPr lang="zh-CN" altLang="en-US" dirty="0"/>
          </a:p>
          <a:p>
            <a:endParaRPr kumimoji="1" lang="zh-CN" altLang="en-US" dirty="0"/>
          </a:p>
        </p:txBody>
      </p:sp>
      <p:pic>
        <p:nvPicPr>
          <p:cNvPr id="4" name="图片 3" descr="pipe in pip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49820"/>
            <a:ext cx="4453467" cy="4658152"/>
          </a:xfrm>
          <a:prstGeom prst="rect">
            <a:avLst/>
          </a:prstGeom>
        </p:spPr>
      </p:pic>
      <p:sp>
        <p:nvSpPr>
          <p:cNvPr id="5" name="文本框 4"/>
          <p:cNvSpPr txBox="1"/>
          <p:nvPr/>
        </p:nvSpPr>
        <p:spPr>
          <a:xfrm>
            <a:off x="5249333" y="1105419"/>
            <a:ext cx="3285067" cy="3816430"/>
          </a:xfrm>
          <a:prstGeom prst="rect">
            <a:avLst/>
          </a:prstGeom>
          <a:noFill/>
        </p:spPr>
        <p:txBody>
          <a:bodyPr wrap="square" rtlCol="0">
            <a:spAutoFit/>
          </a:bodyPr>
          <a:lstStyle/>
          <a:p>
            <a:r>
              <a:rPr lang="en-US" altLang="zh-CN" sz="2800" dirty="0" smtClean="0">
                <a:solidFill>
                  <a:schemeClr val="bg2">
                    <a:lumMod val="10000"/>
                  </a:schemeClr>
                </a:solidFill>
              </a:rPr>
              <a:t>    Feed </a:t>
            </a:r>
            <a:r>
              <a:rPr lang="en-US" altLang="zh-CN" sz="2800" dirty="0">
                <a:solidFill>
                  <a:schemeClr val="bg2">
                    <a:lumMod val="10000"/>
                  </a:schemeClr>
                </a:solidFill>
              </a:rPr>
              <a:t>water would be conveyed within the annular space of </a:t>
            </a:r>
            <a:r>
              <a:rPr lang="en-US" altLang="zh-CN" sz="2800" dirty="0" smtClean="0">
                <a:solidFill>
                  <a:schemeClr val="bg2">
                    <a:lumMod val="10000"/>
                  </a:schemeClr>
                </a:solidFill>
              </a:rPr>
              <a:t>the tunnel.</a:t>
            </a:r>
          </a:p>
          <a:p>
            <a:r>
              <a:rPr lang="en-US" altLang="zh-CN" sz="2800" dirty="0" smtClean="0">
                <a:solidFill>
                  <a:schemeClr val="bg2">
                    <a:lumMod val="10000"/>
                  </a:schemeClr>
                </a:solidFill>
              </a:rPr>
              <a:t>    Concentrate </a:t>
            </a:r>
            <a:r>
              <a:rPr lang="en-US" altLang="zh-CN" sz="2800" dirty="0">
                <a:solidFill>
                  <a:schemeClr val="bg2">
                    <a:lumMod val="10000"/>
                  </a:schemeClr>
                </a:solidFill>
              </a:rPr>
              <a:t>would be conveyed in the pressurized interior pipeline. </a:t>
            </a:r>
          </a:p>
          <a:p>
            <a:endParaRPr kumimoji="1" lang="zh-CN" altLang="en-US" dirty="0"/>
          </a:p>
        </p:txBody>
      </p:sp>
      <p:sp>
        <p:nvSpPr>
          <p:cNvPr id="2" name="矩形 1"/>
          <p:cNvSpPr/>
          <p:nvPr/>
        </p:nvSpPr>
        <p:spPr>
          <a:xfrm>
            <a:off x="592667" y="5407972"/>
            <a:ext cx="2404533" cy="369332"/>
          </a:xfrm>
          <a:prstGeom prst="rect">
            <a:avLst/>
          </a:prstGeom>
        </p:spPr>
        <p:txBody>
          <a:bodyPr wrap="square">
            <a:spAutoFit/>
          </a:bodyPr>
          <a:lstStyle/>
          <a:p>
            <a:r>
              <a:rPr lang="en-US" altLang="zh-CN" dirty="0" smtClean="0"/>
              <a:t>Reference source: 11</a:t>
            </a:r>
            <a:endParaRPr lang="zh-CN" altLang="en-US" dirty="0"/>
          </a:p>
        </p:txBody>
      </p:sp>
    </p:spTree>
    <p:extLst>
      <p:ext uri="{BB962C8B-B14F-4D97-AF65-F5344CB8AC3E}">
        <p14:creationId xmlns:p14="http://schemas.microsoft.com/office/powerpoint/2010/main" val="3494912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304800" y="1190889"/>
            <a:ext cx="4267200" cy="4389438"/>
          </a:xfrm>
        </p:spPr>
        <p:txBody>
          <a:bodyPr/>
          <a:lstStyle/>
          <a:p>
            <a:pPr eaLnBrk="1" hangingPunct="1">
              <a:lnSpc>
                <a:spcPct val="200000"/>
              </a:lnSpc>
              <a:buFont typeface="Wingdings 2" pitchFamily="-111" charset="2"/>
              <a:buChar char=""/>
              <a:defRPr/>
            </a:pPr>
            <a:r>
              <a:rPr lang="en-US" sz="3200" dirty="0" smtClean="0">
                <a:solidFill>
                  <a:schemeClr val="bg2">
                    <a:lumMod val="10000"/>
                  </a:schemeClr>
                </a:solidFill>
                <a:latin typeface="+mn-ea"/>
              </a:rPr>
              <a:t>Economic expansion</a:t>
            </a:r>
          </a:p>
          <a:p>
            <a:pPr eaLnBrk="1" hangingPunct="1">
              <a:lnSpc>
                <a:spcPct val="200000"/>
              </a:lnSpc>
              <a:buFont typeface="Wingdings 2" pitchFamily="-111" charset="2"/>
              <a:buChar char=""/>
              <a:defRPr/>
            </a:pPr>
            <a:r>
              <a:rPr lang="en-US" sz="3200" dirty="0" smtClean="0">
                <a:solidFill>
                  <a:schemeClr val="bg2">
                    <a:lumMod val="10000"/>
                  </a:schemeClr>
                </a:solidFill>
                <a:latin typeface="+mn-ea"/>
              </a:rPr>
              <a:t>Agriculture and food</a:t>
            </a:r>
          </a:p>
          <a:p>
            <a:pPr eaLnBrk="1" hangingPunct="1">
              <a:lnSpc>
                <a:spcPct val="200000"/>
              </a:lnSpc>
              <a:buFont typeface="Wingdings 2" pitchFamily="-111" charset="2"/>
              <a:buChar char=""/>
              <a:defRPr/>
            </a:pPr>
            <a:r>
              <a:rPr lang="en-US" sz="3200" dirty="0" smtClean="0">
                <a:solidFill>
                  <a:schemeClr val="bg2">
                    <a:lumMod val="10000"/>
                  </a:schemeClr>
                </a:solidFill>
                <a:latin typeface="+mn-ea"/>
              </a:rPr>
              <a:t>Public health</a:t>
            </a:r>
          </a:p>
          <a:p>
            <a:pPr eaLnBrk="1" hangingPunct="1">
              <a:lnSpc>
                <a:spcPct val="200000"/>
              </a:lnSpc>
              <a:buFont typeface="Wingdings 2" pitchFamily="-111" charset="2"/>
              <a:buChar char=""/>
              <a:defRPr/>
            </a:pPr>
            <a:r>
              <a:rPr lang="en-US" sz="3200" dirty="0" smtClean="0">
                <a:solidFill>
                  <a:schemeClr val="bg2">
                    <a:lumMod val="10000"/>
                  </a:schemeClr>
                </a:solidFill>
                <a:latin typeface="+mn-ea"/>
              </a:rPr>
              <a:t>Quality of life</a:t>
            </a:r>
          </a:p>
        </p:txBody>
      </p:sp>
      <p:pic>
        <p:nvPicPr>
          <p:cNvPr id="6147" name="Picture 8" descr="k5369-5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343025"/>
            <a:ext cx="28194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0" descr="k11662-1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2471" y="2743200"/>
            <a:ext cx="248126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1" descr="800px-Wheat_close-up.JPG.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2004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p:cNvSpPr>
            <a:spLocks noGrp="1"/>
          </p:cNvSpPr>
          <p:nvPr>
            <p:ph type="title"/>
          </p:nvPr>
        </p:nvSpPr>
        <p:spPr>
          <a:xfrm>
            <a:off x="228600" y="444500"/>
            <a:ext cx="8229600" cy="685800"/>
          </a:xfrm>
        </p:spPr>
        <p:txBody>
          <a:bodyPr/>
          <a:lstStyle/>
          <a:p>
            <a:pPr algn="ctr" eaLnBrk="1" hangingPunct="1"/>
            <a:r>
              <a:rPr lang="en-US" altLang="zh-CN" b="1" dirty="0">
                <a:latin typeface="Calibri" charset="0"/>
                <a:ea typeface="ＭＳ Ｐゴシック" charset="0"/>
                <a:cs typeface="ＭＳ Ｐゴシック" charset="0"/>
              </a:rPr>
              <a:t>Fresh Water Needs</a:t>
            </a:r>
          </a:p>
        </p:txBody>
      </p:sp>
      <p:pic>
        <p:nvPicPr>
          <p:cNvPr id="6151" name="Picture 9" descr="k5052-5i.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5502" y="4673600"/>
            <a:ext cx="22939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175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amp 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7" y="1456267"/>
            <a:ext cx="8890000" cy="3826933"/>
          </a:xfrm>
          <a:prstGeom prst="rect">
            <a:avLst/>
          </a:prstGeom>
        </p:spPr>
      </p:pic>
      <p:sp>
        <p:nvSpPr>
          <p:cNvPr id="7" name="标题 1"/>
          <p:cNvSpPr>
            <a:spLocks noGrp="1"/>
          </p:cNvSpPr>
          <p:nvPr>
            <p:ph type="title"/>
          </p:nvPr>
        </p:nvSpPr>
        <p:spPr>
          <a:xfrm>
            <a:off x="457200" y="342902"/>
            <a:ext cx="8229600" cy="1600200"/>
          </a:xfrm>
        </p:spPr>
        <p:txBody>
          <a:bodyPr/>
          <a:lstStyle/>
          <a:p>
            <a:r>
              <a:rPr kumimoji="1" lang="en-US" altLang="zh-CN" sz="4000" dirty="0" smtClean="0"/>
              <a:t>Plant Flow Diagram</a:t>
            </a:r>
            <a:r>
              <a:rPr kumimoji="1" lang="en-US" altLang="zh-CN" dirty="0" smtClean="0"/>
              <a:t>  </a:t>
            </a:r>
            <a:endParaRPr kumimoji="1" lang="zh-CN" altLang="en-US" dirty="0"/>
          </a:p>
        </p:txBody>
      </p:sp>
      <p:sp>
        <p:nvSpPr>
          <p:cNvPr id="2" name="矩形 1"/>
          <p:cNvSpPr/>
          <p:nvPr/>
        </p:nvSpPr>
        <p:spPr>
          <a:xfrm>
            <a:off x="6620934" y="5349333"/>
            <a:ext cx="2404533" cy="369332"/>
          </a:xfrm>
          <a:prstGeom prst="rect">
            <a:avLst/>
          </a:prstGeom>
        </p:spPr>
        <p:txBody>
          <a:bodyPr wrap="square">
            <a:spAutoFit/>
          </a:bodyPr>
          <a:lstStyle/>
          <a:p>
            <a:r>
              <a:rPr lang="en-US" altLang="zh-CN" dirty="0" smtClean="0"/>
              <a:t>Reference source: 12</a:t>
            </a:r>
            <a:endParaRPr lang="zh-CN" altLang="en-US" dirty="0"/>
          </a:p>
        </p:txBody>
      </p:sp>
    </p:spTree>
    <p:extLst>
      <p:ext uri="{BB962C8B-B14F-4D97-AF65-F5344CB8AC3E}">
        <p14:creationId xmlns:p14="http://schemas.microsoft.com/office/powerpoint/2010/main" val="24233463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39702"/>
            <a:ext cx="8229600" cy="1600200"/>
          </a:xfrm>
        </p:spPr>
        <p:txBody>
          <a:bodyPr/>
          <a:lstStyle/>
          <a:p>
            <a:r>
              <a:rPr kumimoji="1" lang="en-US" altLang="zh-CN" sz="4000" dirty="0" smtClean="0"/>
              <a:t>Intake and Pretreatment</a:t>
            </a:r>
            <a:r>
              <a:rPr kumimoji="1" lang="en-US" altLang="zh-CN" dirty="0" smtClean="0"/>
              <a:t>  </a:t>
            </a:r>
            <a:endParaRPr kumimoji="1" lang="zh-CN" altLang="en-US" dirty="0"/>
          </a:p>
        </p:txBody>
      </p:sp>
      <p:pic>
        <p:nvPicPr>
          <p:cNvPr id="4" name="内容占位符 3" descr="camp pretreat.png"/>
          <p:cNvPicPr>
            <a:picLocks noGrp="1" noChangeAspect="1"/>
          </p:cNvPicPr>
          <p:nvPr>
            <p:ph idx="1"/>
          </p:nvPr>
        </p:nvPicPr>
        <p:blipFill>
          <a:blip r:embed="rId2">
            <a:extLst>
              <a:ext uri="{28A0092B-C50C-407E-A947-70E740481C1C}">
                <a14:useLocalDpi xmlns:a14="http://schemas.microsoft.com/office/drawing/2010/main" val="0"/>
              </a:ext>
            </a:extLst>
          </a:blip>
          <a:srcRect l="-1674" r="-1674"/>
          <a:stretch>
            <a:fillRect/>
          </a:stretch>
        </p:blipFill>
        <p:spPr>
          <a:xfrm>
            <a:off x="287866" y="939802"/>
            <a:ext cx="8229600" cy="4525963"/>
          </a:xfrm>
        </p:spPr>
      </p:pic>
    </p:spTree>
    <p:extLst>
      <p:ext uri="{BB962C8B-B14F-4D97-AF65-F5344CB8AC3E}">
        <p14:creationId xmlns:p14="http://schemas.microsoft.com/office/powerpoint/2010/main" val="14816094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25968"/>
            <a:ext cx="8229600" cy="1600200"/>
          </a:xfrm>
        </p:spPr>
        <p:txBody>
          <a:bodyPr/>
          <a:lstStyle/>
          <a:p>
            <a:r>
              <a:rPr kumimoji="1" lang="en-US" altLang="zh-CN" sz="4000" dirty="0" smtClean="0"/>
              <a:t>RO and Post Treatment</a:t>
            </a:r>
            <a:endParaRPr kumimoji="1" lang="zh-CN" altLang="en-US" sz="4000" dirty="0"/>
          </a:p>
        </p:txBody>
      </p:sp>
      <p:pic>
        <p:nvPicPr>
          <p:cNvPr id="4" name="内容占位符 3" descr="camp RO.png"/>
          <p:cNvPicPr>
            <a:picLocks noGrp="1" noChangeAspect="1"/>
          </p:cNvPicPr>
          <p:nvPr>
            <p:ph idx="1"/>
          </p:nvPr>
        </p:nvPicPr>
        <p:blipFill>
          <a:blip r:embed="rId2">
            <a:extLst>
              <a:ext uri="{28A0092B-C50C-407E-A947-70E740481C1C}">
                <a14:useLocalDpi xmlns:a14="http://schemas.microsoft.com/office/drawing/2010/main" val="0"/>
              </a:ext>
            </a:extLst>
          </a:blip>
          <a:srcRect l="-7438" r="-7438"/>
          <a:stretch>
            <a:fillRect/>
          </a:stretch>
        </p:blipFill>
        <p:spPr>
          <a:xfrm>
            <a:off x="457200" y="1126068"/>
            <a:ext cx="8229600" cy="4525963"/>
          </a:xfrm>
        </p:spPr>
      </p:pic>
    </p:spTree>
    <p:extLst>
      <p:ext uri="{BB962C8B-B14F-4D97-AF65-F5344CB8AC3E}">
        <p14:creationId xmlns:p14="http://schemas.microsoft.com/office/powerpoint/2010/main" val="6059634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04800" y="1377685"/>
            <a:ext cx="8686799" cy="4525963"/>
          </a:xfrm>
        </p:spPr>
        <p:txBody>
          <a:bodyPr/>
          <a:lstStyle/>
          <a:p>
            <a:pPr marL="0" indent="0">
              <a:buNone/>
            </a:pPr>
            <a:r>
              <a:rPr kumimoji="1" lang="en-US" altLang="zh-CN" sz="5400" dirty="0"/>
              <a:t>West Basin Desalination </a:t>
            </a:r>
            <a:r>
              <a:rPr kumimoji="1" lang="en-US" altLang="zh-CN" sz="5400" dirty="0" smtClean="0"/>
              <a:t>Plant</a:t>
            </a:r>
          </a:p>
          <a:p>
            <a:pPr marL="0" indent="0">
              <a:buNone/>
            </a:pPr>
            <a:r>
              <a:rPr kumimoji="1" lang="en-US" altLang="zh-CN" dirty="0" smtClean="0">
                <a:solidFill>
                  <a:schemeClr val="bg2">
                    <a:lumMod val="10000"/>
                  </a:schemeClr>
                </a:solidFill>
              </a:rPr>
              <a:t>                         To reduce West Basin’s dependency </a:t>
            </a:r>
          </a:p>
          <a:p>
            <a:pPr marL="0" indent="0">
              <a:buNone/>
            </a:pPr>
            <a:r>
              <a:rPr kumimoji="1" lang="en-US" altLang="zh-CN" dirty="0" smtClean="0">
                <a:solidFill>
                  <a:schemeClr val="bg2">
                    <a:lumMod val="10000"/>
                  </a:schemeClr>
                </a:solidFill>
              </a:rPr>
              <a:t>                                                        on imported water</a:t>
            </a:r>
            <a:endParaRPr kumimoji="1" lang="zh-CN" altLang="en-US" dirty="0">
              <a:solidFill>
                <a:schemeClr val="bg2">
                  <a:lumMod val="10000"/>
                </a:schemeClr>
              </a:solidFill>
            </a:endParaRPr>
          </a:p>
        </p:txBody>
      </p:sp>
      <p:pic>
        <p:nvPicPr>
          <p:cNvPr id="4" name="图片 3"/>
          <p:cNvPicPr>
            <a:picLocks noChangeAspect="1"/>
          </p:cNvPicPr>
          <p:nvPr/>
        </p:nvPicPr>
        <p:blipFill>
          <a:blip r:embed="rId2"/>
          <a:stretch>
            <a:fillRect/>
          </a:stretch>
        </p:blipFill>
        <p:spPr>
          <a:xfrm>
            <a:off x="304801" y="3640667"/>
            <a:ext cx="5029200" cy="2980267"/>
          </a:xfrm>
          <a:prstGeom prst="rect">
            <a:avLst/>
          </a:prstGeom>
        </p:spPr>
      </p:pic>
    </p:spTree>
    <p:extLst>
      <p:ext uri="{BB962C8B-B14F-4D97-AF65-F5344CB8AC3E}">
        <p14:creationId xmlns:p14="http://schemas.microsoft.com/office/powerpoint/2010/main" val="17193830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2000"/>
            <a:ext cx="8229600" cy="1600200"/>
          </a:xfrm>
        </p:spPr>
        <p:txBody>
          <a:bodyPr/>
          <a:lstStyle/>
          <a:p>
            <a:r>
              <a:rPr kumimoji="1" lang="en-US" altLang="zh-CN" dirty="0" smtClean="0"/>
              <a:t>Study on Desalination</a:t>
            </a:r>
            <a:endParaRPr kumimoji="1" lang="zh-CN" altLang="en-US" dirty="0"/>
          </a:p>
        </p:txBody>
      </p:sp>
      <p:sp>
        <p:nvSpPr>
          <p:cNvPr id="3" name="内容占位符 2"/>
          <p:cNvSpPr>
            <a:spLocks noGrp="1"/>
          </p:cNvSpPr>
          <p:nvPr>
            <p:ph idx="1"/>
          </p:nvPr>
        </p:nvSpPr>
        <p:spPr>
          <a:xfrm>
            <a:off x="457200" y="1888067"/>
            <a:ext cx="8229600" cy="4525963"/>
          </a:xfrm>
        </p:spPr>
        <p:txBody>
          <a:bodyPr/>
          <a:lstStyle/>
          <a:p>
            <a:r>
              <a:rPr lang="en-US" altLang="zh-CN" dirty="0">
                <a:solidFill>
                  <a:schemeClr val="bg2">
                    <a:lumMod val="10000"/>
                  </a:schemeClr>
                </a:solidFill>
              </a:rPr>
              <a:t>West Basin has been testing the feasibility of ocean-water desalination since 2002. </a:t>
            </a:r>
            <a:endParaRPr lang="en-US" altLang="zh-CN" dirty="0" smtClean="0">
              <a:solidFill>
                <a:schemeClr val="bg2">
                  <a:lumMod val="10000"/>
                </a:schemeClr>
              </a:solidFill>
            </a:endParaRPr>
          </a:p>
          <a:p>
            <a:r>
              <a:rPr lang="en-US" altLang="zh-CN" dirty="0" smtClean="0">
                <a:solidFill>
                  <a:schemeClr val="bg2">
                    <a:lumMod val="10000"/>
                  </a:schemeClr>
                </a:solidFill>
              </a:rPr>
              <a:t>The study was conducted at a pilot </a:t>
            </a:r>
            <a:r>
              <a:rPr lang="en-US" altLang="zh-CN" dirty="0">
                <a:solidFill>
                  <a:schemeClr val="bg2">
                    <a:lumMod val="10000"/>
                  </a:schemeClr>
                </a:solidFill>
              </a:rPr>
              <a:t>facility in </a:t>
            </a:r>
            <a:endParaRPr lang="en-US" altLang="zh-CN" dirty="0" smtClean="0">
              <a:solidFill>
                <a:schemeClr val="bg2">
                  <a:lumMod val="10000"/>
                </a:schemeClr>
              </a:solidFill>
            </a:endParaRP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El Segundo.</a:t>
            </a:r>
          </a:p>
          <a:p>
            <a:r>
              <a:rPr lang="en-US" altLang="zh-CN" dirty="0" smtClean="0">
                <a:solidFill>
                  <a:schemeClr val="bg2">
                    <a:lumMod val="10000"/>
                  </a:schemeClr>
                </a:solidFill>
              </a:rPr>
              <a:t>Now operating </a:t>
            </a:r>
            <a:r>
              <a:rPr lang="en-US" altLang="zh-CN" dirty="0">
                <a:solidFill>
                  <a:schemeClr val="bg2">
                    <a:lumMod val="10000"/>
                  </a:schemeClr>
                </a:solidFill>
              </a:rPr>
              <a:t>a </a:t>
            </a:r>
            <a:r>
              <a:rPr lang="en-US" altLang="zh-CN" dirty="0" smtClean="0">
                <a:solidFill>
                  <a:schemeClr val="bg2">
                    <a:lumMod val="10000"/>
                  </a:schemeClr>
                </a:solidFill>
              </a:rPr>
              <a:t>Demonstration </a:t>
            </a:r>
            <a:r>
              <a:rPr lang="en-US" altLang="zh-CN" dirty="0">
                <a:solidFill>
                  <a:schemeClr val="bg2">
                    <a:lumMod val="10000"/>
                  </a:schemeClr>
                </a:solidFill>
              </a:rPr>
              <a:t>Facility </a:t>
            </a:r>
            <a:r>
              <a:rPr lang="en-US" altLang="zh-CN" dirty="0" smtClean="0">
                <a:solidFill>
                  <a:schemeClr val="bg2">
                    <a:lumMod val="10000"/>
                  </a:schemeClr>
                </a:solidFill>
              </a:rPr>
              <a:t>at </a:t>
            </a:r>
            <a:r>
              <a:rPr lang="en-US" altLang="zh-CN" dirty="0">
                <a:solidFill>
                  <a:schemeClr val="bg2">
                    <a:lumMod val="10000"/>
                  </a:schemeClr>
                </a:solidFill>
              </a:rPr>
              <a:t>the SEA Lab in Redondo </a:t>
            </a:r>
            <a:r>
              <a:rPr lang="en-US" altLang="zh-CN" dirty="0" smtClean="0">
                <a:solidFill>
                  <a:schemeClr val="bg2">
                    <a:lumMod val="10000"/>
                  </a:schemeClr>
                </a:solidFill>
              </a:rPr>
              <a:t>Beach.</a:t>
            </a:r>
            <a:endParaRPr kumimoji="1" lang="zh-CN" altLang="en-US" dirty="0">
              <a:solidFill>
                <a:schemeClr val="bg2">
                  <a:lumMod val="10000"/>
                </a:schemeClr>
              </a:solidFill>
            </a:endParaRPr>
          </a:p>
        </p:txBody>
      </p:sp>
    </p:spTree>
    <p:extLst>
      <p:ext uri="{BB962C8B-B14F-4D97-AF65-F5344CB8AC3E}">
        <p14:creationId xmlns:p14="http://schemas.microsoft.com/office/powerpoint/2010/main" val="13254734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0264"/>
            <a:ext cx="8229600" cy="1600200"/>
          </a:xfrm>
        </p:spPr>
        <p:txBody>
          <a:bodyPr/>
          <a:lstStyle/>
          <a:p>
            <a:r>
              <a:rPr kumimoji="1" lang="en-US" altLang="zh-CN" dirty="0" smtClean="0"/>
              <a:t>Desalination Pilot Study </a:t>
            </a:r>
            <a:endParaRPr kumimoji="1" lang="zh-CN" altLang="en-US" dirty="0"/>
          </a:p>
        </p:txBody>
      </p:sp>
      <p:sp>
        <p:nvSpPr>
          <p:cNvPr id="5" name="内容占位符 2"/>
          <p:cNvSpPr txBox="1">
            <a:spLocks/>
          </p:cNvSpPr>
          <p:nvPr/>
        </p:nvSpPr>
        <p:spPr>
          <a:xfrm>
            <a:off x="609600" y="1363135"/>
            <a:ext cx="8229600" cy="4525963"/>
          </a:xfrm>
          <a:prstGeom prst="rect">
            <a:avLst/>
          </a:prstGeom>
        </p:spPr>
        <p:txBody>
          <a:bodyPr lIns="64291" tIns="32146" rIns="64291" bIns="32146"/>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smtClean="0">
                <a:solidFill>
                  <a:schemeClr val="bg2">
                    <a:lumMod val="10000"/>
                  </a:schemeClr>
                </a:solidFill>
              </a:rPr>
              <a:t>It is </a:t>
            </a:r>
            <a:r>
              <a:rPr lang="en-US" altLang="zh-CN" dirty="0">
                <a:solidFill>
                  <a:schemeClr val="bg2">
                    <a:lumMod val="10000"/>
                  </a:schemeClr>
                </a:solidFill>
              </a:rPr>
              <a:t>an early step in the evaluation process that utilizes small- scale equipment to test for basic water quality and operating parameters as cost-efficiently as possible. </a:t>
            </a:r>
            <a:endParaRPr lang="en-US" altLang="zh-CN" dirty="0" smtClean="0">
              <a:solidFill>
                <a:schemeClr val="bg2">
                  <a:lumMod val="10000"/>
                </a:schemeClr>
              </a:solidFill>
            </a:endParaRPr>
          </a:p>
          <a:p>
            <a:r>
              <a:rPr lang="en-US" altLang="zh-CN" dirty="0" smtClean="0">
                <a:solidFill>
                  <a:schemeClr val="bg2">
                    <a:lumMod val="10000"/>
                  </a:schemeClr>
                </a:solidFill>
              </a:rPr>
              <a:t>The Pilot </a:t>
            </a:r>
            <a:r>
              <a:rPr lang="en-US" altLang="zh-CN" dirty="0">
                <a:solidFill>
                  <a:schemeClr val="bg2">
                    <a:lumMod val="10000"/>
                  </a:schemeClr>
                </a:solidFill>
              </a:rPr>
              <a:t>Project includes micro-</a:t>
            </a:r>
            <a:r>
              <a:rPr lang="en-US" altLang="zh-CN" dirty="0" smtClean="0">
                <a:solidFill>
                  <a:schemeClr val="bg2">
                    <a:lumMod val="10000"/>
                  </a:schemeClr>
                </a:solidFill>
              </a:rPr>
              <a:t>filtration </a:t>
            </a:r>
            <a:r>
              <a:rPr lang="en-US" altLang="zh-CN" dirty="0">
                <a:solidFill>
                  <a:schemeClr val="bg2">
                    <a:lumMod val="10000"/>
                  </a:schemeClr>
                </a:solidFill>
              </a:rPr>
              <a:t>and reverse </a:t>
            </a:r>
            <a:r>
              <a:rPr lang="en-US" altLang="zh-CN" dirty="0" smtClean="0">
                <a:solidFill>
                  <a:schemeClr val="bg2">
                    <a:lumMod val="10000"/>
                  </a:schemeClr>
                </a:solidFill>
              </a:rPr>
              <a:t>osmosis </a:t>
            </a:r>
            <a:r>
              <a:rPr lang="en-US" altLang="zh-CN" dirty="0">
                <a:solidFill>
                  <a:schemeClr val="bg2">
                    <a:lumMod val="10000"/>
                  </a:schemeClr>
                </a:solidFill>
              </a:rPr>
              <a:t>components, and processes approximately 40 gallons per minute </a:t>
            </a:r>
            <a:r>
              <a:rPr lang="en-US" altLang="zh-CN" dirty="0" smtClean="0">
                <a:solidFill>
                  <a:schemeClr val="bg2">
                    <a:lumMod val="10000"/>
                  </a:schemeClr>
                </a:solidFill>
              </a:rPr>
              <a:t>of </a:t>
            </a:r>
            <a:r>
              <a:rPr lang="en-US" altLang="zh-CN" dirty="0">
                <a:solidFill>
                  <a:schemeClr val="bg2">
                    <a:lumMod val="10000"/>
                  </a:schemeClr>
                </a:solidFill>
              </a:rPr>
              <a:t>ocean water. </a:t>
            </a:r>
            <a:endParaRPr kumimoji="1" lang="zh-CN" altLang="en-US" dirty="0">
              <a:solidFill>
                <a:schemeClr val="bg2">
                  <a:lumMod val="10000"/>
                </a:schemeClr>
              </a:solidFill>
            </a:endParaRPr>
          </a:p>
        </p:txBody>
      </p:sp>
    </p:spTree>
    <p:extLst>
      <p:ext uri="{BB962C8B-B14F-4D97-AF65-F5344CB8AC3E}">
        <p14:creationId xmlns:p14="http://schemas.microsoft.com/office/powerpoint/2010/main" val="38594424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312334"/>
            <a:ext cx="8229600" cy="4525963"/>
          </a:xfrm>
        </p:spPr>
        <p:txBody>
          <a:bodyPr/>
          <a:lstStyle/>
          <a:p>
            <a:r>
              <a:rPr lang="en-US" altLang="zh-CN" dirty="0">
                <a:solidFill>
                  <a:schemeClr val="bg2">
                    <a:lumMod val="10000"/>
                  </a:schemeClr>
                </a:solidFill>
              </a:rPr>
              <a:t>A</a:t>
            </a:r>
            <a:r>
              <a:rPr lang="en-US" altLang="zh-CN" dirty="0" smtClean="0">
                <a:solidFill>
                  <a:schemeClr val="bg2">
                    <a:lumMod val="10000"/>
                  </a:schemeClr>
                </a:solidFill>
              </a:rPr>
              <a:t>pproximately </a:t>
            </a:r>
            <a:r>
              <a:rPr lang="en-US" altLang="zh-CN" dirty="0">
                <a:solidFill>
                  <a:schemeClr val="bg2">
                    <a:lumMod val="10000"/>
                  </a:schemeClr>
                </a:solidFill>
              </a:rPr>
              <a:t>500 analytical tests are performed monthly. Data collected at the Pilot Project is being used in the development of the Demonstration Facility. </a:t>
            </a:r>
            <a:endParaRPr lang="en-US" altLang="zh-CN" dirty="0" smtClean="0">
              <a:solidFill>
                <a:schemeClr val="bg2">
                  <a:lumMod val="10000"/>
                </a:schemeClr>
              </a:solidFill>
            </a:endParaRPr>
          </a:p>
          <a:p>
            <a:endParaRPr kumimoji="1" lang="zh-CN" altLang="en-US" dirty="0"/>
          </a:p>
        </p:txBody>
      </p:sp>
    </p:spTree>
    <p:extLst>
      <p:ext uri="{BB962C8B-B14F-4D97-AF65-F5344CB8AC3E}">
        <p14:creationId xmlns:p14="http://schemas.microsoft.com/office/powerpoint/2010/main" val="40660255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0267" y="753533"/>
            <a:ext cx="8229600" cy="5952067"/>
          </a:xfrm>
        </p:spPr>
        <p:txBody>
          <a:bodyPr/>
          <a:lstStyle/>
          <a:p>
            <a:pPr marL="0" indent="0">
              <a:buNone/>
            </a:pPr>
            <a:endParaRPr lang="en-US" altLang="zh-CN" dirty="0" smtClean="0">
              <a:solidFill>
                <a:schemeClr val="bg2">
                  <a:lumMod val="10000"/>
                </a:schemeClr>
              </a:solidFill>
            </a:endParaRPr>
          </a:p>
          <a:p>
            <a:r>
              <a:rPr lang="en-US" altLang="zh-CN" dirty="0" smtClean="0">
                <a:solidFill>
                  <a:schemeClr val="bg2">
                    <a:lumMod val="10000"/>
                  </a:schemeClr>
                </a:solidFill>
              </a:rPr>
              <a:t>The </a:t>
            </a:r>
            <a:r>
              <a:rPr lang="en-US" altLang="zh-CN" dirty="0">
                <a:solidFill>
                  <a:schemeClr val="bg2">
                    <a:lumMod val="10000"/>
                  </a:schemeClr>
                </a:solidFill>
              </a:rPr>
              <a:t>Demonstration Facility will lay the foundation for West Basin's ultimate goal of supplementing </a:t>
            </a:r>
            <a:r>
              <a:rPr lang="en-US" altLang="zh-CN" dirty="0" smtClean="0">
                <a:solidFill>
                  <a:schemeClr val="bg2">
                    <a:lumMod val="10000"/>
                  </a:schemeClr>
                </a:solidFill>
              </a:rPr>
              <a:t>the </a:t>
            </a:r>
            <a:r>
              <a:rPr lang="en-US" altLang="zh-CN" dirty="0">
                <a:solidFill>
                  <a:schemeClr val="bg2">
                    <a:lumMod val="10000"/>
                  </a:schemeClr>
                </a:solidFill>
              </a:rPr>
              <a:t>water-reliability portfolio with a full- scale desalination.</a:t>
            </a:r>
            <a:endParaRPr kumimoji="1" lang="zh-CN" altLang="en-US" dirty="0">
              <a:solidFill>
                <a:schemeClr val="bg2">
                  <a:lumMod val="10000"/>
                </a:schemeClr>
              </a:solidFill>
            </a:endParaRPr>
          </a:p>
          <a:p>
            <a:r>
              <a:rPr lang="en-US" altLang="zh-CN" dirty="0" smtClean="0">
                <a:solidFill>
                  <a:schemeClr val="bg2">
                    <a:lumMod val="10000"/>
                  </a:schemeClr>
                </a:solidFill>
              </a:rPr>
              <a:t>The objective is to </a:t>
            </a:r>
            <a:r>
              <a:rPr lang="en-US" altLang="zh-CN" dirty="0">
                <a:solidFill>
                  <a:schemeClr val="bg2">
                    <a:lumMod val="10000"/>
                  </a:schemeClr>
                </a:solidFill>
              </a:rPr>
              <a:t>conduct research </a:t>
            </a:r>
            <a:r>
              <a:rPr lang="en-US" altLang="zh-CN" dirty="0" smtClean="0">
                <a:solidFill>
                  <a:schemeClr val="bg2">
                    <a:lumMod val="10000"/>
                  </a:schemeClr>
                </a:solidFill>
              </a:rPr>
              <a:t>to develop </a:t>
            </a:r>
            <a:r>
              <a:rPr lang="en-US" altLang="zh-CN" dirty="0">
                <a:solidFill>
                  <a:schemeClr val="bg2">
                    <a:lumMod val="10000"/>
                  </a:schemeClr>
                </a:solidFill>
              </a:rPr>
              <a:t>data for </a:t>
            </a:r>
            <a:r>
              <a:rPr lang="en-US" altLang="zh-CN" dirty="0" smtClean="0">
                <a:solidFill>
                  <a:schemeClr val="bg2">
                    <a:lumMod val="10000"/>
                  </a:schemeClr>
                </a:solidFill>
              </a:rPr>
              <a:t> </a:t>
            </a:r>
            <a:r>
              <a:rPr lang="en-US" altLang="zh-CN" dirty="0">
                <a:solidFill>
                  <a:schemeClr val="bg2">
                    <a:lumMod val="10000"/>
                  </a:schemeClr>
                </a:solidFill>
              </a:rPr>
              <a:t>permitting, design, construction, and operation of West Basin's proposed full-scale desalination facility. </a:t>
            </a:r>
          </a:p>
          <a:p>
            <a:pPr marL="0" indent="0">
              <a:buNone/>
            </a:pPr>
            <a:endParaRPr lang="en-US" altLang="zh-CN" dirty="0" smtClean="0">
              <a:solidFill>
                <a:schemeClr val="bg2">
                  <a:lumMod val="10000"/>
                </a:schemeClr>
              </a:solidFill>
            </a:endParaRPr>
          </a:p>
        </p:txBody>
      </p:sp>
      <p:sp>
        <p:nvSpPr>
          <p:cNvPr id="4" name="标题 1"/>
          <p:cNvSpPr>
            <a:spLocks noGrp="1"/>
          </p:cNvSpPr>
          <p:nvPr>
            <p:ph type="title"/>
          </p:nvPr>
        </p:nvSpPr>
        <p:spPr>
          <a:xfrm>
            <a:off x="304800" y="524933"/>
            <a:ext cx="8229600" cy="1600200"/>
          </a:xfrm>
        </p:spPr>
        <p:txBody>
          <a:bodyPr/>
          <a:lstStyle/>
          <a:p>
            <a:r>
              <a:rPr kumimoji="1" lang="en-US" altLang="zh-CN" sz="4000" dirty="0"/>
              <a:t>Desalination Demonstration Study </a:t>
            </a:r>
            <a:endParaRPr kumimoji="1" lang="zh-CN" altLang="en-US" sz="4000" dirty="0"/>
          </a:p>
        </p:txBody>
      </p:sp>
    </p:spTree>
    <p:extLst>
      <p:ext uri="{BB962C8B-B14F-4D97-AF65-F5344CB8AC3E}">
        <p14:creationId xmlns:p14="http://schemas.microsoft.com/office/powerpoint/2010/main" val="29501153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024468"/>
            <a:ext cx="8229600" cy="4525963"/>
          </a:xfrm>
        </p:spPr>
        <p:txBody>
          <a:bodyPr/>
          <a:lstStyle/>
          <a:p>
            <a:r>
              <a:rPr lang="en-US" altLang="zh-CN" dirty="0" smtClean="0">
                <a:solidFill>
                  <a:schemeClr val="bg2">
                    <a:lumMod val="10000"/>
                  </a:schemeClr>
                </a:solidFill>
              </a:rPr>
              <a:t>The plan is to utilize </a:t>
            </a:r>
            <a:r>
              <a:rPr lang="en-US" altLang="zh-CN" dirty="0">
                <a:solidFill>
                  <a:schemeClr val="bg2">
                    <a:lumMod val="10000"/>
                  </a:schemeClr>
                </a:solidFill>
              </a:rPr>
              <a:t>limited quantities of full-scale equipment to refine operating parameters and perform additional water quality testing</a:t>
            </a:r>
            <a:r>
              <a:rPr lang="en-US" altLang="zh-CN" dirty="0" smtClean="0">
                <a:solidFill>
                  <a:schemeClr val="bg2">
                    <a:lumMod val="10000"/>
                  </a:schemeClr>
                </a:solidFill>
              </a:rPr>
              <a:t>.</a:t>
            </a:r>
            <a:endParaRPr lang="en-US" altLang="zh-CN" dirty="0" smtClean="0"/>
          </a:p>
          <a:p>
            <a:endParaRPr lang="en-US" altLang="zh-CN" dirty="0">
              <a:solidFill>
                <a:schemeClr val="bg2">
                  <a:lumMod val="10000"/>
                </a:schemeClr>
              </a:solidFill>
            </a:endParaRPr>
          </a:p>
          <a:p>
            <a:r>
              <a:rPr lang="en-US" altLang="zh-CN" dirty="0" smtClean="0">
                <a:solidFill>
                  <a:schemeClr val="bg2">
                    <a:lumMod val="10000"/>
                  </a:schemeClr>
                </a:solidFill>
              </a:rPr>
              <a:t>The evaluation will involve </a:t>
            </a:r>
            <a:r>
              <a:rPr lang="en-US" altLang="zh-CN" dirty="0">
                <a:solidFill>
                  <a:schemeClr val="bg2">
                    <a:lumMod val="10000"/>
                  </a:schemeClr>
                </a:solidFill>
              </a:rPr>
              <a:t>environmentally-protective source intake </a:t>
            </a:r>
            <a:r>
              <a:rPr lang="en-US" altLang="zh-CN" dirty="0" smtClean="0">
                <a:solidFill>
                  <a:schemeClr val="bg2">
                    <a:lumMod val="10000"/>
                  </a:schemeClr>
                </a:solidFill>
              </a:rPr>
              <a:t>methodologies </a:t>
            </a:r>
            <a:r>
              <a:rPr lang="en-US" altLang="zh-CN" dirty="0">
                <a:solidFill>
                  <a:schemeClr val="bg2">
                    <a:lumMod val="10000"/>
                  </a:schemeClr>
                </a:solidFill>
              </a:rPr>
              <a:t>and </a:t>
            </a:r>
            <a:r>
              <a:rPr lang="en-US" altLang="zh-CN" dirty="0" smtClean="0">
                <a:solidFill>
                  <a:schemeClr val="bg2">
                    <a:lumMod val="10000"/>
                  </a:schemeClr>
                </a:solidFill>
              </a:rPr>
              <a:t>assessment of energy </a:t>
            </a:r>
            <a:r>
              <a:rPr lang="en-US" altLang="zh-CN" dirty="0">
                <a:solidFill>
                  <a:schemeClr val="bg2">
                    <a:lumMod val="10000"/>
                  </a:schemeClr>
                </a:solidFill>
              </a:rPr>
              <a:t>efficiency</a:t>
            </a:r>
            <a:r>
              <a:rPr lang="en-US" altLang="zh-CN" dirty="0" smtClean="0">
                <a:solidFill>
                  <a:schemeClr val="bg2">
                    <a:lumMod val="10000"/>
                  </a:schemeClr>
                </a:solidFill>
              </a:rPr>
              <a:t>.</a:t>
            </a:r>
          </a:p>
          <a:p>
            <a:endParaRPr lang="en-US" altLang="zh-CN" dirty="0"/>
          </a:p>
          <a:p>
            <a:endParaRPr kumimoji="1" lang="zh-CN" altLang="en-US" dirty="0"/>
          </a:p>
          <a:p>
            <a:endParaRPr kumimoji="1" lang="zh-CN" altLang="en-US" dirty="0"/>
          </a:p>
        </p:txBody>
      </p:sp>
    </p:spTree>
    <p:extLst>
      <p:ext uri="{BB962C8B-B14F-4D97-AF65-F5344CB8AC3E}">
        <p14:creationId xmlns:p14="http://schemas.microsoft.com/office/powerpoint/2010/main" val="10538639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75733"/>
            <a:ext cx="8229600" cy="1600200"/>
          </a:xfrm>
        </p:spPr>
        <p:txBody>
          <a:bodyPr/>
          <a:lstStyle/>
          <a:p>
            <a:r>
              <a:rPr kumimoji="1" lang="en-US" altLang="zh-CN" dirty="0" smtClean="0"/>
              <a:t>Intake technology</a:t>
            </a:r>
            <a:endParaRPr kumimoji="1" lang="zh-CN" altLang="en-US" dirty="0"/>
          </a:p>
        </p:txBody>
      </p:sp>
      <p:sp>
        <p:nvSpPr>
          <p:cNvPr id="3" name="内容占位符 2"/>
          <p:cNvSpPr>
            <a:spLocks noGrp="1"/>
          </p:cNvSpPr>
          <p:nvPr>
            <p:ph idx="1"/>
          </p:nvPr>
        </p:nvSpPr>
        <p:spPr>
          <a:xfrm>
            <a:off x="592666" y="1600201"/>
            <a:ext cx="8229600" cy="4525963"/>
          </a:xfrm>
        </p:spPr>
        <p:txBody>
          <a:bodyPr/>
          <a:lstStyle/>
          <a:p>
            <a:pPr marL="0" indent="0">
              <a:buNone/>
            </a:pPr>
            <a:r>
              <a:rPr lang="en-US" altLang="zh-CN" dirty="0" smtClean="0">
                <a:solidFill>
                  <a:schemeClr val="bg2">
                    <a:lumMod val="10000"/>
                  </a:schemeClr>
                </a:solidFill>
              </a:rPr>
              <a:t>   </a:t>
            </a:r>
            <a:r>
              <a:rPr lang="en-US" altLang="zh-CN" dirty="0" smtClean="0">
                <a:solidFill>
                  <a:srgbClr val="0070C0"/>
                </a:solidFill>
              </a:rPr>
              <a:t>The system is comprised of:</a:t>
            </a:r>
          </a:p>
          <a:p>
            <a:r>
              <a:rPr lang="en-US" altLang="zh-CN" dirty="0" smtClean="0">
                <a:solidFill>
                  <a:schemeClr val="bg2">
                    <a:lumMod val="10000"/>
                  </a:schemeClr>
                </a:solidFill>
              </a:rPr>
              <a:t>8-inch </a:t>
            </a:r>
            <a:r>
              <a:rPr lang="en-US" altLang="zh-CN" dirty="0">
                <a:solidFill>
                  <a:schemeClr val="bg2">
                    <a:lumMod val="10000"/>
                  </a:schemeClr>
                </a:solidFill>
              </a:rPr>
              <a:t>pipe </a:t>
            </a:r>
            <a:r>
              <a:rPr lang="en-US" altLang="zh-CN" dirty="0" smtClean="0">
                <a:solidFill>
                  <a:schemeClr val="bg2">
                    <a:lumMod val="10000"/>
                  </a:schemeClr>
                </a:solidFill>
              </a:rPr>
              <a:t>installed </a:t>
            </a:r>
            <a:r>
              <a:rPr lang="en-US" altLang="zh-CN" dirty="0">
                <a:solidFill>
                  <a:schemeClr val="bg2">
                    <a:lumMod val="10000"/>
                  </a:schemeClr>
                </a:solidFill>
              </a:rPr>
              <a:t>inside the existing concrete </a:t>
            </a:r>
            <a:r>
              <a:rPr lang="en-US" altLang="zh-CN" dirty="0" smtClean="0">
                <a:solidFill>
                  <a:schemeClr val="bg2">
                    <a:lumMod val="10000"/>
                  </a:schemeClr>
                </a:solidFill>
              </a:rPr>
              <a:t>pipe. </a:t>
            </a:r>
          </a:p>
          <a:p>
            <a:r>
              <a:rPr lang="en-US" altLang="zh-CN" dirty="0">
                <a:solidFill>
                  <a:schemeClr val="bg2">
                    <a:lumMod val="10000"/>
                  </a:schemeClr>
                </a:solidFill>
              </a:rPr>
              <a:t>P</a:t>
            </a:r>
            <a:r>
              <a:rPr lang="en-US" altLang="zh-CN" dirty="0" smtClean="0">
                <a:solidFill>
                  <a:schemeClr val="bg2">
                    <a:lumMod val="10000"/>
                  </a:schemeClr>
                </a:solidFill>
              </a:rPr>
              <a:t>ipeline </a:t>
            </a:r>
            <a:r>
              <a:rPr lang="en-US" altLang="zh-CN" dirty="0">
                <a:solidFill>
                  <a:schemeClr val="bg2">
                    <a:lumMod val="10000"/>
                  </a:schemeClr>
                </a:solidFill>
              </a:rPr>
              <a:t>extends from a wet well </a:t>
            </a:r>
            <a:r>
              <a:rPr lang="en-US" altLang="zh-CN" dirty="0" smtClean="0">
                <a:solidFill>
                  <a:schemeClr val="bg2">
                    <a:lumMod val="10000"/>
                  </a:schemeClr>
                </a:solidFill>
              </a:rPr>
              <a:t>to </a:t>
            </a:r>
            <a:r>
              <a:rPr lang="en-US" altLang="zh-CN" dirty="0">
                <a:solidFill>
                  <a:schemeClr val="bg2">
                    <a:lumMod val="10000"/>
                  </a:schemeClr>
                </a:solidFill>
              </a:rPr>
              <a:t>approximately 1,600 feet </a:t>
            </a:r>
            <a:r>
              <a:rPr lang="en-US" altLang="zh-CN" dirty="0" smtClean="0">
                <a:solidFill>
                  <a:schemeClr val="bg2">
                    <a:lumMod val="10000"/>
                  </a:schemeClr>
                </a:solidFill>
              </a:rPr>
              <a:t>offshore.</a:t>
            </a:r>
          </a:p>
          <a:p>
            <a:r>
              <a:rPr lang="en-US" altLang="zh-CN" dirty="0" smtClean="0">
                <a:solidFill>
                  <a:schemeClr val="bg2">
                    <a:lumMod val="10000"/>
                  </a:schemeClr>
                </a:solidFill>
              </a:rPr>
              <a:t>A passive </a:t>
            </a:r>
            <a:r>
              <a:rPr lang="en-US" altLang="zh-CN" dirty="0">
                <a:solidFill>
                  <a:schemeClr val="bg2">
                    <a:lumMod val="10000"/>
                  </a:schemeClr>
                </a:solidFill>
              </a:rPr>
              <a:t>wedge wire screen </a:t>
            </a:r>
            <a:r>
              <a:rPr lang="en-US" altLang="zh-CN" dirty="0" smtClean="0">
                <a:solidFill>
                  <a:schemeClr val="bg2">
                    <a:lumMod val="10000"/>
                  </a:schemeClr>
                </a:solidFill>
              </a:rPr>
              <a:t>at </a:t>
            </a:r>
            <a:r>
              <a:rPr lang="en-US" altLang="zh-CN" dirty="0">
                <a:solidFill>
                  <a:schemeClr val="bg2">
                    <a:lumMod val="10000"/>
                  </a:schemeClr>
                </a:solidFill>
              </a:rPr>
              <a:t>the seaward end of intake pipeline designed to minimize </a:t>
            </a:r>
            <a:r>
              <a:rPr lang="zh-CN" altLang="zh-CN" dirty="0">
                <a:solidFill>
                  <a:schemeClr val="bg2">
                    <a:lumMod val="10000"/>
                  </a:schemeClr>
                </a:solidFill>
              </a:rPr>
              <a:t>im</a:t>
            </a:r>
            <a:r>
              <a:rPr lang="en-US" altLang="zh-CN" dirty="0" err="1">
                <a:solidFill>
                  <a:schemeClr val="bg2">
                    <a:lumMod val="10000"/>
                  </a:schemeClr>
                </a:solidFill>
              </a:rPr>
              <a:t>pingement</a:t>
            </a:r>
            <a:r>
              <a:rPr lang="en-US" altLang="zh-CN" dirty="0">
                <a:solidFill>
                  <a:schemeClr val="bg2">
                    <a:lumMod val="10000"/>
                  </a:schemeClr>
                </a:solidFill>
              </a:rPr>
              <a:t> and </a:t>
            </a:r>
            <a:r>
              <a:rPr lang="en-US" altLang="zh-CN" dirty="0" smtClean="0">
                <a:solidFill>
                  <a:schemeClr val="bg2">
                    <a:lumMod val="10000"/>
                  </a:schemeClr>
                </a:solidFill>
              </a:rPr>
              <a:t>entrainment.</a:t>
            </a:r>
            <a:endParaRPr kumimoji="1" lang="zh-CN" altLang="en-US" dirty="0">
              <a:solidFill>
                <a:schemeClr val="bg2">
                  <a:lumMod val="10000"/>
                </a:schemeClr>
              </a:solidFill>
            </a:endParaRPr>
          </a:p>
        </p:txBody>
      </p:sp>
    </p:spTree>
    <p:extLst>
      <p:ext uri="{BB962C8B-B14F-4D97-AF65-F5344CB8AC3E}">
        <p14:creationId xmlns:p14="http://schemas.microsoft.com/office/powerpoint/2010/main" val="1942843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378884"/>
            <a:ext cx="8229600" cy="704850"/>
          </a:xfrm>
        </p:spPr>
        <p:txBody>
          <a:bodyPr/>
          <a:lstStyle/>
          <a:p>
            <a:r>
              <a:rPr lang="en-US" altLang="zh-CN" b="1" dirty="0">
                <a:latin typeface="Calibri" charset="0"/>
                <a:ea typeface="ＭＳ Ｐゴシック" charset="0"/>
                <a:cs typeface="ＭＳ Ｐゴシック" charset="0"/>
              </a:rPr>
              <a:t>Why Desalination?</a:t>
            </a:r>
          </a:p>
        </p:txBody>
      </p:sp>
      <p:sp>
        <p:nvSpPr>
          <p:cNvPr id="7171" name="Content Placeholder 2"/>
          <p:cNvSpPr>
            <a:spLocks noGrp="1"/>
          </p:cNvSpPr>
          <p:nvPr>
            <p:ph idx="1"/>
          </p:nvPr>
        </p:nvSpPr>
        <p:spPr>
          <a:xfrm>
            <a:off x="3522132" y="1227666"/>
            <a:ext cx="5317067" cy="3124201"/>
          </a:xfrm>
        </p:spPr>
        <p:txBody>
          <a:bodyPr/>
          <a:lstStyle/>
          <a:p>
            <a:r>
              <a:rPr lang="en-US" altLang="zh-CN" dirty="0" smtClean="0">
                <a:solidFill>
                  <a:schemeClr val="bg2">
                    <a:lumMod val="10000"/>
                  </a:schemeClr>
                </a:solidFill>
                <a:latin typeface="Calibri" charset="0"/>
                <a:ea typeface="ＭＳ Ｐゴシック" charset="0"/>
                <a:cs typeface="ＭＳ Ｐゴシック" charset="0"/>
              </a:rPr>
              <a:t>75</a:t>
            </a:r>
            <a:r>
              <a:rPr lang="en-US" altLang="zh-CN" dirty="0">
                <a:solidFill>
                  <a:schemeClr val="bg2">
                    <a:lumMod val="10000"/>
                  </a:schemeClr>
                </a:solidFill>
                <a:latin typeface="Calibri" charset="0"/>
                <a:ea typeface="ＭＳ Ｐゴシック" charset="0"/>
                <a:cs typeface="ＭＳ Ｐゴシック" charset="0"/>
              </a:rPr>
              <a:t>% of the Earth</a:t>
            </a:r>
            <a:r>
              <a:rPr lang="zh-CN" altLang="en-US" dirty="0">
                <a:solidFill>
                  <a:schemeClr val="bg2">
                    <a:lumMod val="10000"/>
                  </a:schemeClr>
                </a:solidFill>
                <a:latin typeface="Calibri" charset="0"/>
                <a:ea typeface="ＭＳ Ｐゴシック" charset="0"/>
                <a:cs typeface="ＭＳ Ｐゴシック" charset="0"/>
              </a:rPr>
              <a:t>’</a:t>
            </a:r>
            <a:r>
              <a:rPr lang="en-US" altLang="zh-CN" dirty="0">
                <a:solidFill>
                  <a:schemeClr val="bg2">
                    <a:lumMod val="10000"/>
                  </a:schemeClr>
                </a:solidFill>
                <a:latin typeface="Calibri" charset="0"/>
                <a:ea typeface="ＭＳ Ｐゴシック" charset="0"/>
                <a:cs typeface="ＭＳ Ｐゴシック" charset="0"/>
              </a:rPr>
              <a:t>s surface </a:t>
            </a:r>
            <a:r>
              <a:rPr lang="en-US" altLang="zh-CN" dirty="0" smtClean="0">
                <a:solidFill>
                  <a:schemeClr val="bg2">
                    <a:lumMod val="10000"/>
                  </a:schemeClr>
                </a:solidFill>
                <a:latin typeface="Calibri" charset="0"/>
                <a:ea typeface="ＭＳ Ｐゴシック" charset="0"/>
                <a:cs typeface="ＭＳ Ｐゴシック" charset="0"/>
              </a:rPr>
              <a:t>is </a:t>
            </a:r>
            <a:r>
              <a:rPr lang="en-US" altLang="zh-CN" dirty="0">
                <a:solidFill>
                  <a:schemeClr val="bg2">
                    <a:lumMod val="10000"/>
                  </a:schemeClr>
                </a:solidFill>
                <a:latin typeface="Calibri" charset="0"/>
                <a:ea typeface="ＭＳ Ｐゴシック" charset="0"/>
                <a:cs typeface="ＭＳ Ｐゴシック" charset="0"/>
              </a:rPr>
              <a:t>covered by </a:t>
            </a:r>
            <a:r>
              <a:rPr lang="en-US" altLang="zh-CN" dirty="0" smtClean="0">
                <a:solidFill>
                  <a:schemeClr val="bg2">
                    <a:lumMod val="10000"/>
                  </a:schemeClr>
                </a:solidFill>
                <a:latin typeface="Calibri" charset="0"/>
                <a:ea typeface="ＭＳ Ｐゴシック" charset="0"/>
                <a:cs typeface="ＭＳ Ｐゴシック" charset="0"/>
              </a:rPr>
              <a:t>water, 97.5</a:t>
            </a:r>
            <a:r>
              <a:rPr lang="en-US" altLang="zh-CN" dirty="0">
                <a:solidFill>
                  <a:schemeClr val="bg2">
                    <a:lumMod val="10000"/>
                  </a:schemeClr>
                </a:solidFill>
                <a:latin typeface="Calibri" charset="0"/>
                <a:ea typeface="ＭＳ Ｐゴシック" charset="0"/>
                <a:cs typeface="ＭＳ Ｐゴシック" charset="0"/>
              </a:rPr>
              <a:t>% of that water is oceans</a:t>
            </a:r>
          </a:p>
          <a:p>
            <a:r>
              <a:rPr lang="en-US" altLang="zh-CN" dirty="0" smtClean="0">
                <a:solidFill>
                  <a:schemeClr val="bg2">
                    <a:lumMod val="10000"/>
                  </a:schemeClr>
                </a:solidFill>
                <a:latin typeface="Calibri" charset="0"/>
                <a:ea typeface="ＭＳ Ｐゴシック" charset="0"/>
                <a:cs typeface="ＭＳ Ｐゴシック" charset="0"/>
              </a:rPr>
              <a:t>80 </a:t>
            </a:r>
            <a:r>
              <a:rPr lang="en-US" altLang="zh-CN" dirty="0">
                <a:solidFill>
                  <a:schemeClr val="bg2">
                    <a:lumMod val="10000"/>
                  </a:schemeClr>
                </a:solidFill>
                <a:latin typeface="Calibri" charset="0"/>
                <a:ea typeface="ＭＳ Ｐゴシック" charset="0"/>
                <a:cs typeface="ＭＳ Ｐゴシック" charset="0"/>
              </a:rPr>
              <a:t>countries </a:t>
            </a:r>
            <a:r>
              <a:rPr lang="en-US" altLang="zh-CN" dirty="0" smtClean="0">
                <a:solidFill>
                  <a:schemeClr val="bg2">
                    <a:lumMod val="10000"/>
                  </a:schemeClr>
                </a:solidFill>
                <a:latin typeface="Calibri" charset="0"/>
                <a:ea typeface="ＭＳ Ｐゴシック" charset="0"/>
                <a:cs typeface="ＭＳ Ｐゴシック" charset="0"/>
              </a:rPr>
              <a:t>are suffering </a:t>
            </a:r>
            <a:r>
              <a:rPr lang="en-US" altLang="zh-CN" dirty="0">
                <a:solidFill>
                  <a:schemeClr val="bg2">
                    <a:lumMod val="10000"/>
                  </a:schemeClr>
                </a:solidFill>
                <a:latin typeface="Calibri" charset="0"/>
                <a:ea typeface="ＭＳ Ｐゴシック" charset="0"/>
                <a:cs typeface="ＭＳ Ｐゴシック" charset="0"/>
              </a:rPr>
              <a:t>from water </a:t>
            </a:r>
            <a:r>
              <a:rPr lang="en-US" altLang="zh-CN" dirty="0" smtClean="0">
                <a:solidFill>
                  <a:schemeClr val="bg2">
                    <a:lumMod val="10000"/>
                  </a:schemeClr>
                </a:solidFill>
                <a:latin typeface="Calibri" charset="0"/>
                <a:ea typeface="ＭＳ Ｐゴシック" charset="0"/>
                <a:cs typeface="ＭＳ Ｐゴシック" charset="0"/>
              </a:rPr>
              <a:t>scarcity </a:t>
            </a:r>
          </a:p>
          <a:p>
            <a:r>
              <a:rPr lang="en-US" altLang="zh-CN" dirty="0" smtClean="0">
                <a:solidFill>
                  <a:schemeClr val="bg2">
                    <a:lumMod val="10000"/>
                  </a:schemeClr>
                </a:solidFill>
                <a:latin typeface="Calibri" charset="0"/>
                <a:ea typeface="ＭＳ Ｐゴシック" charset="0"/>
                <a:cs typeface="ＭＳ Ｐゴシック" charset="0"/>
              </a:rPr>
              <a:t>1.5 </a:t>
            </a:r>
            <a:r>
              <a:rPr lang="en-US" altLang="zh-CN" dirty="0">
                <a:solidFill>
                  <a:schemeClr val="bg2">
                    <a:lumMod val="10000"/>
                  </a:schemeClr>
                </a:solidFill>
                <a:latin typeface="Calibri" charset="0"/>
                <a:ea typeface="ＭＳ Ｐゴシック" charset="0"/>
                <a:cs typeface="ＭＳ Ｐゴシック" charset="0"/>
              </a:rPr>
              <a:t>billion people lack ready access </a:t>
            </a:r>
            <a:r>
              <a:rPr lang="en-US" altLang="zh-CN" dirty="0" smtClean="0">
                <a:solidFill>
                  <a:schemeClr val="bg2">
                    <a:lumMod val="10000"/>
                  </a:schemeClr>
                </a:solidFill>
                <a:latin typeface="Calibri" charset="0"/>
                <a:ea typeface="ＭＳ Ｐゴシック" charset="0"/>
                <a:cs typeface="ＭＳ Ｐゴシック" charset="0"/>
              </a:rPr>
              <a:t>to </a:t>
            </a:r>
            <a:r>
              <a:rPr lang="en-US" altLang="zh-CN" dirty="0">
                <a:solidFill>
                  <a:schemeClr val="bg2">
                    <a:lumMod val="10000"/>
                  </a:schemeClr>
                </a:solidFill>
                <a:latin typeface="Calibri" charset="0"/>
                <a:ea typeface="ＭＳ Ｐゴシック" charset="0"/>
                <a:cs typeface="ＭＳ Ｐゴシック" charset="0"/>
              </a:rPr>
              <a:t>drinking water</a:t>
            </a:r>
          </a:p>
        </p:txBody>
      </p:sp>
      <p:pic>
        <p:nvPicPr>
          <p:cNvPr id="2" name="图片 1"/>
          <p:cNvPicPr>
            <a:picLocks noChangeAspect="1"/>
          </p:cNvPicPr>
          <p:nvPr/>
        </p:nvPicPr>
        <p:blipFill>
          <a:blip r:embed="rId3"/>
          <a:stretch>
            <a:fillRect/>
          </a:stretch>
        </p:blipFill>
        <p:spPr>
          <a:xfrm>
            <a:off x="169332" y="1710266"/>
            <a:ext cx="3352799" cy="2861734"/>
          </a:xfrm>
          <a:prstGeom prst="rect">
            <a:avLst/>
          </a:prstGeom>
        </p:spPr>
      </p:pic>
    </p:spTree>
    <p:extLst>
      <p:ext uri="{BB962C8B-B14F-4D97-AF65-F5344CB8AC3E}">
        <p14:creationId xmlns:p14="http://schemas.microsoft.com/office/powerpoint/2010/main" val="29601817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15790"/>
            <a:ext cx="8229600" cy="1600200"/>
          </a:xfrm>
        </p:spPr>
        <p:txBody>
          <a:bodyPr/>
          <a:lstStyle/>
          <a:p>
            <a:r>
              <a:rPr lang="en-US" altLang="zh-CN" sz="4000" dirty="0"/>
              <a:t>W</a:t>
            </a:r>
            <a:r>
              <a:rPr lang="en-US" altLang="zh-CN" sz="4000" dirty="0" smtClean="0"/>
              <a:t>edge Wire Screen Schematic </a:t>
            </a:r>
            <a:endParaRPr kumimoji="1" lang="zh-CN" altLang="en-US" sz="4000" dirty="0"/>
          </a:p>
        </p:txBody>
      </p:sp>
      <p:sp>
        <p:nvSpPr>
          <p:cNvPr id="7" name="内容占位符 6"/>
          <p:cNvSpPr>
            <a:spLocks noGrp="1"/>
          </p:cNvSpPr>
          <p:nvPr>
            <p:ph idx="1"/>
          </p:nvPr>
        </p:nvSpPr>
        <p:spPr/>
        <p:txBody>
          <a:bodyPr/>
          <a:lstStyle/>
          <a:p>
            <a:endParaRPr lang="zh-CN" altLang="en-US" dirty="0"/>
          </a:p>
          <a:p>
            <a:endParaRPr kumimoji="1" lang="zh-CN" altLang="en-US" dirty="0"/>
          </a:p>
        </p:txBody>
      </p:sp>
      <p:pic>
        <p:nvPicPr>
          <p:cNvPr id="8" name="图片 7" descr="screen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7" y="1600201"/>
            <a:ext cx="4500034" cy="3826933"/>
          </a:xfrm>
          <a:prstGeom prst="rect">
            <a:avLst/>
          </a:prstGeom>
        </p:spPr>
      </p:pic>
      <p:pic>
        <p:nvPicPr>
          <p:cNvPr id="9" name="图片 8" descr="selected sc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1215890"/>
            <a:ext cx="4068233" cy="4592243"/>
          </a:xfrm>
          <a:prstGeom prst="rect">
            <a:avLst/>
          </a:prstGeom>
        </p:spPr>
      </p:pic>
      <p:sp>
        <p:nvSpPr>
          <p:cNvPr id="3" name="矩形 2"/>
          <p:cNvSpPr/>
          <p:nvPr/>
        </p:nvSpPr>
        <p:spPr>
          <a:xfrm>
            <a:off x="-4233" y="5427134"/>
            <a:ext cx="2764366" cy="369332"/>
          </a:xfrm>
          <a:prstGeom prst="rect">
            <a:avLst/>
          </a:prstGeom>
        </p:spPr>
        <p:txBody>
          <a:bodyPr wrap="square">
            <a:spAutoFit/>
          </a:bodyPr>
          <a:lstStyle/>
          <a:p>
            <a:r>
              <a:rPr lang="en-US" altLang="zh-CN" dirty="0" smtClean="0"/>
              <a:t>Reference source: 13</a:t>
            </a:r>
            <a:endParaRPr lang="zh-CN" altLang="en-US" dirty="0"/>
          </a:p>
        </p:txBody>
      </p:sp>
    </p:spTree>
    <p:extLst>
      <p:ext uri="{BB962C8B-B14F-4D97-AF65-F5344CB8AC3E}">
        <p14:creationId xmlns:p14="http://schemas.microsoft.com/office/powerpoint/2010/main" val="4005704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32834"/>
            <a:ext cx="8229600" cy="1600200"/>
          </a:xfrm>
        </p:spPr>
        <p:txBody>
          <a:bodyPr/>
          <a:lstStyle/>
          <a:p>
            <a:r>
              <a:rPr kumimoji="1" lang="en-US" altLang="zh-CN" sz="4000" dirty="0" smtClean="0"/>
              <a:t>Plant Flow Diagram</a:t>
            </a:r>
            <a:endParaRPr kumimoji="1" lang="zh-CN" altLang="en-US" sz="4000" dirty="0"/>
          </a:p>
        </p:txBody>
      </p:sp>
      <p:pic>
        <p:nvPicPr>
          <p:cNvPr id="4" name="内容占位符 3" descr="west basin flow diagram.png"/>
          <p:cNvPicPr>
            <a:picLocks noGrp="1" noChangeAspect="1"/>
          </p:cNvPicPr>
          <p:nvPr>
            <p:ph idx="1"/>
          </p:nvPr>
        </p:nvPicPr>
        <p:blipFill>
          <a:blip r:embed="rId2">
            <a:extLst>
              <a:ext uri="{28A0092B-C50C-407E-A947-70E740481C1C}">
                <a14:useLocalDpi xmlns:a14="http://schemas.microsoft.com/office/drawing/2010/main" val="0"/>
              </a:ext>
            </a:extLst>
          </a:blip>
          <a:srcRect t="-2573" b="-2573"/>
          <a:stretch>
            <a:fillRect/>
          </a:stretch>
        </p:blipFill>
        <p:spPr>
          <a:xfrm>
            <a:off x="278600" y="1032934"/>
            <a:ext cx="8645267" cy="4754564"/>
          </a:xfrm>
        </p:spPr>
      </p:pic>
      <p:sp>
        <p:nvSpPr>
          <p:cNvPr id="3" name="矩形 2"/>
          <p:cNvSpPr/>
          <p:nvPr/>
        </p:nvSpPr>
        <p:spPr>
          <a:xfrm>
            <a:off x="6858000" y="5449169"/>
            <a:ext cx="2286000" cy="369332"/>
          </a:xfrm>
          <a:prstGeom prst="rect">
            <a:avLst/>
          </a:prstGeom>
        </p:spPr>
        <p:txBody>
          <a:bodyPr wrap="square">
            <a:spAutoFit/>
          </a:bodyPr>
          <a:lstStyle/>
          <a:p>
            <a:r>
              <a:rPr lang="en-US" altLang="zh-CN" dirty="0" smtClean="0"/>
              <a:t>Reference source: 13</a:t>
            </a:r>
            <a:endParaRPr lang="zh-CN" altLang="en-US" dirty="0"/>
          </a:p>
        </p:txBody>
      </p:sp>
    </p:spTree>
    <p:extLst>
      <p:ext uri="{BB962C8B-B14F-4D97-AF65-F5344CB8AC3E}">
        <p14:creationId xmlns:p14="http://schemas.microsoft.com/office/powerpoint/2010/main" val="918693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1733" y="359834"/>
            <a:ext cx="8229600" cy="1600200"/>
          </a:xfrm>
        </p:spPr>
        <p:txBody>
          <a:bodyPr/>
          <a:lstStyle/>
          <a:p>
            <a:r>
              <a:rPr kumimoji="1" lang="en-US" altLang="zh-CN" dirty="0" smtClean="0"/>
              <a:t>Site Selection</a:t>
            </a:r>
            <a:endParaRPr kumimoji="1" lang="zh-CN" altLang="en-US" dirty="0"/>
          </a:p>
        </p:txBody>
      </p:sp>
      <p:sp>
        <p:nvSpPr>
          <p:cNvPr id="3" name="内容占位符 2"/>
          <p:cNvSpPr>
            <a:spLocks noGrp="1"/>
          </p:cNvSpPr>
          <p:nvPr>
            <p:ph idx="1"/>
          </p:nvPr>
        </p:nvSpPr>
        <p:spPr>
          <a:xfrm>
            <a:off x="457200" y="1159934"/>
            <a:ext cx="8229600" cy="4525963"/>
          </a:xfrm>
        </p:spPr>
        <p:txBody>
          <a:bodyPr/>
          <a:lstStyle/>
          <a:p>
            <a:pPr marL="0" indent="0">
              <a:buNone/>
            </a:pPr>
            <a:r>
              <a:rPr lang="en-US" altLang="zh-CN" dirty="0" smtClean="0"/>
              <a:t>    </a:t>
            </a:r>
            <a:r>
              <a:rPr lang="en-US" altLang="zh-CN" dirty="0" smtClean="0">
                <a:solidFill>
                  <a:schemeClr val="bg2">
                    <a:lumMod val="10000"/>
                  </a:schemeClr>
                </a:solidFill>
              </a:rPr>
              <a:t>Two </a:t>
            </a:r>
            <a:r>
              <a:rPr lang="en-US" altLang="zh-CN" dirty="0">
                <a:solidFill>
                  <a:schemeClr val="bg2">
                    <a:lumMod val="10000"/>
                  </a:schemeClr>
                </a:solidFill>
              </a:rPr>
              <a:t>candidate desalination plant sites </a:t>
            </a:r>
            <a:r>
              <a:rPr lang="en-US" altLang="zh-CN" dirty="0" smtClean="0">
                <a:solidFill>
                  <a:schemeClr val="bg2">
                    <a:lumMod val="10000"/>
                  </a:schemeClr>
                </a:solidFill>
              </a:rPr>
              <a:t>(Segundo and </a:t>
            </a:r>
            <a:r>
              <a:rPr lang="en-US" altLang="zh-CN" dirty="0">
                <a:solidFill>
                  <a:schemeClr val="bg2">
                    <a:lumMod val="10000"/>
                  </a:schemeClr>
                </a:solidFill>
              </a:rPr>
              <a:t>Redondo </a:t>
            </a:r>
            <a:r>
              <a:rPr lang="en-US" altLang="zh-CN" dirty="0" smtClean="0">
                <a:solidFill>
                  <a:schemeClr val="bg2">
                    <a:lumMod val="10000"/>
                  </a:schemeClr>
                </a:solidFill>
              </a:rPr>
              <a:t>Beach) </a:t>
            </a:r>
            <a:r>
              <a:rPr lang="en-US" altLang="zh-CN" dirty="0">
                <a:solidFill>
                  <a:schemeClr val="bg2">
                    <a:lumMod val="10000"/>
                  </a:schemeClr>
                </a:solidFill>
              </a:rPr>
              <a:t>were assessed and ranked using a standardized approach that considered several key performance </a:t>
            </a:r>
            <a:r>
              <a:rPr lang="en-US" altLang="zh-CN" dirty="0" smtClean="0">
                <a:solidFill>
                  <a:schemeClr val="bg2">
                    <a:lumMod val="10000"/>
                  </a:schemeClr>
                </a:solidFill>
              </a:rPr>
              <a:t>factors:  </a:t>
            </a:r>
          </a:p>
          <a:p>
            <a:pPr marL="0" indent="0">
              <a:buNone/>
            </a:pPr>
            <a:r>
              <a:rPr lang="en-US" altLang="zh-CN" dirty="0">
                <a:solidFill>
                  <a:schemeClr val="bg2">
                    <a:lumMod val="10000"/>
                  </a:schemeClr>
                </a:solidFill>
              </a:rPr>
              <a:t> </a:t>
            </a:r>
            <a:r>
              <a:rPr lang="en-US" altLang="zh-CN" dirty="0" smtClean="0">
                <a:solidFill>
                  <a:schemeClr val="bg2">
                    <a:lumMod val="10000"/>
                  </a:schemeClr>
                </a:solidFill>
              </a:rPr>
              <a:t>   (</a:t>
            </a:r>
            <a:r>
              <a:rPr lang="en-US" altLang="zh-CN" dirty="0">
                <a:solidFill>
                  <a:schemeClr val="bg2">
                    <a:lumMod val="10000"/>
                  </a:schemeClr>
                </a:solidFill>
              </a:rPr>
              <a:t>1</a:t>
            </a:r>
            <a:r>
              <a:rPr lang="en-US" altLang="zh-CN" dirty="0" smtClean="0">
                <a:solidFill>
                  <a:schemeClr val="bg2">
                    <a:lumMod val="10000"/>
                  </a:schemeClr>
                </a:solidFill>
              </a:rPr>
              <a:t>) Technical </a:t>
            </a:r>
            <a:r>
              <a:rPr lang="en-US" altLang="zh-CN" dirty="0">
                <a:solidFill>
                  <a:schemeClr val="bg2">
                    <a:lumMod val="10000"/>
                  </a:schemeClr>
                </a:solidFill>
              </a:rPr>
              <a:t>Performance </a:t>
            </a:r>
          </a:p>
          <a:p>
            <a:pPr marL="0" indent="0">
              <a:buNone/>
            </a:pPr>
            <a:r>
              <a:rPr lang="en-US" altLang="zh-CN" dirty="0" smtClean="0">
                <a:solidFill>
                  <a:schemeClr val="bg2">
                    <a:lumMod val="10000"/>
                  </a:schemeClr>
                </a:solidFill>
              </a:rPr>
              <a:t>    (</a:t>
            </a:r>
            <a:r>
              <a:rPr lang="en-US" altLang="zh-CN" dirty="0">
                <a:solidFill>
                  <a:schemeClr val="bg2">
                    <a:lumMod val="10000"/>
                  </a:schemeClr>
                </a:solidFill>
              </a:rPr>
              <a:t>2) Economic Performance </a:t>
            </a:r>
          </a:p>
          <a:p>
            <a:pPr marL="0" indent="0">
              <a:buNone/>
            </a:pPr>
            <a:r>
              <a:rPr lang="en-US" altLang="zh-CN" dirty="0" smtClean="0">
                <a:solidFill>
                  <a:schemeClr val="bg2">
                    <a:lumMod val="10000"/>
                  </a:schemeClr>
                </a:solidFill>
              </a:rPr>
              <a:t>    (</a:t>
            </a:r>
            <a:r>
              <a:rPr lang="en-US" altLang="zh-CN" dirty="0">
                <a:solidFill>
                  <a:schemeClr val="bg2">
                    <a:lumMod val="10000"/>
                  </a:schemeClr>
                </a:solidFill>
              </a:rPr>
              <a:t>3) Environmental Performance </a:t>
            </a:r>
          </a:p>
          <a:p>
            <a:pPr marL="0" indent="0">
              <a:buNone/>
            </a:pPr>
            <a:r>
              <a:rPr lang="en-US" altLang="zh-CN" dirty="0" smtClean="0">
                <a:solidFill>
                  <a:schemeClr val="bg2">
                    <a:lumMod val="10000"/>
                  </a:schemeClr>
                </a:solidFill>
              </a:rPr>
              <a:t>    (</a:t>
            </a:r>
            <a:r>
              <a:rPr lang="en-US" altLang="zh-CN" dirty="0">
                <a:solidFill>
                  <a:schemeClr val="bg2">
                    <a:lumMod val="10000"/>
                  </a:schemeClr>
                </a:solidFill>
              </a:rPr>
              <a:t>4) Social Performance  </a:t>
            </a:r>
          </a:p>
          <a:p>
            <a:endParaRPr kumimoji="1" lang="zh-CN" altLang="en-US" dirty="0"/>
          </a:p>
        </p:txBody>
      </p:sp>
    </p:spTree>
    <p:extLst>
      <p:ext uri="{BB962C8B-B14F-4D97-AF65-F5344CB8AC3E}">
        <p14:creationId xmlns:p14="http://schemas.microsoft.com/office/powerpoint/2010/main" val="14211341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1733" y="152400"/>
            <a:ext cx="8229600" cy="1600200"/>
          </a:xfrm>
        </p:spPr>
        <p:txBody>
          <a:bodyPr/>
          <a:lstStyle/>
          <a:p>
            <a:r>
              <a:rPr kumimoji="1" lang="en-US" altLang="zh-CN" dirty="0" smtClean="0"/>
              <a:t>Preliminary Site Layout-Redondo</a:t>
            </a:r>
            <a:endParaRPr kumimoji="1" lang="zh-CN" altLang="en-US" dirty="0"/>
          </a:p>
        </p:txBody>
      </p:sp>
      <p:pic>
        <p:nvPicPr>
          <p:cNvPr id="4" name="内容占位符 3" descr="west basin landscape.png"/>
          <p:cNvPicPr>
            <a:picLocks noGrp="1" noChangeAspect="1"/>
          </p:cNvPicPr>
          <p:nvPr>
            <p:ph idx="1"/>
          </p:nvPr>
        </p:nvPicPr>
        <p:blipFill rotWithShape="1">
          <a:blip r:embed="rId2">
            <a:extLst>
              <a:ext uri="{28A0092B-C50C-407E-A947-70E740481C1C}">
                <a14:useLocalDpi xmlns:a14="http://schemas.microsoft.com/office/drawing/2010/main" val="0"/>
              </a:ext>
            </a:extLst>
          </a:blip>
          <a:srcRect l="-836" r="-538"/>
          <a:stretch/>
        </p:blipFill>
        <p:spPr>
          <a:xfrm>
            <a:off x="881758" y="948268"/>
            <a:ext cx="7144643" cy="4822296"/>
          </a:xfrm>
        </p:spPr>
      </p:pic>
      <p:sp>
        <p:nvSpPr>
          <p:cNvPr id="3" name="矩形 2"/>
          <p:cNvSpPr/>
          <p:nvPr/>
        </p:nvSpPr>
        <p:spPr>
          <a:xfrm>
            <a:off x="5774269" y="5401232"/>
            <a:ext cx="2252132" cy="369332"/>
          </a:xfrm>
          <a:prstGeom prst="rect">
            <a:avLst/>
          </a:prstGeom>
        </p:spPr>
        <p:txBody>
          <a:bodyPr wrap="square">
            <a:spAutoFit/>
          </a:bodyPr>
          <a:lstStyle/>
          <a:p>
            <a:r>
              <a:rPr lang="en-US" altLang="zh-CN" dirty="0" smtClean="0"/>
              <a:t>Reference source: 13</a:t>
            </a:r>
            <a:endParaRPr lang="zh-CN" altLang="en-US" dirty="0"/>
          </a:p>
        </p:txBody>
      </p:sp>
    </p:spTree>
    <p:extLst>
      <p:ext uri="{BB962C8B-B14F-4D97-AF65-F5344CB8AC3E}">
        <p14:creationId xmlns:p14="http://schemas.microsoft.com/office/powerpoint/2010/main" val="1912264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wes site layout.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098" b="-1040"/>
          <a:stretch/>
        </p:blipFill>
        <p:spPr>
          <a:xfrm>
            <a:off x="457200" y="914400"/>
            <a:ext cx="8229600" cy="4758267"/>
          </a:xfrm>
        </p:spPr>
      </p:pic>
      <p:sp>
        <p:nvSpPr>
          <p:cNvPr id="4" name="标题 1"/>
          <p:cNvSpPr>
            <a:spLocks noGrp="1"/>
          </p:cNvSpPr>
          <p:nvPr>
            <p:ph type="title"/>
          </p:nvPr>
        </p:nvSpPr>
        <p:spPr>
          <a:xfrm>
            <a:off x="321733" y="152400"/>
            <a:ext cx="8229600" cy="1600200"/>
          </a:xfrm>
        </p:spPr>
        <p:txBody>
          <a:bodyPr/>
          <a:lstStyle/>
          <a:p>
            <a:r>
              <a:rPr kumimoji="1" lang="en-US" altLang="zh-CN" dirty="0" smtClean="0"/>
              <a:t>Preliminary Site Layout-Segundo</a:t>
            </a:r>
            <a:endParaRPr kumimoji="1" lang="zh-CN" altLang="en-US" dirty="0"/>
          </a:p>
        </p:txBody>
      </p:sp>
      <p:sp>
        <p:nvSpPr>
          <p:cNvPr id="2" name="矩形 1"/>
          <p:cNvSpPr/>
          <p:nvPr/>
        </p:nvSpPr>
        <p:spPr>
          <a:xfrm>
            <a:off x="6485467" y="5474608"/>
            <a:ext cx="2201333" cy="369332"/>
          </a:xfrm>
          <a:prstGeom prst="rect">
            <a:avLst/>
          </a:prstGeom>
        </p:spPr>
        <p:txBody>
          <a:bodyPr wrap="square">
            <a:spAutoFit/>
          </a:bodyPr>
          <a:lstStyle/>
          <a:p>
            <a:r>
              <a:rPr lang="en-US" altLang="zh-CN" dirty="0" smtClean="0"/>
              <a:t>Reference source 13</a:t>
            </a:r>
            <a:endParaRPr lang="zh-CN" altLang="en-US" dirty="0"/>
          </a:p>
        </p:txBody>
      </p:sp>
    </p:spTree>
    <p:extLst>
      <p:ext uri="{BB962C8B-B14F-4D97-AF65-F5344CB8AC3E}">
        <p14:creationId xmlns:p14="http://schemas.microsoft.com/office/powerpoint/2010/main" val="13805750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2960" y="393701"/>
            <a:ext cx="8229600" cy="1600200"/>
          </a:xfrm>
        </p:spPr>
        <p:txBody>
          <a:bodyPr/>
          <a:lstStyle/>
          <a:p>
            <a:r>
              <a:rPr kumimoji="1" lang="en-US" altLang="zh-CN" dirty="0" smtClean="0"/>
              <a:t>Power Supply Options</a:t>
            </a:r>
            <a:endParaRPr kumimoji="1" lang="zh-CN" altLang="en-US" dirty="0"/>
          </a:p>
        </p:txBody>
      </p:sp>
      <p:sp>
        <p:nvSpPr>
          <p:cNvPr id="3" name="内容占位符 2"/>
          <p:cNvSpPr>
            <a:spLocks noGrp="1"/>
          </p:cNvSpPr>
          <p:nvPr>
            <p:ph idx="1"/>
          </p:nvPr>
        </p:nvSpPr>
        <p:spPr>
          <a:xfrm>
            <a:off x="457200" y="1193801"/>
            <a:ext cx="8229600" cy="4525963"/>
          </a:xfrm>
        </p:spPr>
        <p:txBody>
          <a:bodyPr/>
          <a:lstStyle/>
          <a:p>
            <a:pPr marL="0" indent="0">
              <a:buNone/>
            </a:pPr>
            <a:r>
              <a:rPr lang="en-US" altLang="zh-CN" dirty="0" smtClean="0">
                <a:solidFill>
                  <a:srgbClr val="0070C0"/>
                </a:solidFill>
              </a:rPr>
              <a:t>   Various </a:t>
            </a:r>
            <a:r>
              <a:rPr lang="en-US" altLang="zh-CN" dirty="0">
                <a:solidFill>
                  <a:srgbClr val="0070C0"/>
                </a:solidFill>
              </a:rPr>
              <a:t>power supply options were evaluated from both a legal and technical perspective. </a:t>
            </a:r>
            <a:endParaRPr lang="en-US" altLang="zh-CN" dirty="0" smtClean="0">
              <a:solidFill>
                <a:srgbClr val="0070C0"/>
              </a:solidFill>
            </a:endParaRPr>
          </a:p>
          <a:p>
            <a:pPr marL="0" indent="0">
              <a:buNone/>
            </a:pPr>
            <a:r>
              <a:rPr lang="en-US" altLang="zh-CN" dirty="0" smtClean="0">
                <a:solidFill>
                  <a:schemeClr val="bg2">
                    <a:lumMod val="10000"/>
                  </a:schemeClr>
                </a:solidFill>
              </a:rPr>
              <a:t>(1) On-site </a:t>
            </a:r>
            <a:r>
              <a:rPr lang="en-US" altLang="zh-CN" dirty="0">
                <a:solidFill>
                  <a:schemeClr val="bg2">
                    <a:lumMod val="10000"/>
                  </a:schemeClr>
                </a:solidFill>
              </a:rPr>
              <a:t>power generation with conventional </a:t>
            </a:r>
            <a:r>
              <a:rPr lang="en-US" altLang="zh-CN" dirty="0" smtClean="0">
                <a:solidFill>
                  <a:schemeClr val="bg2">
                    <a:lumMod val="10000"/>
                  </a:schemeClr>
                </a:solidFill>
              </a:rPr>
              <a:t>means</a:t>
            </a:r>
            <a:r>
              <a:rPr lang="en-US" altLang="zh-CN" dirty="0">
                <a:solidFill>
                  <a:schemeClr val="bg2">
                    <a:lumMod val="10000"/>
                  </a:schemeClr>
                </a:solidFill>
              </a:rPr>
              <a:t/>
            </a:r>
            <a:br>
              <a:rPr lang="en-US" altLang="zh-CN" dirty="0">
                <a:solidFill>
                  <a:schemeClr val="bg2">
                    <a:lumMod val="10000"/>
                  </a:schemeClr>
                </a:solidFill>
              </a:rPr>
            </a:br>
            <a:r>
              <a:rPr lang="en-US" altLang="zh-CN" dirty="0">
                <a:solidFill>
                  <a:schemeClr val="bg2">
                    <a:lumMod val="10000"/>
                  </a:schemeClr>
                </a:solidFill>
              </a:rPr>
              <a:t>(2) </a:t>
            </a:r>
            <a:r>
              <a:rPr lang="en-US" altLang="zh-CN" dirty="0" smtClean="0">
                <a:solidFill>
                  <a:schemeClr val="bg2">
                    <a:lumMod val="10000"/>
                  </a:schemeClr>
                </a:solidFill>
              </a:rPr>
              <a:t>On-site </a:t>
            </a:r>
            <a:r>
              <a:rPr lang="en-US" altLang="zh-CN" dirty="0">
                <a:solidFill>
                  <a:schemeClr val="bg2">
                    <a:lumMod val="10000"/>
                  </a:schemeClr>
                </a:solidFill>
              </a:rPr>
              <a:t>power generation by renewable resources</a:t>
            </a:r>
            <a:br>
              <a:rPr lang="en-US" altLang="zh-CN" dirty="0">
                <a:solidFill>
                  <a:schemeClr val="bg2">
                    <a:lumMod val="10000"/>
                  </a:schemeClr>
                </a:solidFill>
              </a:rPr>
            </a:br>
            <a:r>
              <a:rPr lang="en-US" altLang="zh-CN" dirty="0">
                <a:solidFill>
                  <a:schemeClr val="bg2">
                    <a:lumMod val="10000"/>
                  </a:schemeClr>
                </a:solidFill>
              </a:rPr>
              <a:t>(3) Power supply directly purchased from SCE </a:t>
            </a:r>
          </a:p>
          <a:p>
            <a:pPr marL="0" indent="0">
              <a:buNone/>
            </a:pPr>
            <a:endParaRPr lang="en-US" altLang="zh-CN" dirty="0"/>
          </a:p>
          <a:p>
            <a:endParaRPr kumimoji="1" lang="zh-CN" altLang="en-US" dirty="0"/>
          </a:p>
        </p:txBody>
      </p:sp>
    </p:spTree>
    <p:extLst>
      <p:ext uri="{BB962C8B-B14F-4D97-AF65-F5344CB8AC3E}">
        <p14:creationId xmlns:p14="http://schemas.microsoft.com/office/powerpoint/2010/main" val="6791454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90501"/>
            <a:ext cx="8229600" cy="1600200"/>
          </a:xfrm>
        </p:spPr>
        <p:txBody>
          <a:bodyPr/>
          <a:lstStyle/>
          <a:p>
            <a:r>
              <a:rPr kumimoji="1" lang="en-US" altLang="zh-CN" sz="4000" dirty="0" smtClean="0"/>
              <a:t>Power Supply Options Comparison</a:t>
            </a:r>
            <a:endParaRPr kumimoji="1" lang="zh-CN" altLang="en-US" sz="4000" dirty="0"/>
          </a:p>
        </p:txBody>
      </p:sp>
      <p:pic>
        <p:nvPicPr>
          <p:cNvPr id="6" name="内容占位符 5" descr="summary of energy.png"/>
          <p:cNvPicPr>
            <a:picLocks noGrp="1" noChangeAspect="1"/>
          </p:cNvPicPr>
          <p:nvPr>
            <p:ph idx="1"/>
          </p:nvPr>
        </p:nvPicPr>
        <p:blipFill>
          <a:blip r:embed="rId2">
            <a:extLst>
              <a:ext uri="{28A0092B-C50C-407E-A947-70E740481C1C}">
                <a14:useLocalDpi xmlns:a14="http://schemas.microsoft.com/office/drawing/2010/main" val="0"/>
              </a:ext>
            </a:extLst>
          </a:blip>
          <a:srcRect l="-5286" r="-5286"/>
          <a:stretch>
            <a:fillRect/>
          </a:stretch>
        </p:blipFill>
        <p:spPr>
          <a:xfrm>
            <a:off x="321733" y="948267"/>
            <a:ext cx="8551333" cy="4772337"/>
          </a:xfrm>
        </p:spPr>
      </p:pic>
    </p:spTree>
    <p:extLst>
      <p:ext uri="{BB962C8B-B14F-4D97-AF65-F5344CB8AC3E}">
        <p14:creationId xmlns:p14="http://schemas.microsoft.com/office/powerpoint/2010/main" val="9778854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921934"/>
            <a:ext cx="8229600" cy="4525963"/>
          </a:xfrm>
        </p:spPr>
        <p:txBody>
          <a:bodyPr/>
          <a:lstStyle/>
          <a:p>
            <a:pPr marL="0" indent="0">
              <a:buNone/>
            </a:pPr>
            <a:r>
              <a:rPr lang="en-US" altLang="zh-CN" sz="2800" dirty="0" smtClean="0">
                <a:solidFill>
                  <a:schemeClr val="bg2">
                    <a:lumMod val="10000"/>
                  </a:schemeClr>
                </a:solidFill>
              </a:rPr>
              <a:t>      To provide </a:t>
            </a:r>
            <a:r>
              <a:rPr lang="en-US" altLang="zh-CN" sz="2800" dirty="0">
                <a:solidFill>
                  <a:schemeClr val="bg2">
                    <a:lumMod val="10000"/>
                  </a:schemeClr>
                </a:solidFill>
              </a:rPr>
              <a:t>a sustainable way to produce fresh </a:t>
            </a:r>
            <a:r>
              <a:rPr lang="en-US" altLang="zh-CN" sz="2800" dirty="0" smtClean="0">
                <a:solidFill>
                  <a:schemeClr val="bg2">
                    <a:lumMod val="10000"/>
                  </a:schemeClr>
                </a:solidFill>
              </a:rPr>
              <a:t>water</a:t>
            </a:r>
            <a:r>
              <a:rPr lang="en-US" altLang="zh-CN" sz="2800" dirty="0">
                <a:solidFill>
                  <a:schemeClr val="bg2">
                    <a:lumMod val="10000"/>
                  </a:schemeClr>
                </a:solidFill>
              </a:rPr>
              <a:t> </a:t>
            </a:r>
            <a:endParaRPr lang="en-US" altLang="zh-CN" sz="2800" dirty="0" smtClean="0">
              <a:solidFill>
                <a:schemeClr val="bg2">
                  <a:lumMod val="10000"/>
                </a:schemeClr>
              </a:solidFill>
            </a:endParaRPr>
          </a:p>
          <a:p>
            <a:pPr marL="0" indent="0">
              <a:buNone/>
            </a:pPr>
            <a:r>
              <a:rPr lang="en-US" altLang="zh-CN" sz="2800" dirty="0">
                <a:solidFill>
                  <a:schemeClr val="bg2">
                    <a:lumMod val="10000"/>
                  </a:schemeClr>
                </a:solidFill>
              </a:rPr>
              <a:t> </a:t>
            </a:r>
            <a:r>
              <a:rPr lang="en-US" altLang="zh-CN" sz="2800" dirty="0" smtClean="0">
                <a:solidFill>
                  <a:schemeClr val="bg2">
                    <a:lumMod val="10000"/>
                  </a:schemeClr>
                </a:solidFill>
              </a:rPr>
              <a:t>                                    by using renewable energy sources </a:t>
            </a:r>
            <a:endParaRPr kumimoji="1" lang="zh-CN" altLang="en-US" sz="2800" dirty="0">
              <a:solidFill>
                <a:schemeClr val="bg2">
                  <a:lumMod val="10000"/>
                </a:schemeClr>
              </a:solidFill>
            </a:endParaRPr>
          </a:p>
        </p:txBody>
      </p:sp>
      <p:sp>
        <p:nvSpPr>
          <p:cNvPr id="4" name="标题 3"/>
          <p:cNvSpPr>
            <a:spLocks noGrp="1"/>
          </p:cNvSpPr>
          <p:nvPr>
            <p:ph type="title"/>
          </p:nvPr>
        </p:nvSpPr>
        <p:spPr>
          <a:xfrm>
            <a:off x="-135467" y="1206501"/>
            <a:ext cx="9144000" cy="1295400"/>
          </a:xfrm>
        </p:spPr>
        <p:txBody>
          <a:bodyPr/>
          <a:lstStyle/>
          <a:p>
            <a:r>
              <a:rPr kumimoji="1" lang="en-US" altLang="zh-CN" sz="4000" dirty="0" smtClean="0"/>
              <a:t> Desalination based on Renewable Energy</a:t>
            </a:r>
            <a:endParaRPr kumimoji="1" lang="zh-CN" altLang="en-US" sz="4000" dirty="0"/>
          </a:p>
        </p:txBody>
      </p:sp>
      <p:pic>
        <p:nvPicPr>
          <p:cNvPr id="5" name="图片 4"/>
          <p:cNvPicPr>
            <a:picLocks noChangeAspect="1"/>
          </p:cNvPicPr>
          <p:nvPr/>
        </p:nvPicPr>
        <p:blipFill>
          <a:blip r:embed="rId2"/>
          <a:stretch>
            <a:fillRect/>
          </a:stretch>
        </p:blipFill>
        <p:spPr>
          <a:xfrm>
            <a:off x="0" y="3217331"/>
            <a:ext cx="5598463" cy="3640667"/>
          </a:xfrm>
          <a:prstGeom prst="rect">
            <a:avLst/>
          </a:prstGeom>
        </p:spPr>
      </p:pic>
      <p:sp>
        <p:nvSpPr>
          <p:cNvPr id="6" name="文本框 5"/>
          <p:cNvSpPr txBox="1"/>
          <p:nvPr/>
        </p:nvSpPr>
        <p:spPr>
          <a:xfrm>
            <a:off x="5598463" y="5418667"/>
            <a:ext cx="2275537" cy="369332"/>
          </a:xfrm>
          <a:prstGeom prst="rect">
            <a:avLst/>
          </a:prstGeom>
          <a:noFill/>
        </p:spPr>
        <p:txBody>
          <a:bodyPr wrap="square" rtlCol="0">
            <a:spAutoFit/>
          </a:bodyPr>
          <a:lstStyle/>
          <a:p>
            <a:r>
              <a:rPr kumimoji="1" lang="en-US" altLang="zh-CN" dirty="0" smtClean="0"/>
              <a:t>Reference source: 14</a:t>
            </a:r>
            <a:endParaRPr kumimoji="1" lang="zh-CN" altLang="en-US" dirty="0"/>
          </a:p>
        </p:txBody>
      </p:sp>
    </p:spTree>
    <p:extLst>
      <p:ext uri="{BB962C8B-B14F-4D97-AF65-F5344CB8AC3E}">
        <p14:creationId xmlns:p14="http://schemas.microsoft.com/office/powerpoint/2010/main" val="9035079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24934"/>
            <a:ext cx="8229600" cy="1600200"/>
          </a:xfrm>
        </p:spPr>
        <p:txBody>
          <a:bodyPr/>
          <a:lstStyle/>
          <a:p>
            <a:r>
              <a:rPr kumimoji="1" lang="en-US" altLang="zh-CN" sz="3600" dirty="0" smtClean="0"/>
              <a:t>Solar Thermal Desalination </a:t>
            </a:r>
            <a:endParaRPr kumimoji="1" lang="zh-CN" altLang="en-US" sz="3600" dirty="0"/>
          </a:p>
        </p:txBody>
      </p:sp>
      <p:sp>
        <p:nvSpPr>
          <p:cNvPr id="3" name="内容占位符 2"/>
          <p:cNvSpPr>
            <a:spLocks noGrp="1"/>
          </p:cNvSpPr>
          <p:nvPr>
            <p:ph idx="1"/>
          </p:nvPr>
        </p:nvSpPr>
        <p:spPr>
          <a:xfrm>
            <a:off x="457200" y="1363134"/>
            <a:ext cx="8229600" cy="4525963"/>
          </a:xfrm>
        </p:spPr>
        <p:txBody>
          <a:bodyPr/>
          <a:lstStyle/>
          <a:p>
            <a:pPr marL="0" indent="0">
              <a:buNone/>
            </a:pPr>
            <a:r>
              <a:rPr lang="zh-CN" altLang="en-US" dirty="0"/>
              <a:t> </a:t>
            </a:r>
            <a:r>
              <a:rPr lang="zh-CN" altLang="en-US" dirty="0">
                <a:latin typeface="Times New Roman"/>
                <a:cs typeface="Times New Roman"/>
              </a:rPr>
              <a:t> </a:t>
            </a:r>
            <a:r>
              <a:rPr lang="en-US" altLang="zh-CN" dirty="0" smtClean="0">
                <a:latin typeface="Times New Roman"/>
                <a:cs typeface="Times New Roman"/>
              </a:rPr>
              <a:t>•</a:t>
            </a:r>
            <a:r>
              <a:rPr lang="zh-CN" altLang="en-US" dirty="0" smtClean="0"/>
              <a:t>  </a:t>
            </a:r>
            <a:r>
              <a:rPr lang="en-US" altLang="zh-CN" sz="2800" dirty="0" smtClean="0">
                <a:solidFill>
                  <a:schemeClr val="bg2">
                    <a:lumMod val="10000"/>
                  </a:schemeClr>
                </a:solidFill>
              </a:rPr>
              <a:t>Solar </a:t>
            </a:r>
            <a:r>
              <a:rPr lang="en-US" altLang="zh-CN" sz="2800" dirty="0">
                <a:solidFill>
                  <a:schemeClr val="bg2">
                    <a:lumMod val="10000"/>
                  </a:schemeClr>
                </a:solidFill>
              </a:rPr>
              <a:t>thermal desalination is the desalination process via </a:t>
            </a:r>
            <a:r>
              <a:rPr lang="en-US" altLang="zh-CN" sz="2800" dirty="0" smtClean="0">
                <a:solidFill>
                  <a:schemeClr val="bg2">
                    <a:lumMod val="10000"/>
                  </a:schemeClr>
                </a:solidFill>
              </a:rPr>
              <a:t>multi </a:t>
            </a:r>
            <a:r>
              <a:rPr lang="en-US" altLang="zh-CN" sz="2800" dirty="0">
                <a:solidFill>
                  <a:schemeClr val="bg2">
                    <a:lumMod val="10000"/>
                  </a:schemeClr>
                </a:solidFill>
              </a:rPr>
              <a:t>stage </a:t>
            </a:r>
            <a:r>
              <a:rPr lang="en-US" altLang="zh-CN" sz="2800" dirty="0" smtClean="0">
                <a:solidFill>
                  <a:schemeClr val="bg2">
                    <a:lumMod val="10000"/>
                  </a:schemeClr>
                </a:solidFill>
              </a:rPr>
              <a:t>flash </a:t>
            </a:r>
            <a:r>
              <a:rPr lang="en-US" altLang="zh-CN" sz="2800" dirty="0">
                <a:solidFill>
                  <a:schemeClr val="bg2">
                    <a:lumMod val="10000"/>
                  </a:schemeClr>
                </a:solidFill>
              </a:rPr>
              <a:t>and multi effect distillation </a:t>
            </a:r>
            <a:r>
              <a:rPr lang="en-US" altLang="zh-CN" sz="2800" dirty="0" smtClean="0">
                <a:solidFill>
                  <a:schemeClr val="bg2">
                    <a:lumMod val="10000"/>
                  </a:schemeClr>
                </a:solidFill>
              </a:rPr>
              <a:t> </a:t>
            </a:r>
            <a:r>
              <a:rPr lang="en-US" altLang="zh-CN" sz="2800" dirty="0">
                <a:solidFill>
                  <a:schemeClr val="bg2">
                    <a:lumMod val="10000"/>
                  </a:schemeClr>
                </a:solidFill>
              </a:rPr>
              <a:t>using solar heat as the energy </a:t>
            </a:r>
            <a:r>
              <a:rPr lang="en-US" altLang="zh-CN" sz="2800" dirty="0" smtClean="0">
                <a:solidFill>
                  <a:schemeClr val="bg2">
                    <a:lumMod val="10000"/>
                  </a:schemeClr>
                </a:solidFill>
              </a:rPr>
              <a:t>input. </a:t>
            </a:r>
          </a:p>
          <a:p>
            <a:pPr marL="0" indent="0">
              <a:buNone/>
            </a:pPr>
            <a:r>
              <a:rPr lang="en-US" altLang="zh-CN" sz="2800" dirty="0" smtClean="0">
                <a:solidFill>
                  <a:schemeClr val="bg2">
                    <a:lumMod val="10000"/>
                  </a:schemeClr>
                </a:solidFill>
              </a:rPr>
              <a:t>   </a:t>
            </a:r>
            <a:r>
              <a:rPr lang="en-US" altLang="zh-CN" sz="3600" dirty="0" smtClean="0">
                <a:solidFill>
                  <a:srgbClr val="C00000"/>
                </a:solidFill>
                <a:latin typeface="Times New Roman"/>
                <a:cs typeface="Times New Roman"/>
              </a:rPr>
              <a:t>•</a:t>
            </a:r>
            <a:r>
              <a:rPr lang="en-US" altLang="zh-CN" sz="2800" dirty="0" smtClean="0">
                <a:solidFill>
                  <a:schemeClr val="bg2">
                    <a:lumMod val="10000"/>
                  </a:schemeClr>
                </a:solidFill>
                <a:latin typeface="Times New Roman"/>
                <a:cs typeface="Times New Roman"/>
              </a:rPr>
              <a:t>   </a:t>
            </a:r>
            <a:r>
              <a:rPr lang="en-US" altLang="zh-CN" sz="2800" dirty="0" smtClean="0">
                <a:solidFill>
                  <a:schemeClr val="bg2">
                    <a:lumMod val="10000"/>
                  </a:schemeClr>
                </a:solidFill>
              </a:rPr>
              <a:t>These plants </a:t>
            </a:r>
            <a:r>
              <a:rPr lang="en-US" altLang="zh-CN" sz="2800" dirty="0">
                <a:solidFill>
                  <a:schemeClr val="bg2">
                    <a:lumMod val="10000"/>
                  </a:schemeClr>
                </a:solidFill>
              </a:rPr>
              <a:t>collect solar radiation and provide high-temperature heat for electricity generation. </a:t>
            </a:r>
            <a:r>
              <a:rPr lang="en-US" altLang="zh-CN" sz="2800" dirty="0" smtClean="0">
                <a:solidFill>
                  <a:schemeClr val="bg2">
                    <a:lumMod val="10000"/>
                  </a:schemeClr>
                </a:solidFill>
              </a:rPr>
              <a:t>They </a:t>
            </a:r>
            <a:r>
              <a:rPr lang="en-US" altLang="zh-CN" sz="2800" dirty="0">
                <a:solidFill>
                  <a:schemeClr val="bg2">
                    <a:lumMod val="10000"/>
                  </a:schemeClr>
                </a:solidFill>
              </a:rPr>
              <a:t>can be associated with either membrane desalination units </a:t>
            </a:r>
            <a:r>
              <a:rPr lang="en-US" altLang="zh-CN" sz="2800" dirty="0" smtClean="0">
                <a:solidFill>
                  <a:schemeClr val="bg2">
                    <a:lumMod val="10000"/>
                  </a:schemeClr>
                </a:solidFill>
              </a:rPr>
              <a:t>or </a:t>
            </a:r>
            <a:r>
              <a:rPr lang="en-US" altLang="zh-CN" sz="2800" dirty="0">
                <a:solidFill>
                  <a:schemeClr val="bg2">
                    <a:lumMod val="10000"/>
                  </a:schemeClr>
                </a:solidFill>
              </a:rPr>
              <a:t>thermal desalination </a:t>
            </a:r>
            <a:r>
              <a:rPr lang="en-US" altLang="zh-CN" sz="2800" dirty="0" smtClean="0">
                <a:solidFill>
                  <a:schemeClr val="bg2">
                    <a:lumMod val="10000"/>
                  </a:schemeClr>
                </a:solidFill>
              </a:rPr>
              <a:t>units.</a:t>
            </a:r>
            <a:endParaRPr kumimoji="1" lang="zh-CN" altLang="en-US" sz="2800" dirty="0">
              <a:solidFill>
                <a:schemeClr val="bg2">
                  <a:lumMod val="10000"/>
                </a:schemeClr>
              </a:solidFill>
            </a:endParaRPr>
          </a:p>
        </p:txBody>
      </p:sp>
    </p:spTree>
    <p:extLst>
      <p:ext uri="{BB962C8B-B14F-4D97-AF65-F5344CB8AC3E}">
        <p14:creationId xmlns:p14="http://schemas.microsoft.com/office/powerpoint/2010/main" val="28457081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8102"/>
            <a:ext cx="8229600" cy="1600200"/>
          </a:xfrm>
        </p:spPr>
        <p:txBody>
          <a:bodyPr/>
          <a:lstStyle/>
          <a:p>
            <a:r>
              <a:rPr kumimoji="1" lang="en-US" altLang="zh-CN" sz="3600" dirty="0" smtClean="0"/>
              <a:t>Photovoltaic Desalinatio</a:t>
            </a:r>
            <a:r>
              <a:rPr kumimoji="1" lang="en-US" altLang="zh-CN" sz="3600" dirty="0"/>
              <a:t>n</a:t>
            </a:r>
            <a:endParaRPr kumimoji="1" lang="zh-CN" altLang="en-US" sz="3600" dirty="0"/>
          </a:p>
        </p:txBody>
      </p:sp>
      <p:sp>
        <p:nvSpPr>
          <p:cNvPr id="3" name="内容占位符 2"/>
          <p:cNvSpPr>
            <a:spLocks noGrp="1"/>
          </p:cNvSpPr>
          <p:nvPr>
            <p:ph idx="1"/>
          </p:nvPr>
        </p:nvSpPr>
        <p:spPr>
          <a:xfrm>
            <a:off x="338667" y="533401"/>
            <a:ext cx="8161866" cy="4525963"/>
          </a:xfrm>
        </p:spPr>
        <p:txBody>
          <a:bodyPr/>
          <a:lstStyle/>
          <a:p>
            <a:pPr marL="0" indent="0">
              <a:buNone/>
            </a:pPr>
            <a:r>
              <a:rPr lang="en-US" altLang="zh-CN" dirty="0"/>
              <a:t> </a:t>
            </a:r>
            <a:r>
              <a:rPr lang="en-US" altLang="zh-CN" dirty="0" smtClean="0"/>
              <a:t>   </a:t>
            </a:r>
            <a:r>
              <a:rPr lang="en-US" altLang="zh-CN" sz="2400" dirty="0" smtClean="0">
                <a:solidFill>
                  <a:schemeClr val="bg2">
                    <a:lumMod val="10000"/>
                  </a:schemeClr>
                </a:solidFill>
              </a:rPr>
              <a:t>Photovoltaic technology </a:t>
            </a:r>
            <a:r>
              <a:rPr lang="en-US" altLang="zh-CN" sz="2400" dirty="0">
                <a:solidFill>
                  <a:schemeClr val="bg2">
                    <a:lumMod val="10000"/>
                  </a:schemeClr>
                </a:solidFill>
              </a:rPr>
              <a:t>can be connected directly to </a:t>
            </a:r>
            <a:r>
              <a:rPr lang="en-US" altLang="zh-CN" sz="2400" dirty="0" smtClean="0">
                <a:solidFill>
                  <a:schemeClr val="bg2">
                    <a:lumMod val="10000"/>
                  </a:schemeClr>
                </a:solidFill>
              </a:rPr>
              <a:t>reverse osmosis </a:t>
            </a:r>
            <a:r>
              <a:rPr lang="en-US" altLang="zh-CN" sz="2400" dirty="0">
                <a:solidFill>
                  <a:schemeClr val="bg2">
                    <a:lumMod val="10000"/>
                  </a:schemeClr>
                </a:solidFill>
              </a:rPr>
              <a:t>or </a:t>
            </a:r>
            <a:r>
              <a:rPr lang="en-US" altLang="zh-CN" sz="2400" dirty="0" err="1">
                <a:solidFill>
                  <a:schemeClr val="bg2">
                    <a:lumMod val="10000"/>
                  </a:schemeClr>
                </a:solidFill>
              </a:rPr>
              <a:t>e</a:t>
            </a:r>
            <a:r>
              <a:rPr lang="en-US" altLang="zh-CN" sz="2400" dirty="0" err="1" smtClean="0">
                <a:solidFill>
                  <a:schemeClr val="bg2">
                    <a:lumMod val="10000"/>
                  </a:schemeClr>
                </a:solidFill>
              </a:rPr>
              <a:t>lectrodialysis</a:t>
            </a:r>
            <a:r>
              <a:rPr lang="en-US" altLang="zh-CN" sz="2400" dirty="0" smtClean="0">
                <a:solidFill>
                  <a:schemeClr val="bg2">
                    <a:lumMod val="10000"/>
                  </a:schemeClr>
                </a:solidFill>
              </a:rPr>
              <a:t> desalination processes</a:t>
            </a:r>
            <a:r>
              <a:rPr lang="zh-CN" altLang="zh-CN" sz="2400" dirty="0" smtClean="0">
                <a:solidFill>
                  <a:schemeClr val="bg2">
                    <a:lumMod val="10000"/>
                  </a:schemeClr>
                </a:solidFill>
              </a:rPr>
              <a:t>.</a:t>
            </a:r>
            <a:r>
              <a:rPr lang="en-US" altLang="zh-CN" sz="2400" dirty="0" smtClean="0">
                <a:solidFill>
                  <a:schemeClr val="bg2">
                    <a:lumMod val="10000"/>
                  </a:schemeClr>
                </a:solidFill>
              </a:rPr>
              <a:t>This</a:t>
            </a:r>
            <a:r>
              <a:rPr lang="en-US" altLang="zh-CN" sz="2400" dirty="0">
                <a:solidFill>
                  <a:schemeClr val="bg2">
                    <a:lumMod val="10000"/>
                  </a:schemeClr>
                </a:solidFill>
              </a:rPr>
              <a:t> </a:t>
            </a:r>
            <a:r>
              <a:rPr lang="en-US" altLang="zh-CN" sz="2400" dirty="0" smtClean="0">
                <a:solidFill>
                  <a:schemeClr val="bg2">
                    <a:lumMod val="10000"/>
                  </a:schemeClr>
                </a:solidFill>
              </a:rPr>
              <a:t>technology</a:t>
            </a:r>
            <a:r>
              <a:rPr lang="zh-CN" altLang="en-US" sz="2400" dirty="0" smtClean="0">
                <a:solidFill>
                  <a:schemeClr val="bg2">
                    <a:lumMod val="10000"/>
                  </a:schemeClr>
                </a:solidFill>
              </a:rPr>
              <a:t> </a:t>
            </a:r>
            <a:r>
              <a:rPr lang="en-US" altLang="zh-CN" sz="2400" dirty="0" smtClean="0">
                <a:solidFill>
                  <a:schemeClr val="bg2">
                    <a:lumMod val="10000"/>
                  </a:schemeClr>
                </a:solidFill>
              </a:rPr>
              <a:t>produces </a:t>
            </a:r>
            <a:r>
              <a:rPr lang="en-US" altLang="zh-CN" sz="2400" dirty="0">
                <a:solidFill>
                  <a:schemeClr val="bg2">
                    <a:lumMod val="10000"/>
                  </a:schemeClr>
                </a:solidFill>
              </a:rPr>
              <a:t>electricity as the input energy. </a:t>
            </a:r>
            <a:endParaRPr lang="en-US" altLang="zh-CN" sz="2400" dirty="0" smtClean="0">
              <a:solidFill>
                <a:schemeClr val="bg2">
                  <a:lumMod val="10000"/>
                </a:schemeClr>
              </a:solidFill>
            </a:endParaRPr>
          </a:p>
        </p:txBody>
      </p:sp>
      <p:pic>
        <p:nvPicPr>
          <p:cNvPr id="4" name="图片 3"/>
          <p:cNvPicPr>
            <a:picLocks noChangeAspect="1"/>
          </p:cNvPicPr>
          <p:nvPr/>
        </p:nvPicPr>
        <p:blipFill>
          <a:blip r:embed="rId2"/>
          <a:stretch>
            <a:fillRect/>
          </a:stretch>
        </p:blipFill>
        <p:spPr>
          <a:xfrm>
            <a:off x="5537201" y="3742267"/>
            <a:ext cx="3606799" cy="2844800"/>
          </a:xfrm>
          <a:prstGeom prst="rect">
            <a:avLst/>
          </a:prstGeom>
        </p:spPr>
      </p:pic>
      <p:sp>
        <p:nvSpPr>
          <p:cNvPr id="5" name="文本框 4"/>
          <p:cNvSpPr txBox="1"/>
          <p:nvPr/>
        </p:nvSpPr>
        <p:spPr>
          <a:xfrm>
            <a:off x="6688666" y="6217735"/>
            <a:ext cx="2455334" cy="369332"/>
          </a:xfrm>
          <a:prstGeom prst="rect">
            <a:avLst/>
          </a:prstGeom>
          <a:noFill/>
        </p:spPr>
        <p:txBody>
          <a:bodyPr wrap="square" rtlCol="0">
            <a:spAutoFit/>
          </a:bodyPr>
          <a:lstStyle/>
          <a:p>
            <a:r>
              <a:rPr kumimoji="1" lang="en-US" altLang="zh-CN" dirty="0" smtClean="0"/>
              <a:t>Reference source: 15</a:t>
            </a:r>
            <a:endParaRPr kumimoji="1" lang="zh-CN" altLang="en-US" dirty="0"/>
          </a:p>
        </p:txBody>
      </p:sp>
      <p:sp>
        <p:nvSpPr>
          <p:cNvPr id="6" name="文本框 5"/>
          <p:cNvSpPr txBox="1"/>
          <p:nvPr/>
        </p:nvSpPr>
        <p:spPr>
          <a:xfrm>
            <a:off x="338667" y="1886270"/>
            <a:ext cx="5198534" cy="3908762"/>
          </a:xfrm>
          <a:prstGeom prst="rect">
            <a:avLst/>
          </a:prstGeom>
          <a:noFill/>
        </p:spPr>
        <p:txBody>
          <a:bodyPr wrap="square" rtlCol="0">
            <a:spAutoFit/>
          </a:bodyPr>
          <a:lstStyle/>
          <a:p>
            <a:r>
              <a:rPr lang="en-US" altLang="zh-CN" sz="2800" dirty="0" smtClean="0">
                <a:solidFill>
                  <a:schemeClr val="bg2">
                    <a:lumMod val="10000"/>
                  </a:schemeClr>
                </a:solidFill>
              </a:rPr>
              <a:t> </a:t>
            </a:r>
            <a:r>
              <a:rPr lang="en-US" altLang="zh-CN" sz="3200" dirty="0" smtClean="0">
                <a:solidFill>
                  <a:srgbClr val="C00000"/>
                </a:solidFill>
                <a:latin typeface="Times New Roman"/>
                <a:cs typeface="Times New Roman"/>
              </a:rPr>
              <a:t>•</a:t>
            </a:r>
            <a:r>
              <a:rPr lang="en-US" altLang="zh-CN" sz="3200" dirty="0" smtClean="0">
                <a:solidFill>
                  <a:srgbClr val="C00000"/>
                </a:solidFill>
              </a:rPr>
              <a:t> </a:t>
            </a:r>
            <a:r>
              <a:rPr lang="en-US" altLang="zh-CN" sz="2800" dirty="0" smtClean="0">
                <a:solidFill>
                  <a:schemeClr val="bg2">
                    <a:lumMod val="10000"/>
                  </a:schemeClr>
                </a:solidFill>
              </a:rPr>
              <a:t>  </a:t>
            </a:r>
            <a:r>
              <a:rPr lang="en-US" altLang="zh-CN" sz="2400" dirty="0" smtClean="0">
                <a:solidFill>
                  <a:schemeClr val="bg2">
                    <a:lumMod val="10000"/>
                  </a:schemeClr>
                </a:solidFill>
              </a:rPr>
              <a:t>Saudi </a:t>
            </a:r>
            <a:r>
              <a:rPr lang="en-US" altLang="zh-CN" sz="2400" dirty="0">
                <a:solidFill>
                  <a:schemeClr val="bg2">
                    <a:lumMod val="10000"/>
                  </a:schemeClr>
                </a:solidFill>
              </a:rPr>
              <a:t>Arabia’s </a:t>
            </a:r>
            <a:r>
              <a:rPr lang="en-US" altLang="zh-CN" sz="2400" dirty="0" smtClean="0">
                <a:solidFill>
                  <a:schemeClr val="bg2">
                    <a:lumMod val="10000"/>
                  </a:schemeClr>
                </a:solidFill>
              </a:rPr>
              <a:t>Research </a:t>
            </a:r>
            <a:r>
              <a:rPr lang="en-US" altLang="zh-CN" sz="2400" dirty="0">
                <a:solidFill>
                  <a:schemeClr val="bg2">
                    <a:lumMod val="10000"/>
                  </a:schemeClr>
                </a:solidFill>
              </a:rPr>
              <a:t>A</a:t>
            </a:r>
            <a:r>
              <a:rPr lang="en-US" altLang="zh-CN" sz="2400" dirty="0" smtClean="0">
                <a:solidFill>
                  <a:schemeClr val="bg2">
                    <a:lumMod val="10000"/>
                  </a:schemeClr>
                </a:solidFill>
              </a:rPr>
              <a:t>gency</a:t>
            </a:r>
            <a:r>
              <a:rPr lang="en-US" altLang="zh-CN" sz="2400" dirty="0">
                <a:solidFill>
                  <a:schemeClr val="bg2">
                    <a:lumMod val="10000"/>
                  </a:schemeClr>
                </a:solidFill>
              </a:rPr>
              <a:t>, </a:t>
            </a:r>
            <a:r>
              <a:rPr lang="en-US" altLang="zh-CN" sz="2400" dirty="0" smtClean="0">
                <a:solidFill>
                  <a:schemeClr val="bg2">
                    <a:lumMod val="10000"/>
                  </a:schemeClr>
                </a:solidFill>
              </a:rPr>
              <a:t>King </a:t>
            </a:r>
            <a:r>
              <a:rPr lang="en-US" altLang="zh-CN" sz="2400" dirty="0" err="1" smtClean="0">
                <a:solidFill>
                  <a:schemeClr val="bg2">
                    <a:lumMod val="10000"/>
                  </a:schemeClr>
                </a:solidFill>
              </a:rPr>
              <a:t>Abdulaziz</a:t>
            </a:r>
            <a:r>
              <a:rPr lang="en-US" altLang="zh-CN" sz="2400" dirty="0" smtClean="0">
                <a:solidFill>
                  <a:schemeClr val="bg2">
                    <a:lumMod val="10000"/>
                  </a:schemeClr>
                </a:solidFill>
              </a:rPr>
              <a:t> City for Science and Technology, </a:t>
            </a:r>
            <a:r>
              <a:rPr lang="en-US" altLang="zh-CN" sz="2400" dirty="0">
                <a:solidFill>
                  <a:schemeClr val="bg2">
                    <a:lumMod val="10000"/>
                  </a:schemeClr>
                </a:solidFill>
              </a:rPr>
              <a:t>built the world’s largest solar-</a:t>
            </a:r>
            <a:r>
              <a:rPr lang="en-US" altLang="zh-CN" sz="2400" dirty="0" smtClean="0">
                <a:solidFill>
                  <a:schemeClr val="bg2">
                    <a:lumMod val="10000"/>
                  </a:schemeClr>
                </a:solidFill>
              </a:rPr>
              <a:t>powered (photovoltaic) </a:t>
            </a:r>
            <a:r>
              <a:rPr lang="en-US" altLang="zh-CN" sz="2400" dirty="0">
                <a:solidFill>
                  <a:schemeClr val="bg2">
                    <a:lumMod val="10000"/>
                  </a:schemeClr>
                </a:solidFill>
              </a:rPr>
              <a:t>desalination plant in the city of Al-</a:t>
            </a:r>
            <a:r>
              <a:rPr lang="en-US" altLang="zh-CN" sz="2400" dirty="0" err="1">
                <a:solidFill>
                  <a:schemeClr val="bg2">
                    <a:lumMod val="10000"/>
                  </a:schemeClr>
                </a:solidFill>
              </a:rPr>
              <a:t>Khafji</a:t>
            </a:r>
            <a:r>
              <a:rPr lang="en-US" altLang="zh-CN" sz="2400" dirty="0">
                <a:solidFill>
                  <a:schemeClr val="bg2">
                    <a:lumMod val="10000"/>
                  </a:schemeClr>
                </a:solidFill>
              </a:rPr>
              <a:t>. </a:t>
            </a:r>
            <a:r>
              <a:rPr lang="en-US" altLang="zh-CN" sz="2400" dirty="0" smtClean="0">
                <a:solidFill>
                  <a:schemeClr val="bg2">
                    <a:lumMod val="10000"/>
                  </a:schemeClr>
                </a:solidFill>
              </a:rPr>
              <a:t>Completed in the end of 2012, the plant has been operating well, </a:t>
            </a:r>
            <a:r>
              <a:rPr lang="en-US" altLang="zh-CN" sz="2400" dirty="0">
                <a:solidFill>
                  <a:schemeClr val="bg2">
                    <a:lumMod val="10000"/>
                  </a:schemeClr>
                </a:solidFill>
              </a:rPr>
              <a:t>produce 30,000 cubic meters of desalinated water per day to meet the needs of 100,000 </a:t>
            </a:r>
            <a:r>
              <a:rPr lang="en-US" altLang="zh-CN" sz="2400" dirty="0" smtClean="0">
                <a:solidFill>
                  <a:schemeClr val="bg2">
                    <a:lumMod val="10000"/>
                  </a:schemeClr>
                </a:solidFill>
              </a:rPr>
              <a:t>people.</a:t>
            </a:r>
            <a:endParaRPr kumimoji="1" lang="zh-CN" altLang="en-US" sz="2400" dirty="0">
              <a:solidFill>
                <a:schemeClr val="bg2">
                  <a:lumMod val="10000"/>
                </a:schemeClr>
              </a:solidFill>
            </a:endParaRPr>
          </a:p>
        </p:txBody>
      </p:sp>
    </p:spTree>
    <p:extLst>
      <p:ext uri="{BB962C8B-B14F-4D97-AF65-F5344CB8AC3E}">
        <p14:creationId xmlns:p14="http://schemas.microsoft.com/office/powerpoint/2010/main" val="929018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7067" y="641975"/>
            <a:ext cx="8229600" cy="1253812"/>
          </a:xfrm>
        </p:spPr>
        <p:txBody>
          <a:bodyPr/>
          <a:lstStyle/>
          <a:p>
            <a:r>
              <a:rPr kumimoji="1" lang="en-US" altLang="zh-CN" dirty="0" smtClean="0"/>
              <a:t>Seawater Desalination</a:t>
            </a:r>
            <a:endParaRPr kumimoji="1" lang="zh-CN" altLang="en-US" dirty="0"/>
          </a:p>
        </p:txBody>
      </p:sp>
      <p:sp>
        <p:nvSpPr>
          <p:cNvPr id="3" name="内容占位符 2"/>
          <p:cNvSpPr>
            <a:spLocks noGrp="1"/>
          </p:cNvSpPr>
          <p:nvPr>
            <p:ph idx="1"/>
          </p:nvPr>
        </p:nvSpPr>
        <p:spPr>
          <a:xfrm>
            <a:off x="237067" y="2810933"/>
            <a:ext cx="5435600" cy="4525963"/>
          </a:xfrm>
        </p:spPr>
        <p:txBody>
          <a:bodyPr/>
          <a:lstStyle/>
          <a:p>
            <a:pPr marL="0" indent="0">
              <a:buNone/>
            </a:pPr>
            <a:r>
              <a:rPr kumimoji="1" lang="en-US" altLang="zh-CN" dirty="0" smtClean="0"/>
              <a:t>Mission: </a:t>
            </a:r>
            <a:r>
              <a:rPr kumimoji="1" lang="en-US" altLang="zh-CN" dirty="0" smtClean="0">
                <a:solidFill>
                  <a:schemeClr val="bg2">
                    <a:lumMod val="10000"/>
                  </a:schemeClr>
                </a:solidFill>
              </a:rPr>
              <a:t>Create a safe and reliable water supply that is local and not dependent on varying weather conditions or water rights.</a:t>
            </a:r>
            <a:endParaRPr kumimoji="1" lang="zh-CN" altLang="en-US" dirty="0">
              <a:solidFill>
                <a:schemeClr val="bg2">
                  <a:lumMod val="10000"/>
                </a:schemeClr>
              </a:solidFill>
            </a:endParaRPr>
          </a:p>
        </p:txBody>
      </p:sp>
      <p:pic>
        <p:nvPicPr>
          <p:cNvPr id="4" name="图片 3"/>
          <p:cNvPicPr>
            <a:picLocks noChangeAspect="1"/>
          </p:cNvPicPr>
          <p:nvPr/>
        </p:nvPicPr>
        <p:blipFill>
          <a:blip r:embed="rId2"/>
          <a:stretch>
            <a:fillRect/>
          </a:stretch>
        </p:blipFill>
        <p:spPr>
          <a:xfrm>
            <a:off x="5343525" y="2810933"/>
            <a:ext cx="3800475" cy="3022600"/>
          </a:xfrm>
          <a:prstGeom prst="rect">
            <a:avLst/>
          </a:prstGeom>
        </p:spPr>
      </p:pic>
      <p:sp>
        <p:nvSpPr>
          <p:cNvPr id="5" name="文本框 4"/>
          <p:cNvSpPr txBox="1"/>
          <p:nvPr/>
        </p:nvSpPr>
        <p:spPr>
          <a:xfrm>
            <a:off x="237067" y="1657975"/>
            <a:ext cx="8585201" cy="1077218"/>
          </a:xfrm>
          <a:prstGeom prst="rect">
            <a:avLst/>
          </a:prstGeom>
          <a:noFill/>
        </p:spPr>
        <p:txBody>
          <a:bodyPr wrap="square" rtlCol="0">
            <a:spAutoFit/>
          </a:bodyPr>
          <a:lstStyle/>
          <a:p>
            <a:r>
              <a:rPr kumimoji="1" lang="en-US" altLang="zh-CN" sz="3200" dirty="0" smtClean="0"/>
              <a:t>Definition: </a:t>
            </a:r>
            <a:r>
              <a:rPr kumimoji="1" lang="en-US" altLang="zh-CN" sz="3200" dirty="0" smtClean="0">
                <a:solidFill>
                  <a:schemeClr val="bg2">
                    <a:lumMod val="10000"/>
                  </a:schemeClr>
                </a:solidFill>
              </a:rPr>
              <a:t>The </a:t>
            </a:r>
            <a:r>
              <a:rPr kumimoji="1" lang="en-US" altLang="zh-CN" sz="3200" dirty="0">
                <a:solidFill>
                  <a:schemeClr val="bg2">
                    <a:lumMod val="10000"/>
                  </a:schemeClr>
                </a:solidFill>
              </a:rPr>
              <a:t>processes of removing salt, other minerals and impurities from seawater.</a:t>
            </a:r>
          </a:p>
        </p:txBody>
      </p:sp>
    </p:spTree>
    <p:extLst>
      <p:ext uri="{BB962C8B-B14F-4D97-AF65-F5344CB8AC3E}">
        <p14:creationId xmlns:p14="http://schemas.microsoft.com/office/powerpoint/2010/main" val="14698530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38667"/>
            <a:ext cx="8229600" cy="1600200"/>
          </a:xfrm>
        </p:spPr>
        <p:txBody>
          <a:bodyPr/>
          <a:lstStyle/>
          <a:p>
            <a:r>
              <a:rPr kumimoji="1" lang="en-US" altLang="zh-CN" sz="3600" dirty="0" smtClean="0"/>
              <a:t>Wind Power Desalination</a:t>
            </a:r>
            <a:endParaRPr kumimoji="1" lang="zh-CN" altLang="en-US" sz="3600" dirty="0"/>
          </a:p>
        </p:txBody>
      </p:sp>
      <p:sp>
        <p:nvSpPr>
          <p:cNvPr id="3" name="内容占位符 2"/>
          <p:cNvSpPr>
            <a:spLocks noGrp="1"/>
          </p:cNvSpPr>
          <p:nvPr>
            <p:ph idx="1"/>
          </p:nvPr>
        </p:nvSpPr>
        <p:spPr>
          <a:xfrm>
            <a:off x="457200" y="1085034"/>
            <a:ext cx="7874000" cy="4525963"/>
          </a:xfrm>
        </p:spPr>
        <p:txBody>
          <a:bodyPr/>
          <a:lstStyle/>
          <a:p>
            <a:pPr marL="0" indent="0">
              <a:buNone/>
            </a:pPr>
            <a:r>
              <a:rPr lang="en-US" altLang="zh-CN" dirty="0" smtClean="0">
                <a:solidFill>
                  <a:schemeClr val="bg2">
                    <a:lumMod val="10000"/>
                  </a:schemeClr>
                </a:solidFill>
              </a:rPr>
              <a:t> </a:t>
            </a:r>
            <a:r>
              <a:rPr lang="en-US" altLang="zh-CN" sz="2400" dirty="0" smtClean="0">
                <a:solidFill>
                  <a:schemeClr val="bg2">
                    <a:lumMod val="10000"/>
                  </a:schemeClr>
                </a:solidFill>
              </a:rPr>
              <a:t>   Using </a:t>
            </a:r>
            <a:r>
              <a:rPr lang="en-US" altLang="zh-CN" sz="2400" dirty="0">
                <a:solidFill>
                  <a:schemeClr val="bg2">
                    <a:lumMod val="10000"/>
                  </a:schemeClr>
                </a:solidFill>
              </a:rPr>
              <a:t>electrical and mechanical power generated by a wind turbine </a:t>
            </a:r>
            <a:r>
              <a:rPr lang="en-US" altLang="zh-CN" sz="2400" dirty="0" smtClean="0">
                <a:solidFill>
                  <a:schemeClr val="bg2">
                    <a:lumMod val="10000"/>
                  </a:schemeClr>
                </a:solidFill>
              </a:rPr>
              <a:t>to </a:t>
            </a:r>
            <a:r>
              <a:rPr lang="en-US" altLang="zh-CN" sz="2400" dirty="0">
                <a:solidFill>
                  <a:schemeClr val="bg2">
                    <a:lumMod val="10000"/>
                  </a:schemeClr>
                </a:solidFill>
              </a:rPr>
              <a:t>power desalination plants, notably </a:t>
            </a:r>
            <a:r>
              <a:rPr lang="en-US" altLang="zh-CN" sz="2400" dirty="0" smtClean="0">
                <a:solidFill>
                  <a:schemeClr val="bg2">
                    <a:lumMod val="10000"/>
                  </a:schemeClr>
                </a:solidFill>
              </a:rPr>
              <a:t>reverse osmosis and </a:t>
            </a:r>
            <a:r>
              <a:rPr lang="en-US" altLang="zh-CN" sz="2400" dirty="0">
                <a:solidFill>
                  <a:schemeClr val="bg2">
                    <a:lumMod val="10000"/>
                  </a:schemeClr>
                </a:solidFill>
              </a:rPr>
              <a:t>vapor compression </a:t>
            </a:r>
            <a:r>
              <a:rPr lang="en-US" altLang="zh-CN" sz="2400" dirty="0" smtClean="0">
                <a:solidFill>
                  <a:schemeClr val="bg2">
                    <a:lumMod val="10000"/>
                  </a:schemeClr>
                </a:solidFill>
              </a:rPr>
              <a:t>distillation processes. </a:t>
            </a:r>
          </a:p>
          <a:p>
            <a:pPr marL="0" indent="0">
              <a:spcBef>
                <a:spcPts val="1200"/>
              </a:spcBef>
              <a:buNone/>
            </a:pPr>
            <a:r>
              <a:rPr lang="en-US" altLang="zh-CN" sz="2400" dirty="0" smtClean="0">
                <a:solidFill>
                  <a:schemeClr val="bg2">
                    <a:lumMod val="10000"/>
                  </a:schemeClr>
                </a:solidFill>
              </a:rPr>
              <a:t>  </a:t>
            </a:r>
            <a:r>
              <a:rPr lang="en-US" altLang="zh-CN" sz="3600" dirty="0" smtClean="0">
                <a:solidFill>
                  <a:srgbClr val="C00000"/>
                </a:solidFill>
                <a:latin typeface="Times New Roman"/>
                <a:cs typeface="Times New Roman"/>
              </a:rPr>
              <a:t>•</a:t>
            </a:r>
            <a:r>
              <a:rPr lang="en-US" altLang="zh-CN" sz="2400" dirty="0" smtClean="0">
                <a:solidFill>
                  <a:schemeClr val="bg2">
                    <a:lumMod val="10000"/>
                  </a:schemeClr>
                </a:solidFill>
              </a:rPr>
              <a:t>  The</a:t>
            </a:r>
            <a:r>
              <a:rPr lang="en-US" altLang="zh-CN" sz="2400" dirty="0">
                <a:solidFill>
                  <a:schemeClr val="bg2">
                    <a:lumMod val="10000"/>
                  </a:schemeClr>
                </a:solidFill>
              </a:rPr>
              <a:t> </a:t>
            </a:r>
            <a:r>
              <a:rPr lang="en-US" altLang="zh-CN" sz="2400" dirty="0" err="1">
                <a:solidFill>
                  <a:schemeClr val="bg2">
                    <a:lumMod val="10000"/>
                  </a:schemeClr>
                </a:solidFill>
              </a:rPr>
              <a:t>Kwinana</a:t>
            </a:r>
            <a:r>
              <a:rPr lang="en-US" altLang="zh-CN" sz="2400" dirty="0">
                <a:solidFill>
                  <a:schemeClr val="bg2">
                    <a:lumMod val="10000"/>
                  </a:schemeClr>
                </a:solidFill>
              </a:rPr>
              <a:t> </a:t>
            </a:r>
            <a:r>
              <a:rPr lang="en-US" altLang="zh-CN" sz="2400" dirty="0" smtClean="0">
                <a:solidFill>
                  <a:schemeClr val="bg2">
                    <a:lumMod val="10000"/>
                  </a:schemeClr>
                </a:solidFill>
              </a:rPr>
              <a:t>Desalination</a:t>
            </a:r>
          </a:p>
          <a:p>
            <a:pPr marL="0" indent="0">
              <a:spcBef>
                <a:spcPts val="0"/>
              </a:spcBef>
              <a:buNone/>
            </a:pPr>
            <a:r>
              <a:rPr lang="en-US" altLang="zh-CN" sz="2400" dirty="0" smtClean="0">
                <a:solidFill>
                  <a:schemeClr val="bg2">
                    <a:lumMod val="10000"/>
                  </a:schemeClr>
                </a:solidFill>
              </a:rPr>
              <a:t>plant, is </a:t>
            </a:r>
            <a:r>
              <a:rPr lang="en-US" altLang="zh-CN" sz="2400" dirty="0">
                <a:solidFill>
                  <a:schemeClr val="bg2">
                    <a:lumMod val="10000"/>
                  </a:schemeClr>
                </a:solidFill>
              </a:rPr>
              <a:t>the first wind power </a:t>
            </a:r>
            <a:endParaRPr lang="en-US" altLang="zh-CN" sz="2400" dirty="0" smtClean="0">
              <a:solidFill>
                <a:schemeClr val="bg2">
                  <a:lumMod val="10000"/>
                </a:schemeClr>
              </a:solidFill>
            </a:endParaRPr>
          </a:p>
          <a:p>
            <a:pPr marL="0" indent="0">
              <a:spcBef>
                <a:spcPts val="0"/>
              </a:spcBef>
              <a:buNone/>
            </a:pPr>
            <a:r>
              <a:rPr lang="en-US" altLang="zh-CN" sz="2400" dirty="0">
                <a:solidFill>
                  <a:schemeClr val="bg2">
                    <a:lumMod val="10000"/>
                  </a:schemeClr>
                </a:solidFill>
              </a:rPr>
              <a:t>d</a:t>
            </a:r>
            <a:r>
              <a:rPr lang="en-US" altLang="zh-CN" sz="2400" dirty="0" smtClean="0">
                <a:solidFill>
                  <a:schemeClr val="bg2">
                    <a:lumMod val="10000"/>
                  </a:schemeClr>
                </a:solidFill>
              </a:rPr>
              <a:t>esalination plant </a:t>
            </a:r>
            <a:r>
              <a:rPr lang="en-US" altLang="zh-CN" sz="2400" dirty="0">
                <a:solidFill>
                  <a:schemeClr val="bg2">
                    <a:lumMod val="10000"/>
                  </a:schemeClr>
                </a:solidFill>
              </a:rPr>
              <a:t>in Australia </a:t>
            </a:r>
            <a:endParaRPr lang="en-US" altLang="zh-CN" sz="2400" dirty="0" smtClean="0">
              <a:solidFill>
                <a:schemeClr val="bg2">
                  <a:lumMod val="10000"/>
                </a:schemeClr>
              </a:solidFill>
            </a:endParaRPr>
          </a:p>
          <a:p>
            <a:pPr marL="0" indent="0">
              <a:spcBef>
                <a:spcPts val="0"/>
              </a:spcBef>
              <a:buNone/>
            </a:pPr>
            <a:r>
              <a:rPr lang="en-US" altLang="zh-CN" sz="2400" dirty="0" smtClean="0">
                <a:solidFill>
                  <a:schemeClr val="bg2">
                    <a:lumMod val="10000"/>
                  </a:schemeClr>
                </a:solidFill>
              </a:rPr>
              <a:t>and </a:t>
            </a:r>
            <a:r>
              <a:rPr lang="en-US" altLang="zh-CN" sz="2400" dirty="0">
                <a:solidFill>
                  <a:schemeClr val="bg2">
                    <a:lumMod val="10000"/>
                  </a:schemeClr>
                </a:solidFill>
              </a:rPr>
              <a:t>covers </a:t>
            </a:r>
            <a:r>
              <a:rPr lang="en-US" altLang="zh-CN" sz="2400" dirty="0" smtClean="0">
                <a:solidFill>
                  <a:schemeClr val="bg2">
                    <a:lumMod val="10000"/>
                  </a:schemeClr>
                </a:solidFill>
              </a:rPr>
              <a:t>several acres </a:t>
            </a:r>
            <a:r>
              <a:rPr lang="en-US" altLang="zh-CN" sz="2400" dirty="0">
                <a:solidFill>
                  <a:schemeClr val="bg2">
                    <a:lumMod val="10000"/>
                  </a:schemeClr>
                </a:solidFill>
              </a:rPr>
              <a:t>in </a:t>
            </a:r>
            <a:r>
              <a:rPr lang="en-US" altLang="zh-CN" sz="2400" dirty="0" smtClean="0">
                <a:solidFill>
                  <a:schemeClr val="bg2">
                    <a:lumMod val="10000"/>
                  </a:schemeClr>
                </a:solidFill>
              </a:rPr>
              <a:t>an</a:t>
            </a:r>
          </a:p>
          <a:p>
            <a:pPr marL="0" indent="0">
              <a:spcBef>
                <a:spcPts val="0"/>
              </a:spcBef>
              <a:buNone/>
            </a:pPr>
            <a:r>
              <a:rPr lang="en-US" altLang="zh-CN" sz="2400" dirty="0" smtClean="0">
                <a:solidFill>
                  <a:schemeClr val="bg2">
                    <a:lumMod val="10000"/>
                  </a:schemeClr>
                </a:solidFill>
              </a:rPr>
              <a:t>industrial </a:t>
            </a:r>
            <a:r>
              <a:rPr lang="en-US" altLang="zh-CN" sz="2400" dirty="0">
                <a:solidFill>
                  <a:schemeClr val="bg2">
                    <a:lumMod val="10000"/>
                  </a:schemeClr>
                </a:solidFill>
              </a:rPr>
              <a:t>park near </a:t>
            </a:r>
            <a:r>
              <a:rPr lang="en-US" altLang="zh-CN" sz="2400" dirty="0" smtClean="0">
                <a:solidFill>
                  <a:schemeClr val="bg2">
                    <a:lumMod val="10000"/>
                  </a:schemeClr>
                </a:solidFill>
              </a:rPr>
              <a:t>the suburb</a:t>
            </a:r>
          </a:p>
          <a:p>
            <a:pPr marL="0" indent="0">
              <a:spcBef>
                <a:spcPts val="0"/>
              </a:spcBef>
              <a:buNone/>
            </a:pPr>
            <a:r>
              <a:rPr lang="en-US" altLang="zh-CN" sz="2400" dirty="0" smtClean="0">
                <a:solidFill>
                  <a:schemeClr val="bg2">
                    <a:lumMod val="10000"/>
                  </a:schemeClr>
                </a:solidFill>
              </a:rPr>
              <a:t>of</a:t>
            </a:r>
            <a:r>
              <a:rPr lang="en-US" altLang="zh-CN" sz="2400" dirty="0">
                <a:solidFill>
                  <a:schemeClr val="bg2">
                    <a:lumMod val="10000"/>
                  </a:schemeClr>
                </a:solidFill>
              </a:rPr>
              <a:t> </a:t>
            </a:r>
            <a:r>
              <a:rPr lang="en-US" altLang="zh-CN" sz="2400" dirty="0" err="1" smtClean="0">
                <a:solidFill>
                  <a:schemeClr val="bg2">
                    <a:lumMod val="10000"/>
                  </a:schemeClr>
                </a:solidFill>
              </a:rPr>
              <a:t>Kwinana</a:t>
            </a:r>
            <a:r>
              <a:rPr lang="en-US" altLang="zh-CN" sz="2400" dirty="0" smtClean="0">
                <a:solidFill>
                  <a:schemeClr val="bg2">
                    <a:lumMod val="10000"/>
                  </a:schemeClr>
                </a:solidFill>
              </a:rPr>
              <a:t>. No information was</a:t>
            </a:r>
          </a:p>
          <a:p>
            <a:pPr marL="0" indent="0">
              <a:spcBef>
                <a:spcPts val="0"/>
              </a:spcBef>
              <a:buNone/>
            </a:pPr>
            <a:r>
              <a:rPr lang="en-US" altLang="zh-CN" sz="2400" dirty="0" smtClean="0">
                <a:solidFill>
                  <a:schemeClr val="bg2">
                    <a:lumMod val="10000"/>
                  </a:schemeClr>
                </a:solidFill>
              </a:rPr>
              <a:t>found regarding the plant working</a:t>
            </a:r>
          </a:p>
          <a:p>
            <a:pPr marL="0" indent="0">
              <a:spcBef>
                <a:spcPts val="0"/>
              </a:spcBef>
              <a:buNone/>
            </a:pPr>
            <a:r>
              <a:rPr lang="en-US" altLang="zh-CN" sz="2400" dirty="0" smtClean="0">
                <a:solidFill>
                  <a:schemeClr val="bg2">
                    <a:lumMod val="10000"/>
                  </a:schemeClr>
                </a:solidFill>
              </a:rPr>
              <a:t>Efficiency.</a:t>
            </a:r>
          </a:p>
        </p:txBody>
      </p:sp>
      <p:pic>
        <p:nvPicPr>
          <p:cNvPr id="4" name="图片 3"/>
          <p:cNvPicPr>
            <a:picLocks noChangeAspect="1"/>
          </p:cNvPicPr>
          <p:nvPr/>
        </p:nvPicPr>
        <p:blipFill>
          <a:blip r:embed="rId2"/>
          <a:stretch>
            <a:fillRect/>
          </a:stretch>
        </p:blipFill>
        <p:spPr>
          <a:xfrm>
            <a:off x="5236633" y="2843066"/>
            <a:ext cx="3636434" cy="2564728"/>
          </a:xfrm>
          <a:prstGeom prst="rect">
            <a:avLst/>
          </a:prstGeom>
        </p:spPr>
      </p:pic>
      <p:sp>
        <p:nvSpPr>
          <p:cNvPr id="5" name="文本框 4"/>
          <p:cNvSpPr txBox="1"/>
          <p:nvPr/>
        </p:nvSpPr>
        <p:spPr>
          <a:xfrm>
            <a:off x="6557434" y="5407794"/>
            <a:ext cx="2315633" cy="369332"/>
          </a:xfrm>
          <a:prstGeom prst="rect">
            <a:avLst/>
          </a:prstGeom>
          <a:noFill/>
        </p:spPr>
        <p:txBody>
          <a:bodyPr wrap="square" rtlCol="0">
            <a:spAutoFit/>
          </a:bodyPr>
          <a:lstStyle/>
          <a:p>
            <a:r>
              <a:rPr kumimoji="1" lang="en-US" altLang="zh-CN" dirty="0" smtClean="0"/>
              <a:t>Reference source: 16</a:t>
            </a:r>
            <a:endParaRPr kumimoji="1" lang="zh-CN" altLang="en-US" dirty="0"/>
          </a:p>
        </p:txBody>
      </p:sp>
    </p:spTree>
    <p:extLst>
      <p:ext uri="{BB962C8B-B14F-4D97-AF65-F5344CB8AC3E}">
        <p14:creationId xmlns:p14="http://schemas.microsoft.com/office/powerpoint/2010/main" val="22884310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18533"/>
            <a:ext cx="8229600" cy="1600200"/>
          </a:xfrm>
        </p:spPr>
        <p:txBody>
          <a:bodyPr/>
          <a:lstStyle/>
          <a:p>
            <a:r>
              <a:rPr kumimoji="1" lang="en-US" altLang="zh-CN" sz="3200" dirty="0" smtClean="0"/>
              <a:t>Geothermal Desalination</a:t>
            </a:r>
            <a:endParaRPr kumimoji="1" lang="zh-CN" altLang="en-US" sz="3200" dirty="0"/>
          </a:p>
        </p:txBody>
      </p:sp>
      <p:sp>
        <p:nvSpPr>
          <p:cNvPr id="3" name="内容占位符 2"/>
          <p:cNvSpPr>
            <a:spLocks noGrp="1"/>
          </p:cNvSpPr>
          <p:nvPr>
            <p:ph idx="1"/>
          </p:nvPr>
        </p:nvSpPr>
        <p:spPr>
          <a:xfrm>
            <a:off x="287867" y="651934"/>
            <a:ext cx="8398933" cy="4525963"/>
          </a:xfrm>
        </p:spPr>
        <p:txBody>
          <a:bodyPr/>
          <a:lstStyle/>
          <a:p>
            <a:pPr marL="0" indent="0">
              <a:buNone/>
            </a:pPr>
            <a:r>
              <a:rPr lang="en-US" altLang="zh-CN" dirty="0" smtClean="0">
                <a:solidFill>
                  <a:schemeClr val="bg2">
                    <a:lumMod val="10000"/>
                  </a:schemeClr>
                </a:solidFill>
              </a:rPr>
              <a:t> </a:t>
            </a:r>
            <a:r>
              <a:rPr lang="en-US" altLang="zh-CN" sz="2800" dirty="0" smtClean="0">
                <a:solidFill>
                  <a:schemeClr val="bg2">
                    <a:lumMod val="10000"/>
                  </a:schemeClr>
                </a:solidFill>
              </a:rPr>
              <a:t>   </a:t>
            </a:r>
            <a:r>
              <a:rPr lang="en-US" altLang="zh-CN" sz="2400" dirty="0" smtClean="0">
                <a:solidFill>
                  <a:schemeClr val="bg2">
                    <a:lumMod val="10000"/>
                  </a:schemeClr>
                </a:solidFill>
              </a:rPr>
              <a:t>As </a:t>
            </a:r>
            <a:r>
              <a:rPr lang="en-US" altLang="zh-CN" sz="2400" dirty="0">
                <a:solidFill>
                  <a:schemeClr val="bg2">
                    <a:lumMod val="10000"/>
                  </a:schemeClr>
                </a:solidFill>
              </a:rPr>
              <a:t>geothermal energy can produce electricity and heat, it can </a:t>
            </a:r>
            <a:r>
              <a:rPr lang="en-US" altLang="zh-CN" sz="2400" dirty="0" smtClean="0">
                <a:solidFill>
                  <a:schemeClr val="bg2">
                    <a:lumMod val="10000"/>
                  </a:schemeClr>
                </a:solidFill>
              </a:rPr>
              <a:t>be</a:t>
            </a:r>
            <a:r>
              <a:rPr lang="zh-CN" altLang="en-US" sz="2400" dirty="0" smtClean="0">
                <a:solidFill>
                  <a:schemeClr val="bg2">
                    <a:lumMod val="10000"/>
                  </a:schemeClr>
                </a:solidFill>
              </a:rPr>
              <a:t> </a:t>
            </a:r>
            <a:r>
              <a:rPr lang="en-US" altLang="zh-CN" sz="2400" dirty="0" smtClean="0">
                <a:solidFill>
                  <a:schemeClr val="bg2">
                    <a:lumMod val="10000"/>
                  </a:schemeClr>
                </a:solidFill>
              </a:rPr>
              <a:t>integrated</a:t>
            </a:r>
            <a:r>
              <a:rPr lang="zh-CN" altLang="en-US" sz="2400" dirty="0" smtClean="0">
                <a:solidFill>
                  <a:schemeClr val="bg2">
                    <a:lumMod val="10000"/>
                  </a:schemeClr>
                </a:solidFill>
              </a:rPr>
              <a:t> </a:t>
            </a:r>
            <a:r>
              <a:rPr lang="en-US" altLang="zh-CN" sz="2400" dirty="0" smtClean="0">
                <a:solidFill>
                  <a:schemeClr val="bg2">
                    <a:lumMod val="10000"/>
                  </a:schemeClr>
                </a:solidFill>
              </a:rPr>
              <a:t>with </a:t>
            </a:r>
            <a:r>
              <a:rPr lang="en-US" altLang="zh-CN" sz="2400" dirty="0">
                <a:solidFill>
                  <a:schemeClr val="bg2">
                    <a:lumMod val="10000"/>
                  </a:schemeClr>
                </a:solidFill>
              </a:rPr>
              <a:t>both thermal and membrane desalination technologies. </a:t>
            </a:r>
            <a:endParaRPr kumimoji="1" lang="zh-CN" altLang="en-US" sz="2400" dirty="0">
              <a:solidFill>
                <a:schemeClr val="bg2">
                  <a:lumMod val="10000"/>
                </a:schemeClr>
              </a:solidFill>
            </a:endParaRPr>
          </a:p>
        </p:txBody>
      </p:sp>
      <p:pic>
        <p:nvPicPr>
          <p:cNvPr id="4" name="图片 3"/>
          <p:cNvPicPr>
            <a:picLocks noChangeAspect="1"/>
          </p:cNvPicPr>
          <p:nvPr/>
        </p:nvPicPr>
        <p:blipFill>
          <a:blip r:embed="rId2"/>
          <a:stretch>
            <a:fillRect/>
          </a:stretch>
        </p:blipFill>
        <p:spPr>
          <a:xfrm>
            <a:off x="4889399" y="2136660"/>
            <a:ext cx="4254600" cy="3606801"/>
          </a:xfrm>
          <a:prstGeom prst="rect">
            <a:avLst/>
          </a:prstGeom>
        </p:spPr>
      </p:pic>
      <p:sp>
        <p:nvSpPr>
          <p:cNvPr id="5" name="文本框 4"/>
          <p:cNvSpPr txBox="1"/>
          <p:nvPr/>
        </p:nvSpPr>
        <p:spPr>
          <a:xfrm>
            <a:off x="6671733" y="5374129"/>
            <a:ext cx="2472266" cy="369332"/>
          </a:xfrm>
          <a:prstGeom prst="rect">
            <a:avLst/>
          </a:prstGeom>
          <a:noFill/>
        </p:spPr>
        <p:txBody>
          <a:bodyPr wrap="square" rtlCol="0">
            <a:spAutoFit/>
          </a:bodyPr>
          <a:lstStyle/>
          <a:p>
            <a:r>
              <a:rPr kumimoji="1" lang="en-US" altLang="zh-CN" dirty="0" smtClean="0"/>
              <a:t>Reference source: 17</a:t>
            </a:r>
            <a:endParaRPr kumimoji="1" lang="zh-CN" altLang="en-US" dirty="0"/>
          </a:p>
        </p:txBody>
      </p:sp>
      <p:sp>
        <p:nvSpPr>
          <p:cNvPr id="6" name="文本框 5"/>
          <p:cNvSpPr txBox="1"/>
          <p:nvPr/>
        </p:nvSpPr>
        <p:spPr>
          <a:xfrm>
            <a:off x="287867" y="1896254"/>
            <a:ext cx="4601532" cy="3908762"/>
          </a:xfrm>
          <a:prstGeom prst="rect">
            <a:avLst/>
          </a:prstGeom>
          <a:noFill/>
        </p:spPr>
        <p:txBody>
          <a:bodyPr wrap="square" rtlCol="0">
            <a:spAutoFit/>
          </a:bodyPr>
          <a:lstStyle/>
          <a:p>
            <a:r>
              <a:rPr lang="en-US" altLang="zh-CN" sz="2800" dirty="0" smtClean="0">
                <a:solidFill>
                  <a:schemeClr val="bg2">
                    <a:lumMod val="10000"/>
                  </a:schemeClr>
                </a:solidFill>
              </a:rPr>
              <a:t> </a:t>
            </a:r>
            <a:r>
              <a:rPr lang="en-US" altLang="zh-CN" sz="3200" dirty="0" smtClean="0">
                <a:solidFill>
                  <a:srgbClr val="C00000"/>
                </a:solidFill>
                <a:latin typeface="Times New Roman"/>
                <a:cs typeface="Times New Roman"/>
              </a:rPr>
              <a:t>•</a:t>
            </a:r>
            <a:r>
              <a:rPr lang="en-US" altLang="zh-CN" sz="2800" dirty="0" smtClean="0">
                <a:solidFill>
                  <a:schemeClr val="bg2">
                    <a:lumMod val="10000"/>
                  </a:schemeClr>
                </a:solidFill>
              </a:rPr>
              <a:t> </a:t>
            </a:r>
            <a:r>
              <a:rPr lang="en-US" altLang="zh-CN" sz="2400" dirty="0" smtClean="0">
                <a:solidFill>
                  <a:schemeClr val="bg2">
                    <a:lumMod val="10000"/>
                  </a:schemeClr>
                </a:solidFill>
              </a:rPr>
              <a:t>  </a:t>
            </a:r>
            <a:r>
              <a:rPr lang="en-US" altLang="zh-CN" sz="2400" dirty="0">
                <a:solidFill>
                  <a:schemeClr val="bg2">
                    <a:lumMod val="10000"/>
                  </a:schemeClr>
                </a:solidFill>
              </a:rPr>
              <a:t>A project on Milos Island, Greece, has proposed a geothermal desalination system to produce 1,920 m</a:t>
            </a:r>
            <a:r>
              <a:rPr lang="en-US" altLang="zh-CN" sz="2400" baseline="30000" dirty="0">
                <a:solidFill>
                  <a:schemeClr val="bg2">
                    <a:lumMod val="10000"/>
                  </a:schemeClr>
                </a:solidFill>
              </a:rPr>
              <a:t>3</a:t>
            </a:r>
            <a:r>
              <a:rPr lang="en-US" altLang="zh-CN" sz="2400" dirty="0">
                <a:solidFill>
                  <a:schemeClr val="bg2">
                    <a:lumMod val="10000"/>
                  </a:schemeClr>
                </a:solidFill>
              </a:rPr>
              <a:t>/d of water. </a:t>
            </a:r>
            <a:r>
              <a:rPr lang="en-US" altLang="zh-CN" sz="2400" dirty="0" smtClean="0">
                <a:solidFill>
                  <a:schemeClr val="bg2">
                    <a:lumMod val="10000"/>
                  </a:schemeClr>
                </a:solidFill>
              </a:rPr>
              <a:t>This can </a:t>
            </a:r>
            <a:r>
              <a:rPr lang="en-US" altLang="zh-CN" sz="2400" dirty="0">
                <a:solidFill>
                  <a:schemeClr val="bg2">
                    <a:lumMod val="10000"/>
                  </a:schemeClr>
                </a:solidFill>
              </a:rPr>
              <a:t>benefit the local community by producing desalinated water at a very low cost. However, the exploitation of geothermal energy very much depends on the specific local </a:t>
            </a:r>
            <a:r>
              <a:rPr lang="en-US" altLang="zh-CN" sz="2400" dirty="0" smtClean="0">
                <a:solidFill>
                  <a:schemeClr val="bg2">
                    <a:lumMod val="10000"/>
                  </a:schemeClr>
                </a:solidFill>
              </a:rPr>
              <a:t>conditions. </a:t>
            </a:r>
            <a:endParaRPr lang="zh-CN" altLang="en-US" sz="2400" dirty="0">
              <a:solidFill>
                <a:schemeClr val="bg2">
                  <a:lumMod val="10000"/>
                </a:schemeClr>
              </a:solidFill>
            </a:endParaRPr>
          </a:p>
        </p:txBody>
      </p:sp>
    </p:spTree>
    <p:extLst>
      <p:ext uri="{BB962C8B-B14F-4D97-AF65-F5344CB8AC3E}">
        <p14:creationId xmlns:p14="http://schemas.microsoft.com/office/powerpoint/2010/main" val="37573852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75734"/>
            <a:ext cx="8229600" cy="1600200"/>
          </a:xfrm>
        </p:spPr>
        <p:txBody>
          <a:bodyPr/>
          <a:lstStyle/>
          <a:p>
            <a:r>
              <a:rPr kumimoji="1" lang="en-US" altLang="zh-CN" dirty="0" smtClean="0"/>
              <a:t>Discussion</a:t>
            </a:r>
            <a:endParaRPr kumimoji="1" lang="zh-CN" altLang="en-US" dirty="0"/>
          </a:p>
        </p:txBody>
      </p:sp>
      <p:sp>
        <p:nvSpPr>
          <p:cNvPr id="3" name="内容占位符 2"/>
          <p:cNvSpPr>
            <a:spLocks noGrp="1"/>
          </p:cNvSpPr>
          <p:nvPr>
            <p:ph idx="1"/>
          </p:nvPr>
        </p:nvSpPr>
        <p:spPr/>
        <p:txBody>
          <a:bodyPr/>
          <a:lstStyle/>
          <a:p>
            <a:pPr marL="0" indent="0" algn="just">
              <a:buNone/>
            </a:pPr>
            <a:r>
              <a:rPr lang="en-US" altLang="zh-CN" dirty="0" smtClean="0"/>
              <a:t>     </a:t>
            </a:r>
            <a:r>
              <a:rPr lang="en-US" altLang="zh-CN" dirty="0">
                <a:solidFill>
                  <a:srgbClr val="1E1C11"/>
                </a:solidFill>
              </a:rPr>
              <a:t>Desalination based on the use of renewable energy sources can provide a sustainable way to produce fresh water with low energy cost. It is expected to become economically attractive as the costs of renewable technologies continue to decline and the prices of fossil fuels continue to increase. </a:t>
            </a:r>
            <a:endParaRPr kumimoji="1" lang="zh-CN" altLang="en-US" dirty="0">
              <a:solidFill>
                <a:srgbClr val="1E1C11"/>
              </a:solidFill>
            </a:endParaRPr>
          </a:p>
        </p:txBody>
      </p:sp>
    </p:spTree>
    <p:extLst>
      <p:ext uri="{BB962C8B-B14F-4D97-AF65-F5344CB8AC3E}">
        <p14:creationId xmlns:p14="http://schemas.microsoft.com/office/powerpoint/2010/main" val="42319230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8667" y="1024468"/>
            <a:ext cx="8229600" cy="4525963"/>
          </a:xfrm>
        </p:spPr>
        <p:txBody>
          <a:bodyPr/>
          <a:lstStyle/>
          <a:p>
            <a:pPr marL="0" indent="0" algn="just">
              <a:buNone/>
            </a:pPr>
            <a:r>
              <a:rPr lang="en-US" altLang="zh-CN" dirty="0"/>
              <a:t> </a:t>
            </a:r>
            <a:r>
              <a:rPr lang="en-US" altLang="zh-CN" dirty="0" smtClean="0"/>
              <a:t>   </a:t>
            </a:r>
            <a:r>
              <a:rPr lang="en-US" altLang="zh-CN" dirty="0" smtClean="0">
                <a:solidFill>
                  <a:srgbClr val="1E1C11"/>
                </a:solidFill>
              </a:rPr>
              <a:t>Furthermore</a:t>
            </a:r>
            <a:r>
              <a:rPr lang="en-US" altLang="zh-CN" dirty="0">
                <a:solidFill>
                  <a:srgbClr val="1E1C11"/>
                </a:solidFill>
              </a:rPr>
              <a:t>, energy supplies in traditional desalination processes are usually from burning of fossil fuels, which release large amount of carbon dioxide, causing global warming. In this context, application of renewable energy will help reduce the use of fossil fuels and </a:t>
            </a:r>
            <a:r>
              <a:rPr lang="en-US" altLang="zh-CN" dirty="0" smtClean="0">
                <a:solidFill>
                  <a:srgbClr val="1E1C11"/>
                </a:solidFill>
              </a:rPr>
              <a:t>significantly </a:t>
            </a:r>
            <a:r>
              <a:rPr lang="en-US" altLang="zh-CN" dirty="0">
                <a:solidFill>
                  <a:srgbClr val="1E1C11"/>
                </a:solidFill>
              </a:rPr>
              <a:t>lower carbon dioxide emission.</a:t>
            </a:r>
          </a:p>
          <a:p>
            <a:endParaRPr kumimoji="1" lang="zh-CN" altLang="en-US" dirty="0"/>
          </a:p>
        </p:txBody>
      </p:sp>
    </p:spTree>
    <p:extLst>
      <p:ext uri="{BB962C8B-B14F-4D97-AF65-F5344CB8AC3E}">
        <p14:creationId xmlns:p14="http://schemas.microsoft.com/office/powerpoint/2010/main" val="23701851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21733"/>
            <a:ext cx="8229600" cy="1600200"/>
          </a:xfrm>
        </p:spPr>
        <p:txBody>
          <a:bodyPr/>
          <a:lstStyle/>
          <a:p>
            <a:r>
              <a:rPr kumimoji="1" lang="en-US" altLang="zh-CN" dirty="0" smtClean="0">
                <a:solidFill>
                  <a:schemeClr val="bg2">
                    <a:lumMod val="10000"/>
                  </a:schemeClr>
                </a:solidFill>
              </a:rPr>
              <a:t>Reference</a:t>
            </a:r>
            <a:endParaRPr kumimoji="1" lang="zh-CN" altLang="en-US" dirty="0">
              <a:solidFill>
                <a:schemeClr val="bg2">
                  <a:lumMod val="10000"/>
                </a:schemeClr>
              </a:solidFill>
            </a:endParaRPr>
          </a:p>
        </p:txBody>
      </p:sp>
      <p:sp>
        <p:nvSpPr>
          <p:cNvPr id="5" name="文本框 4"/>
          <p:cNvSpPr txBox="1"/>
          <p:nvPr/>
        </p:nvSpPr>
        <p:spPr>
          <a:xfrm>
            <a:off x="1591733" y="1552601"/>
            <a:ext cx="5994400" cy="369332"/>
          </a:xfrm>
          <a:prstGeom prst="rect">
            <a:avLst/>
          </a:prstGeom>
          <a:noFill/>
        </p:spPr>
        <p:txBody>
          <a:bodyPr wrap="square" rtlCol="0">
            <a:spAutoFit/>
          </a:bodyPr>
          <a:lstStyle/>
          <a:p>
            <a:endParaRPr kumimoji="1" lang="zh-CN" altLang="en-US" dirty="0"/>
          </a:p>
        </p:txBody>
      </p:sp>
      <p:sp>
        <p:nvSpPr>
          <p:cNvPr id="7" name="文本框 6"/>
          <p:cNvSpPr txBox="1"/>
          <p:nvPr/>
        </p:nvSpPr>
        <p:spPr>
          <a:xfrm>
            <a:off x="254000" y="1134533"/>
            <a:ext cx="8890000" cy="4247317"/>
          </a:xfrm>
          <a:prstGeom prst="rect">
            <a:avLst/>
          </a:prstGeom>
          <a:noFill/>
        </p:spPr>
        <p:txBody>
          <a:bodyPr wrap="square" rtlCol="0">
            <a:spAutoFit/>
          </a:bodyPr>
          <a:lstStyle/>
          <a:p>
            <a:pPr lvl="0"/>
            <a:r>
              <a:rPr lang="en-US" altLang="zh-CN" dirty="0" smtClean="0">
                <a:hlinkClick r:id="rId2"/>
              </a:rPr>
              <a:t>1. http</a:t>
            </a:r>
            <a:r>
              <a:rPr lang="en-US" altLang="zh-CN" dirty="0">
                <a:hlinkClick r:id="rId2"/>
              </a:rPr>
              <a:t>://puretecwater.com/what-is-reverse-osmosis.html</a:t>
            </a:r>
            <a:endParaRPr lang="en-US" altLang="zh-CN" dirty="0"/>
          </a:p>
          <a:p>
            <a:pPr lvl="0"/>
            <a:r>
              <a:rPr lang="en-US" altLang="zh-CN" dirty="0" smtClean="0">
                <a:hlinkClick r:id="rId3"/>
              </a:rPr>
              <a:t>2. http</a:t>
            </a:r>
            <a:r>
              <a:rPr lang="en-US" altLang="zh-CN" dirty="0">
                <a:hlinkClick r:id="rId3"/>
              </a:rPr>
              <a:t>://www.nytimes.com/2013/03/01/business/energy-environment/a-costly-california-desalination-plant-bets-on-future-affordability.html?pagewanted=all&amp;_r=0</a:t>
            </a:r>
            <a:endParaRPr lang="en-US" altLang="zh-CN" dirty="0"/>
          </a:p>
          <a:p>
            <a:pPr lvl="0"/>
            <a:r>
              <a:rPr lang="en-US" altLang="zh-CN" dirty="0" smtClean="0">
                <a:hlinkClick r:id="rId4"/>
              </a:rPr>
              <a:t>3. http</a:t>
            </a:r>
            <a:r>
              <a:rPr lang="en-US" altLang="zh-CN" dirty="0">
                <a:hlinkClick r:id="rId4"/>
              </a:rPr>
              <a:t>://carlsbaddesal.com/eir</a:t>
            </a:r>
            <a:endParaRPr lang="en-US" altLang="zh-CN" dirty="0"/>
          </a:p>
          <a:p>
            <a:pPr lvl="0"/>
            <a:r>
              <a:rPr lang="en-US" altLang="zh-CN" dirty="0" smtClean="0">
                <a:hlinkClick r:id="rId5"/>
              </a:rPr>
              <a:t>4. http</a:t>
            </a:r>
            <a:r>
              <a:rPr lang="en-US" altLang="zh-CN" dirty="0">
                <a:hlinkClick r:id="rId5"/>
              </a:rPr>
              <a:t>://en.wikipedia.org/wiki/Salinity</a:t>
            </a:r>
            <a:endParaRPr lang="en-US" altLang="zh-CN" dirty="0"/>
          </a:p>
          <a:p>
            <a:pPr lvl="0"/>
            <a:r>
              <a:rPr lang="en-US" altLang="zh-CN" dirty="0" smtClean="0">
                <a:hlinkClick r:id="rId6"/>
              </a:rPr>
              <a:t>5. http</a:t>
            </a:r>
            <a:r>
              <a:rPr lang="en-US" altLang="zh-CN" dirty="0">
                <a:hlinkClick r:id="rId6"/>
              </a:rPr>
              <a:t>://www.nbcnews.com/storyline/california-drought/parched-california-pours-mega-millions-desalination-tech-n28066</a:t>
            </a:r>
            <a:endParaRPr lang="en-US" altLang="zh-CN" dirty="0"/>
          </a:p>
          <a:p>
            <a:pPr lvl="0"/>
            <a:r>
              <a:rPr lang="en-US" altLang="zh-CN" dirty="0" smtClean="0">
                <a:hlinkClick r:id="rId7"/>
              </a:rPr>
              <a:t>6. http</a:t>
            </a:r>
            <a:r>
              <a:rPr lang="en-US" altLang="zh-CN" dirty="0">
                <a:hlinkClick r:id="rId7"/>
              </a:rPr>
              <a:t>://poseidonwater.com/our_projects/all_projects/huntington_beach_project</a:t>
            </a:r>
            <a:endParaRPr lang="en-US" altLang="zh-CN" dirty="0"/>
          </a:p>
          <a:p>
            <a:pPr lvl="0"/>
            <a:r>
              <a:rPr lang="en-US" altLang="zh-CN" dirty="0" smtClean="0">
                <a:hlinkClick r:id="rId8"/>
              </a:rPr>
              <a:t>7. http</a:t>
            </a:r>
            <a:r>
              <a:rPr lang="en-US" altLang="zh-CN" dirty="0">
                <a:hlinkClick r:id="rId8"/>
              </a:rPr>
              <a:t>://www.ocwd.com/Portals/0/ProgramsProjects/Explore%20Desal/PoseidonResourcesHuntingtonBeachOceanDesalinationProjectInformationAndUpdate.pdf</a:t>
            </a:r>
            <a:endParaRPr lang="en-US" altLang="zh-CN" dirty="0"/>
          </a:p>
          <a:p>
            <a:pPr lvl="0"/>
            <a:r>
              <a:rPr lang="en-US" altLang="zh-CN" dirty="0" smtClean="0">
                <a:hlinkClick r:id="rId9"/>
              </a:rPr>
              <a:t>8. http</a:t>
            </a:r>
            <a:r>
              <a:rPr lang="en-US" altLang="zh-CN" dirty="0">
                <a:hlinkClick r:id="rId9"/>
              </a:rPr>
              <a:t>://www.watereuse.org/files/s/Cesar_Lopez_1.pdf</a:t>
            </a:r>
            <a:endParaRPr lang="en-US" altLang="zh-CN" dirty="0"/>
          </a:p>
          <a:p>
            <a:pPr lvl="0"/>
            <a:r>
              <a:rPr lang="en-US" altLang="zh-CN" dirty="0" smtClean="0">
                <a:hlinkClick r:id="rId10"/>
              </a:rPr>
              <a:t>9. http</a:t>
            </a:r>
            <a:r>
              <a:rPr lang="en-US" altLang="zh-CN" dirty="0">
                <a:hlinkClick r:id="rId10"/>
              </a:rPr>
              <a:t>://www.sdcwa.org/sites/default/files/files/water-management/desal/ExecSummary_desal-study_Dec09.pdf</a:t>
            </a:r>
            <a:endParaRPr lang="en-US" altLang="zh-CN" dirty="0"/>
          </a:p>
          <a:p>
            <a:pPr lvl="0"/>
            <a:r>
              <a:rPr lang="en-US" altLang="zh-CN" dirty="0" smtClean="0">
                <a:hlinkClick r:id="rId11"/>
              </a:rPr>
              <a:t>10. http</a:t>
            </a:r>
            <a:r>
              <a:rPr lang="en-US" altLang="zh-CN" dirty="0">
                <a:hlinkClick r:id="rId11"/>
              </a:rPr>
              <a:t>://www.westbasin.org/files/final-desal-master-plan/executive-summary.pdf</a:t>
            </a:r>
            <a:endParaRPr lang="en-US" altLang="zh-CN" dirty="0"/>
          </a:p>
          <a:p>
            <a:endParaRPr kumimoji="1" lang="zh-CN" altLang="en-US" dirty="0"/>
          </a:p>
        </p:txBody>
      </p:sp>
    </p:spTree>
    <p:extLst>
      <p:ext uri="{BB962C8B-B14F-4D97-AF65-F5344CB8AC3E}">
        <p14:creationId xmlns:p14="http://schemas.microsoft.com/office/powerpoint/2010/main" val="34849017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4000" y="414868"/>
            <a:ext cx="8229600" cy="5291665"/>
          </a:xfrm>
        </p:spPr>
        <p:txBody>
          <a:bodyPr/>
          <a:lstStyle/>
          <a:p>
            <a:pPr marL="0" indent="0">
              <a:spcBef>
                <a:spcPts val="0"/>
              </a:spcBef>
              <a:buNone/>
            </a:pPr>
            <a:r>
              <a:rPr lang="en-US" altLang="zh-CN" sz="1800" dirty="0" smtClean="0">
                <a:hlinkClick r:id="rId2"/>
              </a:rPr>
              <a:t>11. http</a:t>
            </a:r>
            <a:r>
              <a:rPr lang="en-US" altLang="zh-CN" sz="1800" dirty="0">
                <a:hlinkClick r:id="rId2"/>
              </a:rPr>
              <a:t>://www.westbasin.org/files/desal-reports-and-research/west-basin-ie-report-final-081314-.</a:t>
            </a:r>
            <a:r>
              <a:rPr lang="en-US" altLang="zh-CN" sz="1800" dirty="0" smtClean="0">
                <a:hlinkClick r:id="rId2"/>
              </a:rPr>
              <a:t>pdf</a:t>
            </a:r>
            <a:endParaRPr lang="en-US" altLang="zh-CN" sz="1800" dirty="0"/>
          </a:p>
          <a:p>
            <a:pPr marL="0" indent="0">
              <a:spcBef>
                <a:spcPts val="0"/>
              </a:spcBef>
              <a:buNone/>
            </a:pPr>
            <a:r>
              <a:rPr lang="en-US" altLang="zh-CN" sz="1800" u="sng" dirty="0" smtClean="0">
                <a:solidFill>
                  <a:srgbClr val="0000FF"/>
                </a:solidFill>
              </a:rPr>
              <a:t>12. Al</a:t>
            </a:r>
            <a:r>
              <a:rPr lang="en-US" altLang="zh-CN" sz="1800" u="sng" dirty="0">
                <a:solidFill>
                  <a:srgbClr val="0000FF"/>
                </a:solidFill>
              </a:rPr>
              <a:t>-</a:t>
            </a:r>
            <a:r>
              <a:rPr lang="en-US" altLang="zh-CN" sz="1800" u="sng" dirty="0" err="1">
                <a:solidFill>
                  <a:srgbClr val="0000FF"/>
                </a:solidFill>
              </a:rPr>
              <a:t>Karaghouli</a:t>
            </a:r>
            <a:r>
              <a:rPr lang="en-US" altLang="zh-CN" sz="1800" u="sng" dirty="0">
                <a:solidFill>
                  <a:srgbClr val="0000FF"/>
                </a:solidFill>
              </a:rPr>
              <a:t>, A.A. et al., 2011, Renewable Energy Opportunities in </a:t>
            </a:r>
            <a:r>
              <a:rPr lang="en-US" altLang="zh-CN" sz="1800" u="sng" dirty="0" err="1">
                <a:solidFill>
                  <a:srgbClr val="0000FF"/>
                </a:solidFill>
              </a:rPr>
              <a:t>Wa</a:t>
            </a:r>
            <a:r>
              <a:rPr lang="en-US" altLang="zh-CN" sz="1800" u="sng" dirty="0">
                <a:solidFill>
                  <a:srgbClr val="0000FF"/>
                </a:solidFill>
              </a:rPr>
              <a:t>- </a:t>
            </a:r>
            <a:r>
              <a:rPr lang="en-US" altLang="zh-CN" sz="1800" u="sng" dirty="0" err="1">
                <a:solidFill>
                  <a:srgbClr val="0000FF"/>
                </a:solidFill>
              </a:rPr>
              <a:t>ter</a:t>
            </a:r>
            <a:r>
              <a:rPr lang="en-US" altLang="zh-CN" sz="1800" u="sng" dirty="0">
                <a:solidFill>
                  <a:srgbClr val="0000FF"/>
                </a:solidFill>
              </a:rPr>
              <a:t> Desalination, Desalination, Trends and Technologies, Michael </a:t>
            </a:r>
            <a:r>
              <a:rPr lang="en-US" altLang="zh-CN" sz="1800" u="sng" dirty="0" err="1">
                <a:solidFill>
                  <a:srgbClr val="0000FF"/>
                </a:solidFill>
              </a:rPr>
              <a:t>Schorr</a:t>
            </a:r>
            <a:r>
              <a:rPr lang="en-US" altLang="zh-CN" sz="1800" u="sng" dirty="0">
                <a:solidFill>
                  <a:srgbClr val="0000FF"/>
                </a:solidFill>
              </a:rPr>
              <a:t> (Ed.), ISBN: 978-953-307-311-8, </a:t>
            </a:r>
            <a:r>
              <a:rPr lang="en-US" altLang="zh-CN" sz="1800" u="sng" dirty="0" err="1">
                <a:solidFill>
                  <a:srgbClr val="0000FF"/>
                </a:solidFill>
              </a:rPr>
              <a:t>InTech</a:t>
            </a:r>
            <a:r>
              <a:rPr lang="en-US" altLang="zh-CN" sz="1800" u="sng" dirty="0">
                <a:solidFill>
                  <a:srgbClr val="0000FF"/>
                </a:solidFill>
              </a:rPr>
              <a:t>. </a:t>
            </a:r>
            <a:endParaRPr lang="en-US" altLang="zh-CN" sz="1800" u="sng" dirty="0" smtClean="0">
              <a:solidFill>
                <a:srgbClr val="0000FF"/>
              </a:solidFill>
            </a:endParaRPr>
          </a:p>
          <a:p>
            <a:pPr marL="0" indent="0">
              <a:spcBef>
                <a:spcPts val="0"/>
              </a:spcBef>
              <a:buNone/>
            </a:pPr>
            <a:r>
              <a:rPr lang="en-US" altLang="zh-CN" sz="1800" u="sng" dirty="0" smtClean="0">
                <a:solidFill>
                  <a:srgbClr val="0000FF"/>
                </a:solidFill>
              </a:rPr>
              <a:t>13. Al</a:t>
            </a:r>
            <a:r>
              <a:rPr lang="en-US" altLang="zh-CN" sz="1800" u="sng" dirty="0">
                <a:solidFill>
                  <a:srgbClr val="0000FF"/>
                </a:solidFill>
              </a:rPr>
              <a:t>-</a:t>
            </a:r>
            <a:r>
              <a:rPr lang="en-US" altLang="zh-CN" sz="1800" u="sng" dirty="0" err="1">
                <a:solidFill>
                  <a:srgbClr val="0000FF"/>
                </a:solidFill>
              </a:rPr>
              <a:t>Karaghouli</a:t>
            </a:r>
            <a:r>
              <a:rPr lang="en-US" altLang="zh-CN" sz="1800" u="sng" dirty="0">
                <a:solidFill>
                  <a:srgbClr val="0000FF"/>
                </a:solidFill>
              </a:rPr>
              <a:t>, A.A. et al., 2009, Solar and wind for water desalination in the Arab regions, Renewable and Sustainable Energy Reviews 13 (2009) 2397–2407. </a:t>
            </a:r>
            <a:endParaRPr lang="en-US" altLang="zh-CN" sz="1800" u="sng" dirty="0" smtClean="0">
              <a:solidFill>
                <a:srgbClr val="0000FF"/>
              </a:solidFill>
            </a:endParaRPr>
          </a:p>
          <a:p>
            <a:pPr marL="0" indent="0">
              <a:spcBef>
                <a:spcPts val="0"/>
              </a:spcBef>
              <a:buNone/>
            </a:pPr>
            <a:r>
              <a:rPr lang="en-US" altLang="zh-CN" sz="1800" u="sng" dirty="0" smtClean="0">
                <a:solidFill>
                  <a:srgbClr val="0000FF"/>
                </a:solidFill>
              </a:rPr>
              <a:t>14. http</a:t>
            </a:r>
            <a:r>
              <a:rPr lang="en-US" altLang="zh-CN" sz="1800" u="sng" dirty="0">
                <a:solidFill>
                  <a:srgbClr val="0000FF"/>
                </a:solidFill>
              </a:rPr>
              <a:t>://</a:t>
            </a:r>
            <a:r>
              <a:rPr lang="en-US" altLang="zh-CN" sz="1800" u="sng" dirty="0" err="1">
                <a:solidFill>
                  <a:srgbClr val="0000FF"/>
                </a:solidFill>
              </a:rPr>
              <a:t>poseidonwater.com</a:t>
            </a:r>
            <a:r>
              <a:rPr lang="en-US" altLang="zh-CN" sz="1800" u="sng" dirty="0">
                <a:solidFill>
                  <a:srgbClr val="0000FF"/>
                </a:solidFill>
              </a:rPr>
              <a:t>/</a:t>
            </a:r>
          </a:p>
          <a:p>
            <a:pPr marL="0" indent="0">
              <a:spcBef>
                <a:spcPts val="0"/>
              </a:spcBef>
              <a:buNone/>
            </a:pPr>
            <a:r>
              <a:rPr lang="en-US" altLang="zh-CN" sz="1800" dirty="0" smtClean="0">
                <a:hlinkClick r:id="rId3"/>
              </a:rPr>
              <a:t>15. http</a:t>
            </a:r>
            <a:r>
              <a:rPr lang="en-US" altLang="zh-CN" sz="1800" dirty="0">
                <a:hlinkClick r:id="rId3"/>
              </a:rPr>
              <a:t>://www.westbasin.org/water-reliability-2020/ocean-water-desalination/overview</a:t>
            </a:r>
            <a:endParaRPr lang="en-US" altLang="zh-CN" sz="1800" dirty="0"/>
          </a:p>
          <a:p>
            <a:pPr marL="0" indent="0">
              <a:spcBef>
                <a:spcPts val="0"/>
              </a:spcBef>
              <a:buNone/>
            </a:pPr>
            <a:r>
              <a:rPr lang="en-US" altLang="zh-CN" sz="1800" dirty="0" smtClean="0">
                <a:hlinkClick r:id="rId4"/>
              </a:rPr>
              <a:t>16. http</a:t>
            </a:r>
            <a:r>
              <a:rPr lang="en-US" altLang="zh-CN" sz="1800" dirty="0">
                <a:hlinkClick r:id="rId4"/>
              </a:rPr>
              <a:t>://www.westbasin.org/water-reliability-2020/ocean-water-desalination/west-basins-approach</a:t>
            </a:r>
            <a:endParaRPr lang="en-US" altLang="zh-CN" sz="1800" dirty="0"/>
          </a:p>
          <a:p>
            <a:pPr marL="0" indent="0">
              <a:spcBef>
                <a:spcPts val="0"/>
              </a:spcBef>
              <a:buNone/>
            </a:pPr>
            <a:r>
              <a:rPr lang="en-US" altLang="zh-CN" sz="1800" dirty="0" smtClean="0">
                <a:hlinkClick r:id="rId5"/>
              </a:rPr>
              <a:t>17. http</a:t>
            </a:r>
            <a:r>
              <a:rPr lang="en-US" altLang="zh-CN" sz="1800" dirty="0">
                <a:hlinkClick r:id="rId5"/>
              </a:rPr>
              <a:t>://www.westbasin.org/water-reliability-2020/ocean-water-desalination/reports-research</a:t>
            </a:r>
            <a:endParaRPr lang="en-US" altLang="zh-CN" sz="1800" dirty="0"/>
          </a:p>
          <a:p>
            <a:pPr marL="0" indent="0">
              <a:spcBef>
                <a:spcPts val="0"/>
              </a:spcBef>
              <a:buNone/>
            </a:pPr>
            <a:r>
              <a:rPr lang="en-US" altLang="zh-CN" sz="1800" dirty="0" smtClean="0">
                <a:hlinkClick r:id="rId6"/>
              </a:rPr>
              <a:t>18. http</a:t>
            </a:r>
            <a:r>
              <a:rPr lang="en-US" altLang="zh-CN" sz="1800" dirty="0">
                <a:hlinkClick r:id="rId6"/>
              </a:rPr>
              <a:t>://www.westbasin.org/water-reliability-2020/ocean-water-desalination/demonstration-facility</a:t>
            </a:r>
            <a:endParaRPr lang="en-US" altLang="zh-CN" sz="1800" dirty="0"/>
          </a:p>
          <a:p>
            <a:pPr marL="0" indent="0">
              <a:spcBef>
                <a:spcPts val="0"/>
              </a:spcBef>
              <a:buNone/>
            </a:pPr>
            <a:r>
              <a:rPr lang="en-US" altLang="zh-CN" sz="1800" dirty="0" smtClean="0">
                <a:hlinkClick r:id="rId7"/>
              </a:rPr>
              <a:t>19. http</a:t>
            </a:r>
            <a:r>
              <a:rPr lang="en-US" altLang="zh-CN" sz="1800" dirty="0">
                <a:hlinkClick r:id="rId7"/>
              </a:rPr>
              <a:t>://www.santabarbaraca.gov/gov/depts/pw/resources/system/sources/desalination.asp</a:t>
            </a:r>
            <a:endParaRPr lang="en-US" altLang="zh-CN" sz="1800" dirty="0"/>
          </a:p>
          <a:p>
            <a:pPr marL="0" indent="0">
              <a:spcBef>
                <a:spcPts val="0"/>
              </a:spcBef>
              <a:buNone/>
            </a:pPr>
            <a:r>
              <a:rPr lang="en-US" altLang="zh-CN" sz="1800" dirty="0">
                <a:hlinkClick r:id="rId8"/>
              </a:rPr>
              <a:t>2</a:t>
            </a:r>
            <a:r>
              <a:rPr lang="en-US" altLang="zh-CN" sz="1800" dirty="0" smtClean="0">
                <a:hlinkClick r:id="rId8"/>
              </a:rPr>
              <a:t>0. http</a:t>
            </a:r>
            <a:r>
              <a:rPr lang="en-US" altLang="zh-CN" sz="1800" dirty="0">
                <a:hlinkClick r:id="rId8"/>
              </a:rPr>
              <a:t>://www.carlsbadca.gov/</a:t>
            </a:r>
            <a:endParaRPr lang="en-US" altLang="zh-CN" sz="1800" dirty="0"/>
          </a:p>
          <a:p>
            <a:pPr marL="0" indent="0">
              <a:buNone/>
            </a:pPr>
            <a:endParaRPr lang="zh-CN" altLang="en-US" sz="1800" dirty="0"/>
          </a:p>
        </p:txBody>
      </p:sp>
    </p:spTree>
    <p:extLst>
      <p:ext uri="{BB962C8B-B14F-4D97-AF65-F5344CB8AC3E}">
        <p14:creationId xmlns:p14="http://schemas.microsoft.com/office/powerpoint/2010/main" val="30533866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058334"/>
            <a:ext cx="8229600" cy="4525963"/>
          </a:xfrm>
        </p:spPr>
        <p:txBody>
          <a:bodyPr/>
          <a:lstStyle/>
          <a:p>
            <a:pPr marL="0" indent="0">
              <a:buNone/>
            </a:pPr>
            <a:r>
              <a:rPr lang="en-US" altLang="zh-CN" sz="1800" dirty="0" smtClean="0">
                <a:hlinkClick r:id="rId2"/>
              </a:rPr>
              <a:t>21. http</a:t>
            </a:r>
            <a:r>
              <a:rPr lang="en-US" altLang="zh-CN" sz="1800" dirty="0">
                <a:hlinkClick r:id="rId2"/>
              </a:rPr>
              <a:t>://carlsbaddesal.com/</a:t>
            </a:r>
            <a:endParaRPr lang="en-US" altLang="zh-CN" sz="1800" dirty="0"/>
          </a:p>
          <a:p>
            <a:pPr marL="0" indent="0">
              <a:buNone/>
            </a:pPr>
            <a:r>
              <a:rPr lang="en-US" altLang="zh-CN" sz="1800" dirty="0" smtClean="0">
                <a:hlinkClick r:id="rId3"/>
              </a:rPr>
              <a:t>22. http</a:t>
            </a:r>
            <a:r>
              <a:rPr lang="en-US" altLang="zh-CN" sz="1800" dirty="0">
                <a:hlinkClick r:id="rId3"/>
              </a:rPr>
              <a:t>://carlsbaddesal.com/project-overview</a:t>
            </a:r>
            <a:endParaRPr lang="en-US" altLang="zh-CN" sz="1800" dirty="0"/>
          </a:p>
          <a:p>
            <a:pPr marL="0" indent="0">
              <a:buNone/>
            </a:pPr>
            <a:r>
              <a:rPr lang="en-US" altLang="zh-CN" sz="1800" dirty="0" smtClean="0">
                <a:hlinkClick r:id="rId4"/>
              </a:rPr>
              <a:t>23. http</a:t>
            </a:r>
            <a:r>
              <a:rPr lang="en-US" altLang="zh-CN" sz="1800" dirty="0">
                <a:hlinkClick r:id="rId4"/>
              </a:rPr>
              <a:t>://carlsbaddesal.com/construction-updates</a:t>
            </a:r>
            <a:endParaRPr lang="en-US" altLang="zh-CN" sz="1800" dirty="0"/>
          </a:p>
          <a:p>
            <a:pPr marL="0" indent="0">
              <a:buNone/>
            </a:pPr>
            <a:r>
              <a:rPr lang="en-US" altLang="zh-CN" sz="1800" dirty="0" smtClean="0">
                <a:hlinkClick r:id="rId5"/>
              </a:rPr>
              <a:t>24. http</a:t>
            </a:r>
            <a:r>
              <a:rPr lang="en-US" altLang="zh-CN" sz="1800" dirty="0">
                <a:hlinkClick r:id="rId5"/>
              </a:rPr>
              <a:t>://carlsbaddesal.com/public-outreach</a:t>
            </a:r>
            <a:endParaRPr lang="en-US" altLang="zh-CN" sz="1800" dirty="0"/>
          </a:p>
          <a:p>
            <a:pPr marL="0" indent="0">
              <a:buNone/>
            </a:pPr>
            <a:r>
              <a:rPr lang="en-US" altLang="zh-CN" sz="1800" dirty="0" smtClean="0">
                <a:hlinkClick r:id="rId6"/>
              </a:rPr>
              <a:t>25. http</a:t>
            </a:r>
            <a:r>
              <a:rPr lang="en-US" altLang="zh-CN" sz="1800" dirty="0">
                <a:hlinkClick r:id="rId6"/>
              </a:rPr>
              <a:t>://poseidonwater.com/our_projects/all_projects/huntington_beach_project</a:t>
            </a:r>
            <a:endParaRPr lang="en-US" altLang="zh-CN" sz="1800" dirty="0"/>
          </a:p>
          <a:p>
            <a:pPr marL="0" indent="0">
              <a:buNone/>
            </a:pPr>
            <a:r>
              <a:rPr lang="en-US" altLang="zh-CN" sz="1800" u="sng" dirty="0">
                <a:solidFill>
                  <a:srgbClr val="0000FF"/>
                </a:solidFill>
              </a:rPr>
              <a:t>26.http://</a:t>
            </a:r>
            <a:r>
              <a:rPr lang="en-US" altLang="zh-CN" sz="1800" u="sng" dirty="0" err="1">
                <a:solidFill>
                  <a:srgbClr val="0000FF"/>
                </a:solidFill>
              </a:rPr>
              <a:t>wle.cgiar.org</a:t>
            </a:r>
            <a:r>
              <a:rPr lang="en-US" altLang="zh-CN" sz="1800" u="sng" dirty="0">
                <a:solidFill>
                  <a:srgbClr val="0000FF"/>
                </a:solidFill>
              </a:rPr>
              <a:t>/blogs/2013/05/23/desalination-using-renewable-energy-is-it-the-answer-to-water-scarcity/</a:t>
            </a:r>
          </a:p>
          <a:p>
            <a:pPr marL="0" indent="0">
              <a:buNone/>
            </a:pPr>
            <a:r>
              <a:rPr lang="en-US" altLang="zh-CN" sz="1800" dirty="0">
                <a:hlinkClick r:id="rId7"/>
              </a:rPr>
              <a:t>27. http://www.worldfutureenergysummit.com/Portal/exhibitors/products/as-technology-srl/pv-desalination-solutions.aspx</a:t>
            </a:r>
            <a:endParaRPr lang="en-US" altLang="zh-CN" sz="1800" dirty="0"/>
          </a:p>
          <a:p>
            <a:pPr marL="0" indent="0">
              <a:buNone/>
            </a:pPr>
            <a:r>
              <a:rPr lang="en-US" altLang="zh-CN" sz="1800" u="sng" dirty="0">
                <a:solidFill>
                  <a:srgbClr val="0000FF"/>
                </a:solidFill>
              </a:rPr>
              <a:t>28.https://</a:t>
            </a:r>
            <a:r>
              <a:rPr lang="en-US" altLang="zh-CN" sz="1800" u="sng" dirty="0" err="1">
                <a:solidFill>
                  <a:srgbClr val="0000FF"/>
                </a:solidFill>
              </a:rPr>
              <a:t>www.google.com</a:t>
            </a:r>
            <a:r>
              <a:rPr lang="en-US" altLang="zh-CN" sz="1800" u="sng" dirty="0">
                <a:solidFill>
                  <a:srgbClr val="0000FF"/>
                </a:solidFill>
              </a:rPr>
              <a:t>/</a:t>
            </a:r>
            <a:r>
              <a:rPr lang="en-US" altLang="zh-CN" sz="1800" u="sng" dirty="0" err="1">
                <a:solidFill>
                  <a:srgbClr val="0000FF"/>
                </a:solidFill>
              </a:rPr>
              <a:t>search?q</a:t>
            </a:r>
            <a:r>
              <a:rPr lang="en-US" altLang="zh-CN" sz="1800" u="sng" dirty="0">
                <a:solidFill>
                  <a:srgbClr val="0000FF"/>
                </a:solidFill>
              </a:rPr>
              <a:t>=</a:t>
            </a:r>
            <a:r>
              <a:rPr lang="en-US" altLang="zh-CN" sz="1800" u="sng" dirty="0" err="1">
                <a:solidFill>
                  <a:srgbClr val="0000FF"/>
                </a:solidFill>
              </a:rPr>
              <a:t>Geothermal+Desalination&amp;oq</a:t>
            </a:r>
            <a:r>
              <a:rPr lang="en-US" altLang="zh-CN" sz="1800" u="sng" dirty="0">
                <a:solidFill>
                  <a:srgbClr val="0000FF"/>
                </a:solidFill>
              </a:rPr>
              <a:t>=</a:t>
            </a:r>
            <a:r>
              <a:rPr lang="en-US" altLang="zh-CN" sz="1800" u="sng" dirty="0" err="1">
                <a:solidFill>
                  <a:srgbClr val="0000FF"/>
                </a:solidFill>
              </a:rPr>
              <a:t>Geothermal+Desalination&amp;aqs</a:t>
            </a:r>
            <a:r>
              <a:rPr lang="en-US" altLang="zh-CN" sz="1800" u="sng" dirty="0">
                <a:solidFill>
                  <a:srgbClr val="0000FF"/>
                </a:solidFill>
              </a:rPr>
              <a:t>=chrome.69i57j0l5.413j0j1&amp;sourceid=</a:t>
            </a:r>
            <a:r>
              <a:rPr lang="en-US" altLang="zh-CN" sz="1800" u="sng" dirty="0" err="1">
                <a:solidFill>
                  <a:srgbClr val="0000FF"/>
                </a:solidFill>
              </a:rPr>
              <a:t>chrome&amp;es_sm</a:t>
            </a:r>
            <a:r>
              <a:rPr lang="en-US" altLang="zh-CN" sz="1800" u="sng" dirty="0">
                <a:solidFill>
                  <a:srgbClr val="0000FF"/>
                </a:solidFill>
              </a:rPr>
              <a:t>=91&amp;ie=UTF-8</a:t>
            </a:r>
          </a:p>
          <a:p>
            <a:pPr marL="0" indent="0">
              <a:buNone/>
            </a:pPr>
            <a:endParaRPr lang="zh-CN" altLang="en-US" sz="1800" dirty="0"/>
          </a:p>
        </p:txBody>
      </p:sp>
    </p:spTree>
    <p:extLst>
      <p:ext uri="{BB962C8B-B14F-4D97-AF65-F5344CB8AC3E}">
        <p14:creationId xmlns:p14="http://schemas.microsoft.com/office/powerpoint/2010/main" val="1601789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p:cNvPicPr>
            <a:picLocks noGrp="1" noChangeAspect="1"/>
          </p:cNvPicPr>
          <p:nvPr>
            <p:ph idx="1"/>
          </p:nvPr>
        </p:nvPicPr>
        <p:blipFill>
          <a:blip r:embed="rId2"/>
          <a:srcRect t="-12422" b="-12422"/>
          <a:stretch>
            <a:fillRect/>
          </a:stretch>
        </p:blipFill>
        <p:spPr>
          <a:xfrm>
            <a:off x="321734" y="1086115"/>
            <a:ext cx="8229600" cy="4525963"/>
          </a:xfrm>
        </p:spPr>
      </p:pic>
      <p:sp>
        <p:nvSpPr>
          <p:cNvPr id="6" name="文本框 5"/>
          <p:cNvSpPr txBox="1"/>
          <p:nvPr/>
        </p:nvSpPr>
        <p:spPr>
          <a:xfrm>
            <a:off x="1320799" y="701394"/>
            <a:ext cx="6558569" cy="769441"/>
          </a:xfrm>
          <a:prstGeom prst="rect">
            <a:avLst/>
          </a:prstGeom>
          <a:noFill/>
        </p:spPr>
        <p:txBody>
          <a:bodyPr wrap="none" rtlCol="0">
            <a:spAutoFit/>
          </a:bodyPr>
          <a:lstStyle/>
          <a:p>
            <a:r>
              <a:rPr kumimoji="1" lang="en-US" altLang="zh-CN" sz="4400" dirty="0" smtClean="0">
                <a:latin typeface="+mj-lt"/>
                <a:ea typeface="+mj-ea"/>
                <a:cs typeface="+mj-cs"/>
              </a:rPr>
              <a:t>Typical Desalination</a:t>
            </a:r>
            <a:r>
              <a:rPr kumimoji="1" lang="en-US" altLang="zh-CN" dirty="0" smtClean="0"/>
              <a:t> </a:t>
            </a:r>
            <a:r>
              <a:rPr kumimoji="1" lang="en-US" altLang="zh-CN" sz="4400" dirty="0" smtClean="0">
                <a:latin typeface="+mj-lt"/>
                <a:ea typeface="+mj-ea"/>
                <a:cs typeface="+mj-cs"/>
              </a:rPr>
              <a:t>Process</a:t>
            </a:r>
            <a:endParaRPr kumimoji="1" lang="zh-CN" altLang="en-US" sz="4400" dirty="0">
              <a:latin typeface="+mj-lt"/>
              <a:ea typeface="+mj-ea"/>
              <a:cs typeface="+mj-cs"/>
            </a:endParaRPr>
          </a:p>
        </p:txBody>
      </p:sp>
    </p:spTree>
    <p:extLst>
      <p:ext uri="{BB962C8B-B14F-4D97-AF65-F5344CB8AC3E}">
        <p14:creationId xmlns:p14="http://schemas.microsoft.com/office/powerpoint/2010/main" val="4225042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Viterbi_R1">
  <a:themeElements>
    <a:clrScheme name="Custom 28">
      <a:dk1>
        <a:srgbClr val="990000"/>
      </a:dk1>
      <a:lt1>
        <a:srgbClr val="FFCC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Viterbi_R1</Template>
  <TotalTime>31946</TotalTime>
  <Words>3214</Words>
  <Application>Microsoft Office PowerPoint</Application>
  <PresentationFormat>On-screen Show (4:3)</PresentationFormat>
  <Paragraphs>320</Paragraphs>
  <Slides>86</Slides>
  <Notes>2</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Viterbi_R1</vt:lpstr>
      <vt:lpstr>Office Theme</vt:lpstr>
      <vt:lpstr>PowerPoint Presentation</vt:lpstr>
      <vt:lpstr>Table of Content</vt:lpstr>
      <vt:lpstr>PowerPoint Presentation</vt:lpstr>
      <vt:lpstr>PowerPoint Presentation</vt:lpstr>
      <vt:lpstr>Seawater Desalination</vt:lpstr>
      <vt:lpstr>Fresh Water Needs</vt:lpstr>
      <vt:lpstr>Why Desalination?</vt:lpstr>
      <vt:lpstr>Seawater Desalination</vt:lpstr>
      <vt:lpstr>PowerPoint Presentation</vt:lpstr>
      <vt:lpstr>Introduction to Reverse Osmosis</vt:lpstr>
      <vt:lpstr>Reverse Osmosis Schematic</vt:lpstr>
      <vt:lpstr>Benefits of Desalination</vt:lpstr>
      <vt:lpstr>Carlsbad Desalination Plant</vt:lpstr>
      <vt:lpstr>                       Introduction  </vt:lpstr>
      <vt:lpstr>Landscape of Carlsbad Desalination Plant</vt:lpstr>
      <vt:lpstr>Cost and Water Rate</vt:lpstr>
      <vt:lpstr>Intake and Discharge Schematic</vt:lpstr>
      <vt:lpstr>Salinity Consideration</vt:lpstr>
      <vt:lpstr>Mutual Benefits with Power Plant</vt:lpstr>
      <vt:lpstr>Desalination Pilot Study</vt:lpstr>
      <vt:lpstr>PowerPoint Presentation</vt:lpstr>
      <vt:lpstr>PowerPoint Presentation</vt:lpstr>
      <vt:lpstr>PowerPoint Presentation</vt:lpstr>
      <vt:lpstr>Sand Filtration Schematic</vt:lpstr>
      <vt:lpstr>2. Microfiltration</vt:lpstr>
      <vt:lpstr>PowerPoint Presentation</vt:lpstr>
      <vt:lpstr>PowerPoint Presentation</vt:lpstr>
      <vt:lpstr>Microfiltration Schematic</vt:lpstr>
      <vt:lpstr>3. Ultrafiltration</vt:lpstr>
      <vt:lpstr>PowerPoint Presentation</vt:lpstr>
      <vt:lpstr>PowerPoint Presentation</vt:lpstr>
      <vt:lpstr>Ultrafiltration Schematic</vt:lpstr>
      <vt:lpstr>4. Disinfection</vt:lpstr>
      <vt:lpstr>PowerPoint Presentation</vt:lpstr>
      <vt:lpstr>Santa Barbara Desalination Plant</vt:lpstr>
      <vt:lpstr>PowerPoint Presentation</vt:lpstr>
      <vt:lpstr>Desalination Plant Overall Cost</vt:lpstr>
      <vt:lpstr>Water Rate</vt:lpstr>
      <vt:lpstr>Plant Water Intake and Discharge</vt:lpstr>
      <vt:lpstr>Reactivation Protocal</vt:lpstr>
      <vt:lpstr>PowerPoint Presentation</vt:lpstr>
      <vt:lpstr>Introduction</vt:lpstr>
      <vt:lpstr>Plant Cost and Water Rate</vt:lpstr>
      <vt:lpstr>PowerPoint Presentation</vt:lpstr>
      <vt:lpstr>Water Rates Comparison</vt:lpstr>
      <vt:lpstr>Water Rates Comparison</vt:lpstr>
      <vt:lpstr>Intake and Discharge Schematic</vt:lpstr>
      <vt:lpstr>Intake Study Investigations</vt:lpstr>
      <vt:lpstr>PowerPoint Presentation</vt:lpstr>
      <vt:lpstr>PowerPoint Presentation</vt:lpstr>
      <vt:lpstr>PowerPoint Presentation</vt:lpstr>
      <vt:lpstr>PowerPoint Presentation</vt:lpstr>
      <vt:lpstr>Introduction</vt:lpstr>
      <vt:lpstr>PowerPoint Presentation</vt:lpstr>
      <vt:lpstr>Why Choose Camp Pendleton?</vt:lpstr>
      <vt:lpstr>Intake Study Investigations</vt:lpstr>
      <vt:lpstr>PowerPoint Presentation</vt:lpstr>
      <vt:lpstr>Intake and Outfall Pipelines</vt:lpstr>
      <vt:lpstr>PowerPoint Presentation</vt:lpstr>
      <vt:lpstr>Plant Flow Diagram  </vt:lpstr>
      <vt:lpstr>Intake and Pretreatment  </vt:lpstr>
      <vt:lpstr>RO and Post Treatment</vt:lpstr>
      <vt:lpstr>PowerPoint Presentation</vt:lpstr>
      <vt:lpstr>Study on Desalination</vt:lpstr>
      <vt:lpstr>Desalination Pilot Study </vt:lpstr>
      <vt:lpstr>PowerPoint Presentation</vt:lpstr>
      <vt:lpstr>Desalination Demonstration Study </vt:lpstr>
      <vt:lpstr>PowerPoint Presentation</vt:lpstr>
      <vt:lpstr>Intake technology</vt:lpstr>
      <vt:lpstr>Wedge Wire Screen Schematic </vt:lpstr>
      <vt:lpstr>Plant Flow Diagram</vt:lpstr>
      <vt:lpstr>Site Selection</vt:lpstr>
      <vt:lpstr>Preliminary Site Layout-Redondo</vt:lpstr>
      <vt:lpstr>Preliminary Site Layout-Segundo</vt:lpstr>
      <vt:lpstr>Power Supply Options</vt:lpstr>
      <vt:lpstr>Power Supply Options Comparison</vt:lpstr>
      <vt:lpstr> Desalination based on Renewable Energy</vt:lpstr>
      <vt:lpstr>Solar Thermal Desalination </vt:lpstr>
      <vt:lpstr>Photovoltaic Desalination</vt:lpstr>
      <vt:lpstr>Wind Power Desalination</vt:lpstr>
      <vt:lpstr>Geothermal Desalination</vt:lpstr>
      <vt:lpstr>Discussion</vt:lpstr>
      <vt:lpstr>PowerPoint Presentation</vt:lpstr>
      <vt:lpstr>Reference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圣母皇太后</dc:creator>
  <cp:lastModifiedBy>Dr. Pirbazari</cp:lastModifiedBy>
  <cp:revision>231</cp:revision>
  <cp:lastPrinted>2013-12-03T18:18:15Z</cp:lastPrinted>
  <dcterms:created xsi:type="dcterms:W3CDTF">2013-12-02T22:42:12Z</dcterms:created>
  <dcterms:modified xsi:type="dcterms:W3CDTF">2015-05-13T22:55:37Z</dcterms:modified>
</cp:coreProperties>
</file>