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1" r:id="rId1"/>
  </p:sldMasterIdLst>
  <p:notesMasterIdLst>
    <p:notesMasterId r:id="rId64"/>
  </p:notesMasterIdLst>
  <p:sldIdLst>
    <p:sldId id="256" r:id="rId2"/>
    <p:sldId id="261" r:id="rId3"/>
    <p:sldId id="263" r:id="rId4"/>
    <p:sldId id="401" r:id="rId5"/>
    <p:sldId id="402" r:id="rId6"/>
    <p:sldId id="264" r:id="rId7"/>
    <p:sldId id="257" r:id="rId8"/>
    <p:sldId id="329" r:id="rId9"/>
    <p:sldId id="258" r:id="rId10"/>
    <p:sldId id="299" r:id="rId11"/>
    <p:sldId id="260" r:id="rId12"/>
    <p:sldId id="272" r:id="rId13"/>
    <p:sldId id="273" r:id="rId14"/>
    <p:sldId id="286" r:id="rId15"/>
    <p:sldId id="327" r:id="rId16"/>
    <p:sldId id="328" r:id="rId17"/>
    <p:sldId id="287" r:id="rId18"/>
    <p:sldId id="357" r:id="rId19"/>
    <p:sldId id="380" r:id="rId20"/>
    <p:sldId id="290" r:id="rId21"/>
    <p:sldId id="291" r:id="rId22"/>
    <p:sldId id="294" r:id="rId23"/>
    <p:sldId id="292" r:id="rId24"/>
    <p:sldId id="293" r:id="rId25"/>
    <p:sldId id="295" r:id="rId26"/>
    <p:sldId id="296" r:id="rId27"/>
    <p:sldId id="298" r:id="rId28"/>
    <p:sldId id="381" r:id="rId29"/>
    <p:sldId id="382" r:id="rId30"/>
    <p:sldId id="384" r:id="rId31"/>
    <p:sldId id="386" r:id="rId32"/>
    <p:sldId id="387" r:id="rId33"/>
    <p:sldId id="330" r:id="rId34"/>
    <p:sldId id="331" r:id="rId35"/>
    <p:sldId id="360" r:id="rId36"/>
    <p:sldId id="361" r:id="rId37"/>
    <p:sldId id="332" r:id="rId38"/>
    <p:sldId id="362" r:id="rId39"/>
    <p:sldId id="365" r:id="rId40"/>
    <p:sldId id="333" r:id="rId41"/>
    <p:sldId id="334" r:id="rId42"/>
    <p:sldId id="336" r:id="rId43"/>
    <p:sldId id="392" r:id="rId44"/>
    <p:sldId id="366" r:id="rId45"/>
    <p:sldId id="367" r:id="rId46"/>
    <p:sldId id="372" r:id="rId47"/>
    <p:sldId id="368" r:id="rId48"/>
    <p:sldId id="371" r:id="rId49"/>
    <p:sldId id="393" r:id="rId50"/>
    <p:sldId id="395" r:id="rId51"/>
    <p:sldId id="378" r:id="rId52"/>
    <p:sldId id="369" r:id="rId53"/>
    <p:sldId id="391" r:id="rId54"/>
    <p:sldId id="390" r:id="rId55"/>
    <p:sldId id="370" r:id="rId56"/>
    <p:sldId id="397" r:id="rId57"/>
    <p:sldId id="373" r:id="rId58"/>
    <p:sldId id="400" r:id="rId59"/>
    <p:sldId id="403" r:id="rId60"/>
    <p:sldId id="354" r:id="rId61"/>
    <p:sldId id="398" r:id="rId62"/>
    <p:sldId id="38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p:scale>
          <a:sx n="60" d="100"/>
          <a:sy n="60" d="100"/>
        </p:scale>
        <p:origin x="-1565" y="-5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DBE92-87A7-42F2-A001-40F742DBAD6D}" type="datetimeFigureOut">
              <a:rPr lang="en-US" smtClean="0"/>
              <a:t>3/25/2015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AD4F8-D1F2-4FA0-A7FB-93FCA7A010BF}" type="slidenum">
              <a:rPr lang="en-US" smtClean="0"/>
              <a:t>‹#›</a:t>
            </a:fld>
            <a:endParaRPr lang="en-US"/>
          </a:p>
        </p:txBody>
      </p:sp>
    </p:spTree>
    <p:extLst>
      <p:ext uri="{BB962C8B-B14F-4D97-AF65-F5344CB8AC3E}">
        <p14:creationId xmlns:p14="http://schemas.microsoft.com/office/powerpoint/2010/main" val="351514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a:t>
            </a:r>
            <a:r>
              <a:rPr lang="en-US" baseline="0" dirty="0" smtClean="0"/>
              <a:t> wordy, condense </a:t>
            </a:r>
            <a:endParaRPr lang="en-US" dirty="0"/>
          </a:p>
        </p:txBody>
      </p:sp>
      <p:sp>
        <p:nvSpPr>
          <p:cNvPr id="4" name="Slide Number Placeholder 3"/>
          <p:cNvSpPr>
            <a:spLocks noGrp="1"/>
          </p:cNvSpPr>
          <p:nvPr>
            <p:ph type="sldNum" sz="quarter" idx="10"/>
          </p:nvPr>
        </p:nvSpPr>
        <p:spPr/>
        <p:txBody>
          <a:bodyPr/>
          <a:lstStyle/>
          <a:p>
            <a:fld id="{883AD4F8-D1F2-4FA0-A7FB-93FCA7A010BF}" type="slidenum">
              <a:rPr lang="en-US" smtClean="0"/>
              <a:t>11</a:t>
            </a:fld>
            <a:endParaRPr lang="en-US"/>
          </a:p>
        </p:txBody>
      </p:sp>
    </p:spTree>
    <p:extLst>
      <p:ext uri="{BB962C8B-B14F-4D97-AF65-F5344CB8AC3E}">
        <p14:creationId xmlns:p14="http://schemas.microsoft.com/office/powerpoint/2010/main" val="3468483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a:t>
            </a:r>
            <a:r>
              <a:rPr lang="en-US" sz="1200" kern="1200" smtClean="0">
                <a:solidFill>
                  <a:schemeClr val="tx1"/>
                </a:solidFill>
                <a:effectLst/>
                <a:latin typeface="+mn-lt"/>
                <a:ea typeface="+mn-ea"/>
                <a:cs typeface="+mn-cs"/>
              </a:rPr>
              <a:t>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24</a:t>
            </a:fld>
            <a:endParaRPr lang="en-US"/>
          </a:p>
        </p:txBody>
      </p:sp>
    </p:spTree>
    <p:extLst>
      <p:ext uri="{BB962C8B-B14F-4D97-AF65-F5344CB8AC3E}">
        <p14:creationId xmlns:p14="http://schemas.microsoft.com/office/powerpoint/2010/main" val="6244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a:t>
            </a:r>
            <a:r>
              <a:rPr lang="en-US" sz="1200" kern="1200" smtClean="0">
                <a:solidFill>
                  <a:schemeClr val="tx1"/>
                </a:solidFill>
                <a:effectLst/>
                <a:latin typeface="+mn-lt"/>
                <a:ea typeface="+mn-ea"/>
                <a:cs typeface="+mn-cs"/>
              </a:rPr>
              <a:t>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25</a:t>
            </a:fld>
            <a:endParaRPr lang="en-US"/>
          </a:p>
        </p:txBody>
      </p:sp>
    </p:spTree>
    <p:extLst>
      <p:ext uri="{BB962C8B-B14F-4D97-AF65-F5344CB8AC3E}">
        <p14:creationId xmlns:p14="http://schemas.microsoft.com/office/powerpoint/2010/main" val="402178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26</a:t>
            </a:fld>
            <a:endParaRPr lang="en-US"/>
          </a:p>
        </p:txBody>
      </p:sp>
    </p:spTree>
    <p:extLst>
      <p:ext uri="{BB962C8B-B14F-4D97-AF65-F5344CB8AC3E}">
        <p14:creationId xmlns:p14="http://schemas.microsoft.com/office/powerpoint/2010/main" val="18141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results</a:t>
            </a:r>
            <a:r>
              <a:rPr lang="en-US" sz="1200" kern="1200" baseline="0" dirty="0" smtClean="0">
                <a:solidFill>
                  <a:schemeClr val="tx1"/>
                </a:solidFill>
                <a:effectLst/>
                <a:latin typeface="+mn-lt"/>
                <a:ea typeface="+mn-ea"/>
                <a:cs typeface="+mn-cs"/>
              </a:rPr>
              <a:t> of what: comparison of solar still technologies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27</a:t>
            </a:fld>
            <a:endParaRPr lang="en-US"/>
          </a:p>
        </p:txBody>
      </p:sp>
    </p:spTree>
    <p:extLst>
      <p:ext uri="{BB962C8B-B14F-4D97-AF65-F5344CB8AC3E}">
        <p14:creationId xmlns:p14="http://schemas.microsoft.com/office/powerpoint/2010/main" val="3863867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#Lack of freshwater reserves</a:t>
            </a:r>
          </a:p>
          <a:p>
            <a:endParaRPr lang="en-US" dirty="0"/>
          </a:p>
        </p:txBody>
      </p:sp>
      <p:sp>
        <p:nvSpPr>
          <p:cNvPr id="4" name="Slide Number Placeholder 3"/>
          <p:cNvSpPr>
            <a:spLocks noGrp="1"/>
          </p:cNvSpPr>
          <p:nvPr>
            <p:ph type="sldNum" sz="quarter" idx="10"/>
          </p:nvPr>
        </p:nvSpPr>
        <p:spPr/>
        <p:txBody>
          <a:bodyPr/>
          <a:lstStyle/>
          <a:p>
            <a:fld id="{95793D3E-BDF2-F542-BD06-7E57096822A7}" type="slidenum">
              <a:rPr lang="en-US" smtClean="0"/>
              <a:t>33</a:t>
            </a:fld>
            <a:endParaRPr lang="en-US"/>
          </a:p>
        </p:txBody>
      </p:sp>
    </p:spTree>
    <p:extLst>
      <p:ext uri="{BB962C8B-B14F-4D97-AF65-F5344CB8AC3E}">
        <p14:creationId xmlns:p14="http://schemas.microsoft.com/office/powerpoint/2010/main" val="124034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a:t>
            </a:r>
            <a:r>
              <a:rPr lang="en-US" dirty="0" smtClean="0"/>
              <a:t>Desalination vs. Basic Filtration</a:t>
            </a:r>
            <a:endParaRPr lang="en-US" dirty="0"/>
          </a:p>
        </p:txBody>
      </p:sp>
      <p:sp>
        <p:nvSpPr>
          <p:cNvPr id="4" name="Slide Number Placeholder 3"/>
          <p:cNvSpPr>
            <a:spLocks noGrp="1"/>
          </p:cNvSpPr>
          <p:nvPr>
            <p:ph type="sldNum" sz="quarter" idx="10"/>
          </p:nvPr>
        </p:nvSpPr>
        <p:spPr/>
        <p:txBody>
          <a:bodyPr/>
          <a:lstStyle/>
          <a:p>
            <a:fld id="{95793D3E-BDF2-F542-BD06-7E57096822A7}" type="slidenum">
              <a:rPr lang="en-US" smtClean="0"/>
              <a:t>34</a:t>
            </a:fld>
            <a:endParaRPr lang="en-US"/>
          </a:p>
        </p:txBody>
      </p:sp>
    </p:spTree>
    <p:extLst>
      <p:ext uri="{BB962C8B-B14F-4D97-AF65-F5344CB8AC3E}">
        <p14:creationId xmlns:p14="http://schemas.microsoft.com/office/powerpoint/2010/main" val="57760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case study and then </a:t>
            </a:r>
            <a:endParaRPr lang="en-US" dirty="0"/>
          </a:p>
        </p:txBody>
      </p:sp>
      <p:sp>
        <p:nvSpPr>
          <p:cNvPr id="4" name="Slide Number Placeholder 3"/>
          <p:cNvSpPr>
            <a:spLocks noGrp="1"/>
          </p:cNvSpPr>
          <p:nvPr>
            <p:ph type="sldNum" sz="quarter" idx="10"/>
          </p:nvPr>
        </p:nvSpPr>
        <p:spPr/>
        <p:txBody>
          <a:bodyPr/>
          <a:lstStyle/>
          <a:p>
            <a:fld id="{883AD4F8-D1F2-4FA0-A7FB-93FCA7A010BF}" type="slidenum">
              <a:rPr lang="en-US" smtClean="0"/>
              <a:t>56</a:t>
            </a:fld>
            <a:endParaRPr lang="en-US"/>
          </a:p>
        </p:txBody>
      </p:sp>
    </p:spTree>
    <p:extLst>
      <p:ext uri="{BB962C8B-B14F-4D97-AF65-F5344CB8AC3E}">
        <p14:creationId xmlns:p14="http://schemas.microsoft.com/office/powerpoint/2010/main" val="131673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for field studies, add two pass </a:t>
            </a:r>
            <a:r>
              <a:rPr lang="en-US" dirty="0" err="1" smtClean="0"/>
              <a:t>nano</a:t>
            </a:r>
            <a:r>
              <a:rPr lang="en-US" dirty="0" smtClean="0"/>
              <a:t> filtration</a:t>
            </a:r>
            <a:endParaRPr lang="en-US" dirty="0"/>
          </a:p>
        </p:txBody>
      </p:sp>
      <p:sp>
        <p:nvSpPr>
          <p:cNvPr id="4" name="Slide Number Placeholder 3"/>
          <p:cNvSpPr>
            <a:spLocks noGrp="1"/>
          </p:cNvSpPr>
          <p:nvPr>
            <p:ph type="sldNum" sz="quarter" idx="10"/>
          </p:nvPr>
        </p:nvSpPr>
        <p:spPr/>
        <p:txBody>
          <a:bodyPr/>
          <a:lstStyle/>
          <a:p>
            <a:fld id="{883AD4F8-D1F2-4FA0-A7FB-93FCA7A010BF}" type="slidenum">
              <a:rPr lang="en-US" smtClean="0"/>
              <a:t>57</a:t>
            </a:fld>
            <a:endParaRPr lang="en-US"/>
          </a:p>
        </p:txBody>
      </p:sp>
    </p:spTree>
    <p:extLst>
      <p:ext uri="{BB962C8B-B14F-4D97-AF65-F5344CB8AC3E}">
        <p14:creationId xmlns:p14="http://schemas.microsoft.com/office/powerpoint/2010/main" val="402333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12</a:t>
            </a:fld>
            <a:endParaRPr lang="en-US"/>
          </a:p>
        </p:txBody>
      </p:sp>
    </p:spTree>
    <p:extLst>
      <p:ext uri="{BB962C8B-B14F-4D97-AF65-F5344CB8AC3E}">
        <p14:creationId xmlns:p14="http://schemas.microsoft.com/office/powerpoint/2010/main" val="377457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Ayoub</a:t>
            </a:r>
            <a:r>
              <a:rPr lang="en-US" sz="1200" kern="1200" dirty="0" smtClean="0">
                <a:solidFill>
                  <a:schemeClr val="tx1"/>
                </a:solidFill>
                <a:effectLst/>
                <a:latin typeface="+mn-lt"/>
                <a:ea typeface="+mn-ea"/>
                <a:cs typeface="+mn-cs"/>
              </a:rPr>
              <a:t>, J., and R. </a:t>
            </a:r>
            <a:r>
              <a:rPr lang="en-US" sz="1200" kern="1200" dirty="0" err="1" smtClean="0">
                <a:solidFill>
                  <a:schemeClr val="tx1"/>
                </a:solidFill>
                <a:effectLst/>
                <a:latin typeface="+mn-lt"/>
                <a:ea typeface="+mn-ea"/>
                <a:cs typeface="+mn-cs"/>
              </a:rPr>
              <a:t>Alward</a:t>
            </a:r>
            <a:r>
              <a:rPr lang="en-US" sz="1200" kern="1200" dirty="0" smtClean="0">
                <a:solidFill>
                  <a:schemeClr val="tx1"/>
                </a:solidFill>
                <a:effectLst/>
                <a:latin typeface="+mn-lt"/>
                <a:ea typeface="+mn-ea"/>
                <a:cs typeface="+mn-cs"/>
              </a:rPr>
              <a:t>. "Water Requirements and Remote Arid Areas: The Need for Small-scale Desalination." </a:t>
            </a:r>
            <a:r>
              <a:rPr lang="en-US" sz="1200" i="1" kern="1200" dirty="0" smtClean="0">
                <a:solidFill>
                  <a:schemeClr val="tx1"/>
                </a:solidFill>
                <a:effectLst/>
                <a:latin typeface="+mn-lt"/>
                <a:ea typeface="+mn-ea"/>
                <a:cs typeface="+mn-cs"/>
              </a:rPr>
              <a:t>Desalination</a:t>
            </a:r>
            <a:r>
              <a:rPr lang="en-US" sz="1200" kern="1200" dirty="0" smtClean="0">
                <a:solidFill>
                  <a:schemeClr val="tx1"/>
                </a:solidFill>
                <a:effectLst/>
                <a:latin typeface="+mn-lt"/>
                <a:ea typeface="+mn-ea"/>
                <a:cs typeface="+mn-cs"/>
              </a:rPr>
              <a:t> 107.2 (1996): 131-47. Print.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13</a:t>
            </a:fld>
            <a:endParaRPr lang="en-US"/>
          </a:p>
        </p:txBody>
      </p:sp>
    </p:spTree>
    <p:extLst>
      <p:ext uri="{BB962C8B-B14F-4D97-AF65-F5344CB8AC3E}">
        <p14:creationId xmlns:p14="http://schemas.microsoft.com/office/powerpoint/2010/main" val="164342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 perspective</a:t>
            </a:r>
            <a:r>
              <a:rPr lang="en-US" baseline="0" dirty="0" smtClean="0"/>
              <a:t> developing vs developed PURPOSE. Give a review of</a:t>
            </a:r>
            <a:endParaRPr lang="en-US" dirty="0"/>
          </a:p>
        </p:txBody>
      </p:sp>
      <p:sp>
        <p:nvSpPr>
          <p:cNvPr id="4" name="Slide Number Placeholder 3"/>
          <p:cNvSpPr>
            <a:spLocks noGrp="1"/>
          </p:cNvSpPr>
          <p:nvPr>
            <p:ph type="sldNum" sz="quarter" idx="10"/>
          </p:nvPr>
        </p:nvSpPr>
        <p:spPr/>
        <p:txBody>
          <a:bodyPr/>
          <a:lstStyle/>
          <a:p>
            <a:fld id="{883AD4F8-D1F2-4FA0-A7FB-93FCA7A010BF}" type="slidenum">
              <a:rPr lang="en-US" smtClean="0"/>
              <a:t>18</a:t>
            </a:fld>
            <a:endParaRPr lang="en-US"/>
          </a:p>
        </p:txBody>
      </p:sp>
    </p:spTree>
    <p:extLst>
      <p:ext uri="{BB962C8B-B14F-4D97-AF65-F5344CB8AC3E}">
        <p14:creationId xmlns:p14="http://schemas.microsoft.com/office/powerpoint/2010/main" val="294106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and change where it is</a:t>
            </a:r>
            <a:endParaRPr lang="en-US" dirty="0"/>
          </a:p>
        </p:txBody>
      </p:sp>
      <p:sp>
        <p:nvSpPr>
          <p:cNvPr id="4" name="Slide Number Placeholder 3"/>
          <p:cNvSpPr>
            <a:spLocks noGrp="1"/>
          </p:cNvSpPr>
          <p:nvPr>
            <p:ph type="sldNum" sz="quarter" idx="10"/>
          </p:nvPr>
        </p:nvSpPr>
        <p:spPr/>
        <p:txBody>
          <a:bodyPr/>
          <a:lstStyle/>
          <a:p>
            <a:fld id="{CCFB1284-309D-D849-BCF5-480E4D1AA1CC}" type="slidenum">
              <a:rPr lang="en-US" smtClean="0"/>
              <a:t>19</a:t>
            </a:fld>
            <a:endParaRPr lang="en-US"/>
          </a:p>
        </p:txBody>
      </p:sp>
    </p:spTree>
    <p:extLst>
      <p:ext uri="{BB962C8B-B14F-4D97-AF65-F5344CB8AC3E}">
        <p14:creationId xmlns:p14="http://schemas.microsoft.com/office/powerpoint/2010/main" val="52272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20</a:t>
            </a:fld>
            <a:endParaRPr lang="en-US"/>
          </a:p>
        </p:txBody>
      </p:sp>
    </p:spTree>
    <p:extLst>
      <p:ext uri="{BB962C8B-B14F-4D97-AF65-F5344CB8AC3E}">
        <p14:creationId xmlns:p14="http://schemas.microsoft.com/office/powerpoint/2010/main" val="115751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21</a:t>
            </a:fld>
            <a:endParaRPr lang="en-US"/>
          </a:p>
        </p:txBody>
      </p:sp>
    </p:spTree>
    <p:extLst>
      <p:ext uri="{BB962C8B-B14F-4D97-AF65-F5344CB8AC3E}">
        <p14:creationId xmlns:p14="http://schemas.microsoft.com/office/powerpoint/2010/main" val="78037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a:t>
            </a:r>
            <a:r>
              <a:rPr lang="en-US" sz="1200" kern="1200" smtClean="0">
                <a:solidFill>
                  <a:schemeClr val="tx1"/>
                </a:solidFill>
                <a:effectLst/>
                <a:latin typeface="+mn-lt"/>
                <a:ea typeface="+mn-ea"/>
                <a:cs typeface="+mn-cs"/>
              </a:rPr>
              <a:t>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22</a:t>
            </a:fld>
            <a:endParaRPr lang="en-US"/>
          </a:p>
        </p:txBody>
      </p:sp>
    </p:spTree>
    <p:extLst>
      <p:ext uri="{BB962C8B-B14F-4D97-AF65-F5344CB8AC3E}">
        <p14:creationId xmlns:p14="http://schemas.microsoft.com/office/powerpoint/2010/main" val="420768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Arunkumar</a:t>
            </a:r>
            <a:r>
              <a:rPr lang="en-US" sz="1200" kern="1200" dirty="0" smtClean="0">
                <a:solidFill>
                  <a:schemeClr val="tx1"/>
                </a:solidFill>
                <a:effectLst/>
                <a:latin typeface="+mn-lt"/>
                <a:ea typeface="+mn-ea"/>
                <a:cs typeface="+mn-cs"/>
              </a:rPr>
              <a:t>, T., K. </a:t>
            </a:r>
            <a:r>
              <a:rPr lang="en-US" sz="1200" kern="1200" dirty="0" err="1" smtClean="0">
                <a:solidFill>
                  <a:schemeClr val="tx1"/>
                </a:solidFill>
                <a:effectLst/>
                <a:latin typeface="+mn-lt"/>
                <a:ea typeface="+mn-ea"/>
                <a:cs typeface="+mn-cs"/>
              </a:rPr>
              <a:t>Vinothkumar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Amimul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Ahsan</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Jayaprakash</a:t>
            </a:r>
            <a:r>
              <a:rPr lang="en-US" sz="1200" kern="1200" dirty="0" smtClean="0">
                <a:solidFill>
                  <a:schemeClr val="tx1"/>
                </a:solidFill>
                <a:effectLst/>
                <a:latin typeface="+mn-lt"/>
                <a:ea typeface="+mn-ea"/>
                <a:cs typeface="+mn-cs"/>
              </a:rPr>
              <a:t>, and Sanjay Kumar. "Experimental Study on Various Solar Still Designs." </a:t>
            </a:r>
            <a:r>
              <a:rPr lang="en-US" sz="1200" i="1" kern="1200" dirty="0" smtClean="0">
                <a:solidFill>
                  <a:schemeClr val="tx1"/>
                </a:solidFill>
                <a:effectLst/>
                <a:latin typeface="+mn-lt"/>
                <a:ea typeface="+mn-ea"/>
                <a:cs typeface="+mn-cs"/>
              </a:rPr>
              <a:t>ISRN Renewable Energy</a:t>
            </a:r>
            <a:r>
              <a:rPr lang="en-US" sz="1200" kern="1200" dirty="0" smtClean="0">
                <a:solidFill>
                  <a:schemeClr val="tx1"/>
                </a:solidFill>
                <a:effectLst/>
                <a:latin typeface="+mn-lt"/>
                <a:ea typeface="+mn-ea"/>
                <a:cs typeface="+mn-cs"/>
              </a:rPr>
              <a:t> 2012 (2012): 1-10. </a:t>
            </a:r>
            <a:r>
              <a:rPr lang="en-US" sz="1200" kern="1200" smtClean="0">
                <a:solidFill>
                  <a:schemeClr val="tx1"/>
                </a:solidFill>
                <a:effectLst/>
                <a:latin typeface="+mn-lt"/>
                <a:ea typeface="+mn-ea"/>
                <a:cs typeface="+mn-cs"/>
              </a:rPr>
              <a:t>Print.</a:t>
            </a:r>
          </a:p>
          <a:p>
            <a:endParaRPr lang="en-US" dirty="0"/>
          </a:p>
        </p:txBody>
      </p:sp>
      <p:sp>
        <p:nvSpPr>
          <p:cNvPr id="4" name="Slide Number Placeholder 3"/>
          <p:cNvSpPr>
            <a:spLocks noGrp="1"/>
          </p:cNvSpPr>
          <p:nvPr>
            <p:ph type="sldNum" sz="quarter" idx="10"/>
          </p:nvPr>
        </p:nvSpPr>
        <p:spPr/>
        <p:txBody>
          <a:bodyPr/>
          <a:lstStyle/>
          <a:p>
            <a:fld id="{B22E9C3A-AD16-5A42-A2D1-6A6C809F8A56}" type="slidenum">
              <a:rPr lang="en-US" smtClean="0"/>
              <a:t>23</a:t>
            </a:fld>
            <a:endParaRPr lang="en-US"/>
          </a:p>
        </p:txBody>
      </p:sp>
    </p:spTree>
    <p:extLst>
      <p:ext uri="{BB962C8B-B14F-4D97-AF65-F5344CB8AC3E}">
        <p14:creationId xmlns:p14="http://schemas.microsoft.com/office/powerpoint/2010/main" val="66707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AAD347D-5ACD-4C99-B74B-A9C85AD731AF}" type="datetimeFigureOut">
              <a:rPr lang="en-US" smtClean="0"/>
              <a:t>3/25/2015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472503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3794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509A250-FF31-4206-8172-F9D3106AACB1}" type="datetimeFigureOut">
              <a:rPr lang="en-US" smtClean="0"/>
              <a:t>3/25/2015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70571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2970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796027F-7875-4030-9381-8BD8C4F21935}" type="datetimeFigureOut">
              <a:rPr lang="en-US" smtClean="0"/>
              <a:t>3/25/2015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09289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9371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8178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09A250-FF31-4206-8172-F9D3106AACB1}" type="datetimeFigureOut">
              <a:rPr lang="en-US" smtClean="0"/>
              <a:t>3/25/2015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5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3/25/2015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78687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509A250-FF31-4206-8172-F9D3106AACB1}" type="datetimeFigureOut">
              <a:rPr lang="en-US" smtClean="0"/>
              <a:t>3/25/2015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58446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85885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AAD347D-5ACD-4C99-B74B-A9C85AD731AF}" type="datetimeFigureOut">
              <a:rPr lang="en-US" smtClean="0"/>
              <a:t>3/25/2015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02111984F565}"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670313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crdownload"/><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ine.ni.com/cms/images/casestudies/iisca.jpg?size" TargetMode="External"/><Relationship Id="rId7" Type="http://schemas.openxmlformats.org/officeDocument/2006/relationships/hyperlink" Target="http://egec.info/wp-content/uploads/2011/03/Brochure-DESALINATION1.pdf" TargetMode="External"/><Relationship Id="rId2" Type="http://schemas.openxmlformats.org/officeDocument/2006/relationships/hyperlink" Target="http://wle.cgiar.org/blogs/2013/05/23/desalination-using-renewable-energy-is-it-the-answer-" TargetMode="External"/><Relationship Id="rId1" Type="http://schemas.openxmlformats.org/officeDocument/2006/relationships/slideLayout" Target="../slideLayouts/slideLayout2.xml"/><Relationship Id="rId6" Type="http://schemas.openxmlformats.org/officeDocument/2006/relationships/hyperlink" Target="http://www.geoelec.eu/wp-content/uploads/2012/01/7.-Geothermal-prospects-of-Milos-Nisyros-Lesvos-Methana-Spyridonos.pdf" TargetMode="External"/><Relationship Id="rId5" Type="http://schemas.openxmlformats.org/officeDocument/2006/relationships/hyperlink" Target="http://www.erec.org/fileadmin/erec_docs/Projcet_Documents/K4_RES-H/K4RES-H_Geothermal_desalination.pdf" TargetMode="External"/><Relationship Id="rId4" Type="http://schemas.openxmlformats.org/officeDocument/2006/relationships/hyperlink" Target="http://kacstwatertech.org/eng/presentatoins/Day1/Session_1_1/Turki.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farmertronics.com/actueel/renewable-energy/" TargetMode="External"/><Relationship Id="rId2" Type="http://schemas.openxmlformats.org/officeDocument/2006/relationships/hyperlink" Target="http://www.water-technology.net/projects/perth/" TargetMode="External"/><Relationship Id="rId1" Type="http://schemas.openxmlformats.org/officeDocument/2006/relationships/slideLayout" Target="../slideLayouts/slideLayout2.xml"/><Relationship Id="rId6" Type="http://schemas.openxmlformats.org/officeDocument/2006/relationships/hyperlink" Target="https://s-media-cache-ak0.pinimg.com/736x/c3/86/94/c38694e1a5181182559dba4d6d42306d.jpg" TargetMode="External"/><Relationship Id="rId5" Type="http://schemas.openxmlformats.org/officeDocument/2006/relationships/hyperlink" Target="http://www.waterworld.com/articles/wwi/print/volume-28/issue-6/regional-spotlight-asia-pacific/wave-powered-desalination-riding-high-in-australia.html" TargetMode="External"/><Relationship Id="rId4" Type="http://schemas.openxmlformats.org/officeDocument/2006/relationships/hyperlink" Target="http://www.geni.org/globalenergy/library/articles-renewable-energy-transmission/small-island-nations.s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tatic.panoramio.com/photos/large/18943324.jpg" TargetMode="External"/><Relationship Id="rId2" Type="http://schemas.openxmlformats.org/officeDocument/2006/relationships/hyperlink" Target="http://www.technologyreview.com/view/524606/new-desalination-technique-also-cleans-and-disinfects-wat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765" y="1463842"/>
            <a:ext cx="11174930" cy="3693695"/>
          </a:xfrm>
        </p:spPr>
        <p:txBody>
          <a:bodyPr>
            <a:normAutofit fontScale="90000"/>
          </a:bodyPr>
          <a:lstStyle/>
          <a:p>
            <a:pPr algn="ctr"/>
            <a:r>
              <a:rPr lang="en-US" sz="4400" b="1" dirty="0" smtClean="0">
                <a:latin typeface="Times New Roman"/>
                <a:cs typeface="Times New Roman"/>
              </a:rPr>
              <a:t>A Review of Current Desalination Technologies In Developing and Developed countries</a:t>
            </a:r>
            <a:r>
              <a:rPr lang="en-US" sz="5400" dirty="0">
                <a:latin typeface="Times New Roman"/>
                <a:cs typeface="Times New Roman"/>
              </a:rPr>
              <a:t/>
            </a:r>
            <a:br>
              <a:rPr lang="en-US" sz="5400" dirty="0">
                <a:latin typeface="Times New Roman"/>
                <a:cs typeface="Times New Roman"/>
              </a:rPr>
            </a:br>
            <a:r>
              <a:rPr lang="en-US" sz="1100" dirty="0" smtClean="0">
                <a:latin typeface="Times New Roman"/>
                <a:cs typeface="Times New Roman"/>
              </a:rPr>
              <a:t> </a:t>
            </a:r>
            <a:r>
              <a:rPr lang="en-US" sz="5400" dirty="0">
                <a:latin typeface="Times New Roman"/>
                <a:cs typeface="Times New Roman"/>
              </a:rPr>
              <a:t/>
            </a:r>
            <a:br>
              <a:rPr lang="en-US" sz="5400" dirty="0">
                <a:latin typeface="Times New Roman"/>
                <a:cs typeface="Times New Roman"/>
              </a:rPr>
            </a:br>
            <a:r>
              <a:rPr lang="en-US" sz="2000" dirty="0">
                <a:solidFill>
                  <a:schemeClr val="bg1"/>
                </a:solidFill>
                <a:latin typeface="Times New Roman"/>
                <a:cs typeface="Times New Roman"/>
              </a:rPr>
              <a:t>By</a:t>
            </a:r>
            <a:r>
              <a:rPr lang="en-US" sz="2000">
                <a:solidFill>
                  <a:schemeClr val="bg1"/>
                </a:solidFill>
                <a:latin typeface="Times New Roman"/>
                <a:cs typeface="Times New Roman"/>
              </a:rPr>
              <a:t>:  </a:t>
            </a:r>
            <a:r>
              <a:rPr lang="en-US" sz="2000" smtClean="0">
                <a:solidFill>
                  <a:schemeClr val="bg1"/>
                </a:solidFill>
                <a:latin typeface="Times New Roman"/>
                <a:cs typeface="Times New Roman"/>
              </a:rPr>
              <a:t>Peter  </a:t>
            </a:r>
            <a:r>
              <a:rPr lang="en-US" sz="2000" dirty="0" smtClean="0">
                <a:solidFill>
                  <a:schemeClr val="bg1"/>
                </a:solidFill>
                <a:latin typeface="Times New Roman"/>
                <a:cs typeface="Times New Roman"/>
              </a:rPr>
              <a:t>Grasso, Howard Gil, and </a:t>
            </a:r>
            <a:r>
              <a:rPr lang="en-US" sz="2000" smtClean="0">
                <a:solidFill>
                  <a:schemeClr val="bg1"/>
                </a:solidFill>
                <a:latin typeface="Times New Roman"/>
                <a:cs typeface="Times New Roman"/>
              </a:rPr>
              <a:t>Aja Canyon  </a:t>
            </a:r>
            <a:r>
              <a:rPr lang="en-US" sz="1300" dirty="0" smtClean="0">
                <a:solidFill>
                  <a:schemeClr val="bg1"/>
                </a:solidFill>
                <a:latin typeface="Times New Roman"/>
                <a:cs typeface="Times New Roman"/>
              </a:rPr>
              <a:t>(Undergraduate  </a:t>
            </a:r>
            <a:r>
              <a:rPr lang="en-US" sz="1300" dirty="0">
                <a:solidFill>
                  <a:schemeClr val="bg1"/>
                </a:solidFill>
                <a:latin typeface="Times New Roman"/>
                <a:cs typeface="Times New Roman"/>
              </a:rPr>
              <a:t>Students</a:t>
            </a:r>
            <a:r>
              <a:rPr lang="en-US" sz="2000" dirty="0">
                <a:solidFill>
                  <a:schemeClr val="bg1"/>
                </a:solidFill>
                <a:latin typeface="Times New Roman"/>
                <a:cs typeface="Times New Roman"/>
              </a:rPr>
              <a:t>)</a:t>
            </a:r>
            <a:r>
              <a:rPr lang="en-US" sz="2000" dirty="0" smtClean="0">
                <a:solidFill>
                  <a:schemeClr val="bg1"/>
                </a:solidFill>
                <a:latin typeface="Times New Roman"/>
                <a:cs typeface="Times New Roman"/>
              </a:rPr>
              <a:t/>
            </a:r>
            <a:br>
              <a:rPr lang="en-US" sz="2000" dirty="0" smtClean="0">
                <a:solidFill>
                  <a:schemeClr val="bg1"/>
                </a:solidFill>
                <a:latin typeface="Times New Roman"/>
                <a:cs typeface="Times New Roman"/>
              </a:rPr>
            </a:br>
            <a:r>
              <a:rPr lang="en-US" sz="2000" dirty="0">
                <a:solidFill>
                  <a:schemeClr val="bg1"/>
                </a:solidFill>
                <a:latin typeface="Times New Roman"/>
                <a:cs typeface="Times New Roman"/>
              </a:rPr>
              <a:t/>
            </a:r>
            <a:br>
              <a:rPr lang="en-US" sz="2000" dirty="0">
                <a:solidFill>
                  <a:schemeClr val="bg1"/>
                </a:solidFill>
                <a:latin typeface="Times New Roman"/>
                <a:cs typeface="Times New Roman"/>
              </a:rPr>
            </a:br>
            <a:r>
              <a:rPr lang="en-US" sz="2000" dirty="0">
                <a:solidFill>
                  <a:schemeClr val="bg1"/>
                </a:solidFill>
                <a:latin typeface="Times New Roman"/>
                <a:cs typeface="Times New Roman"/>
              </a:rPr>
              <a:t>Faculty </a:t>
            </a:r>
            <a:r>
              <a:rPr lang="en-US" sz="2000">
                <a:solidFill>
                  <a:schemeClr val="bg1"/>
                </a:solidFill>
                <a:latin typeface="Times New Roman"/>
                <a:cs typeface="Times New Roman"/>
              </a:rPr>
              <a:t>Supervisor</a:t>
            </a:r>
            <a:r>
              <a:rPr lang="en-US" sz="2000" smtClean="0">
                <a:solidFill>
                  <a:schemeClr val="bg1"/>
                </a:solidFill>
                <a:latin typeface="Times New Roman"/>
                <a:cs typeface="Times New Roman"/>
              </a:rPr>
              <a:t>:  </a:t>
            </a:r>
            <a:r>
              <a:rPr lang="en-US" sz="2000" dirty="0">
                <a:solidFill>
                  <a:schemeClr val="bg1"/>
                </a:solidFill>
                <a:latin typeface="Times New Roman"/>
                <a:cs typeface="Times New Roman"/>
              </a:rPr>
              <a:t>Professor </a:t>
            </a:r>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Massoud</a:t>
            </a:r>
            <a:r>
              <a:rPr lang="en-US" sz="2000" dirty="0" smtClean="0">
                <a:solidFill>
                  <a:schemeClr val="bg1"/>
                </a:solidFill>
                <a:latin typeface="Times New Roman"/>
                <a:cs typeface="Times New Roman"/>
              </a:rPr>
              <a:t>  </a:t>
            </a:r>
            <a:r>
              <a:rPr lang="en-US" sz="2000" dirty="0" err="1" smtClean="0">
                <a:solidFill>
                  <a:schemeClr val="bg1"/>
                </a:solidFill>
                <a:latin typeface="Times New Roman"/>
                <a:cs typeface="Times New Roman"/>
              </a:rPr>
              <a:t>Pirbazari</a:t>
            </a:r>
            <a:r>
              <a:rPr lang="en-US" sz="2000" dirty="0" smtClean="0">
                <a:solidFill>
                  <a:schemeClr val="bg1"/>
                </a:solidFill>
                <a:latin typeface="Times New Roman"/>
                <a:cs typeface="Times New Roman"/>
              </a:rPr>
              <a:t/>
            </a:r>
            <a:br>
              <a:rPr lang="en-US" sz="2000" dirty="0" smtClean="0">
                <a:solidFill>
                  <a:schemeClr val="bg1"/>
                </a:solidFill>
                <a:latin typeface="Times New Roman"/>
                <a:cs typeface="Times New Roman"/>
              </a:rPr>
            </a:br>
            <a:r>
              <a:rPr lang="en-US" sz="2000" dirty="0">
                <a:solidFill>
                  <a:schemeClr val="bg1"/>
                </a:solidFill>
                <a:latin typeface="Times New Roman"/>
                <a:cs typeface="Times New Roman"/>
              </a:rPr>
              <a:t/>
            </a:r>
            <a:br>
              <a:rPr lang="en-US" sz="2000" dirty="0">
                <a:solidFill>
                  <a:schemeClr val="bg1"/>
                </a:solidFill>
                <a:latin typeface="Times New Roman"/>
                <a:cs typeface="Times New Roman"/>
              </a:rPr>
            </a:br>
            <a:r>
              <a:rPr lang="en-US" sz="2000" dirty="0" smtClean="0">
                <a:solidFill>
                  <a:schemeClr val="bg1"/>
                </a:solidFill>
                <a:latin typeface="Times New Roman"/>
                <a:cs typeface="Times New Roman"/>
              </a:rPr>
              <a:t>Sonny </a:t>
            </a:r>
            <a:r>
              <a:rPr lang="en-US" sz="2000" dirty="0" err="1">
                <a:solidFill>
                  <a:schemeClr val="bg1"/>
                </a:solidFill>
                <a:latin typeface="Times New Roman"/>
                <a:cs typeface="Times New Roman"/>
              </a:rPr>
              <a:t>Astani</a:t>
            </a:r>
            <a:r>
              <a:rPr lang="en-US" sz="2000" dirty="0">
                <a:solidFill>
                  <a:schemeClr val="bg1"/>
                </a:solidFill>
                <a:latin typeface="Times New Roman"/>
                <a:cs typeface="Times New Roman"/>
              </a:rPr>
              <a:t> Department of Civil and Environmental Engineering</a:t>
            </a:r>
            <a:br>
              <a:rPr lang="en-US" sz="2000" dirty="0">
                <a:solidFill>
                  <a:schemeClr val="bg1"/>
                </a:solidFill>
                <a:latin typeface="Times New Roman"/>
                <a:cs typeface="Times New Roman"/>
              </a:rPr>
            </a:br>
            <a:r>
              <a:rPr lang="en-US" sz="2000" dirty="0">
                <a:solidFill>
                  <a:schemeClr val="bg1"/>
                </a:solidFill>
                <a:latin typeface="Times New Roman"/>
                <a:cs typeface="Times New Roman"/>
              </a:rPr>
              <a:t>Viterbi School of Engineering</a:t>
            </a:r>
            <a:br>
              <a:rPr lang="en-US" sz="2000" dirty="0">
                <a:solidFill>
                  <a:schemeClr val="bg1"/>
                </a:solidFill>
                <a:latin typeface="Times New Roman"/>
                <a:cs typeface="Times New Roman"/>
              </a:rPr>
            </a:br>
            <a:r>
              <a:rPr lang="en-US" sz="2000" dirty="0">
                <a:solidFill>
                  <a:schemeClr val="bg1"/>
                </a:solidFill>
                <a:latin typeface="Times New Roman"/>
                <a:cs typeface="Times New Roman"/>
              </a:rPr>
              <a:t>University of Southern </a:t>
            </a:r>
            <a:r>
              <a:rPr lang="en-US" sz="2000" dirty="0" smtClean="0">
                <a:solidFill>
                  <a:schemeClr val="bg1"/>
                </a:solidFill>
                <a:latin typeface="Times New Roman"/>
                <a:cs typeface="Times New Roman"/>
              </a:rPr>
              <a:t>California</a:t>
            </a:r>
            <a:endParaRPr lang="en-US" sz="2000" dirty="0">
              <a:solidFill>
                <a:schemeClr val="bg1"/>
              </a:solidFill>
            </a:endParaRPr>
          </a:p>
        </p:txBody>
      </p:sp>
      <p:sp>
        <p:nvSpPr>
          <p:cNvPr id="3" name="TextBox 2"/>
          <p:cNvSpPr txBox="1"/>
          <p:nvPr/>
        </p:nvSpPr>
        <p:spPr>
          <a:xfrm>
            <a:off x="442762" y="5582650"/>
            <a:ext cx="11251933" cy="523220"/>
          </a:xfrm>
          <a:prstGeom prst="rect">
            <a:avLst/>
          </a:prstGeom>
          <a:solidFill>
            <a:srgbClr val="00B050"/>
          </a:solidFill>
        </p:spPr>
        <p:txBody>
          <a:bodyPr wrap="square" rtlCol="0">
            <a:spAutoFit/>
          </a:bodyPr>
          <a:lstStyle/>
          <a:p>
            <a:pPr algn="ctr"/>
            <a:r>
              <a:rPr lang="en-US" sz="2800" dirty="0" smtClean="0"/>
              <a:t>**This Presentation is a Work in Progress**</a:t>
            </a:r>
            <a:endParaRPr lang="en-US" sz="2800" dirty="0"/>
          </a:p>
        </p:txBody>
      </p:sp>
    </p:spTree>
    <p:extLst>
      <p:ext uri="{BB962C8B-B14F-4D97-AF65-F5344CB8AC3E}">
        <p14:creationId xmlns:p14="http://schemas.microsoft.com/office/powerpoint/2010/main" val="4187463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“Practical”  WORLDWIDE  LOCATIONS  for Desalination  TECHNOLOGY</a:t>
            </a:r>
            <a:endParaRPr lang="en-US" sz="2400" dirty="0"/>
          </a:p>
        </p:txBody>
      </p:sp>
      <p:sp>
        <p:nvSpPr>
          <p:cNvPr id="3" name="Content Placeholder 2"/>
          <p:cNvSpPr>
            <a:spLocks noGrp="1"/>
          </p:cNvSpPr>
          <p:nvPr>
            <p:ph idx="1"/>
          </p:nvPr>
        </p:nvSpPr>
        <p:spPr>
          <a:xfrm>
            <a:off x="581192" y="2498130"/>
            <a:ext cx="11029615" cy="3678303"/>
          </a:xfrm>
        </p:spPr>
        <p:txBody>
          <a:bodyPr>
            <a:normAutofit/>
          </a:bodyPr>
          <a:lstStyle/>
          <a:p>
            <a:r>
              <a:rPr lang="en-US" b="1" dirty="0"/>
              <a:t>Desalination of seawater accounts for a worldwide water production of </a:t>
            </a:r>
            <a:r>
              <a:rPr lang="en-US" b="1" dirty="0" smtClean="0"/>
              <a:t>65.2 million m</a:t>
            </a:r>
            <a:r>
              <a:rPr lang="en-US" b="1" baseline="30000" dirty="0" smtClean="0"/>
              <a:t>3</a:t>
            </a:r>
            <a:r>
              <a:rPr lang="en-US" b="1" dirty="0" smtClean="0"/>
              <a:t>/year (0.6% of global water supply).</a:t>
            </a:r>
          </a:p>
          <a:p>
            <a:r>
              <a:rPr lang="en-US" b="1" dirty="0" smtClean="0">
                <a:solidFill>
                  <a:schemeClr val="tx1"/>
                </a:solidFill>
              </a:rPr>
              <a:t>The Middle East and North Africa (MENA) account for 38% of global desalination efforts, but other regional centers of activity are becoming more prominent, such </a:t>
            </a:r>
            <a:r>
              <a:rPr lang="en-US" b="1" dirty="0">
                <a:solidFill>
                  <a:schemeClr val="tx1"/>
                </a:solidFill>
              </a:rPr>
              <a:t>as the Mediterranean Sea and the Red Sea, or the coastal waters of California, China and Australia</a:t>
            </a:r>
            <a:r>
              <a:rPr lang="en-US" b="1" dirty="0" smtClean="0">
                <a:solidFill>
                  <a:schemeClr val="tx1"/>
                </a:solidFill>
              </a:rPr>
              <a:t>.</a:t>
            </a:r>
            <a:r>
              <a:rPr lang="en-US" b="1" baseline="30000" dirty="0" smtClean="0">
                <a:solidFill>
                  <a:schemeClr val="tx1"/>
                </a:solidFill>
              </a:rPr>
              <a:t>[1]</a:t>
            </a:r>
            <a:endParaRPr lang="en-US" b="1" baseline="30000" dirty="0">
              <a:solidFill>
                <a:schemeClr val="tx1"/>
              </a:solidFill>
            </a:endParaRPr>
          </a:p>
          <a:p>
            <a:r>
              <a:rPr lang="en-US" b="1" dirty="0" smtClean="0"/>
              <a:t>Countries in the Gulf region face the largest per capita water scarcity in MENA, with an average water availability of less than 300m</a:t>
            </a:r>
            <a:r>
              <a:rPr lang="en-US" b="1" baseline="30000" dirty="0" smtClean="0"/>
              <a:t>3 </a:t>
            </a:r>
            <a:r>
              <a:rPr lang="en-US" b="1" dirty="0" smtClean="0"/>
              <a:t>per capita per year.</a:t>
            </a:r>
            <a:r>
              <a:rPr lang="en-US" b="1" baseline="30000" dirty="0"/>
              <a:t> </a:t>
            </a:r>
            <a:r>
              <a:rPr lang="en-US" b="1" baseline="30000" dirty="0" smtClean="0"/>
              <a:t>[</a:t>
            </a:r>
            <a:r>
              <a:rPr lang="en-US" b="1" baseline="30000" dirty="0"/>
              <a:t>2</a:t>
            </a:r>
            <a:r>
              <a:rPr lang="en-US" b="1" baseline="30000" dirty="0" smtClean="0"/>
              <a:t>]</a:t>
            </a:r>
            <a:endParaRPr lang="en-US" b="1" dirty="0" smtClean="0"/>
          </a:p>
          <a:p>
            <a:r>
              <a:rPr lang="en-US" b="1" dirty="0" smtClean="0"/>
              <a:t>Desalination is a lot more practical in these seas because they have a lower salinity than the ocean which significantly lowers energy consumption requirement.</a:t>
            </a:r>
            <a:endParaRPr lang="en-US" b="1" dirty="0"/>
          </a:p>
          <a:p>
            <a:endParaRPr lang="en-US" dirty="0"/>
          </a:p>
        </p:txBody>
      </p:sp>
    </p:spTree>
    <p:extLst>
      <p:ext uri="{BB962C8B-B14F-4D97-AF65-F5344CB8AC3E}">
        <p14:creationId xmlns:p14="http://schemas.microsoft.com/office/powerpoint/2010/main" val="1584391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Comparison of Seawater and Brackish Water</a:t>
            </a:r>
            <a:endParaRPr lang="en-US" dirty="0"/>
          </a:p>
        </p:txBody>
      </p:sp>
      <p:sp>
        <p:nvSpPr>
          <p:cNvPr id="4" name="Content Placeholder 3"/>
          <p:cNvSpPr>
            <a:spLocks noGrp="1"/>
          </p:cNvSpPr>
          <p:nvPr>
            <p:ph sz="half" idx="2"/>
          </p:nvPr>
        </p:nvSpPr>
        <p:spPr>
          <a:xfrm>
            <a:off x="646111" y="2307565"/>
            <a:ext cx="5822422" cy="4262567"/>
          </a:xfrm>
        </p:spPr>
        <p:txBody>
          <a:bodyPr>
            <a:normAutofit/>
          </a:bodyPr>
          <a:lstStyle/>
          <a:p>
            <a:r>
              <a:rPr lang="en-US" dirty="0" smtClean="0"/>
              <a:t>The concentration of total dissolved solids (TDS) in Seawater is 3.5 to 35 times greater than concentration in brackish water</a:t>
            </a:r>
          </a:p>
          <a:p>
            <a:pPr lvl="1">
              <a:buClr>
                <a:srgbClr val="FF0000"/>
              </a:buClr>
              <a:buSzPct val="150000"/>
              <a:buFont typeface="Arial" panose="020B0604020202020204" pitchFamily="34" charset="0"/>
              <a:buChar char="•"/>
            </a:pPr>
            <a:r>
              <a:rPr lang="en-US" dirty="0" smtClean="0"/>
              <a:t>Brackish water: 1,000 -10,000 mg/L TDS</a:t>
            </a:r>
          </a:p>
          <a:p>
            <a:pPr lvl="1">
              <a:buClr>
                <a:srgbClr val="FF0000"/>
              </a:buClr>
              <a:buSzPct val="150000"/>
              <a:buFont typeface="Arial" panose="020B0604020202020204" pitchFamily="34" charset="0"/>
              <a:buChar char="•"/>
            </a:pPr>
            <a:r>
              <a:rPr lang="en-US" dirty="0" smtClean="0"/>
              <a:t>Salt water from the ocean:  ~35,000 mg/L TDS</a:t>
            </a:r>
          </a:p>
          <a:p>
            <a:r>
              <a:rPr lang="en-US" dirty="0" smtClean="0"/>
              <a:t>Brackish water is significantly </a:t>
            </a:r>
            <a:r>
              <a:rPr lang="en-US" b="1" dirty="0" smtClean="0"/>
              <a:t>cheaper</a:t>
            </a:r>
            <a:r>
              <a:rPr lang="en-US" dirty="0" smtClean="0"/>
              <a:t> and </a:t>
            </a:r>
            <a:r>
              <a:rPr lang="en-US" b="1" dirty="0" smtClean="0"/>
              <a:t>easier</a:t>
            </a:r>
            <a:r>
              <a:rPr lang="en-US" dirty="0" smtClean="0"/>
              <a:t> to desalinate due to its smaller concentrations of TDS</a:t>
            </a:r>
          </a:p>
          <a:p>
            <a:r>
              <a:rPr lang="en-US" dirty="0" smtClean="0"/>
              <a:t>Brackish water is readily available in many nations</a:t>
            </a:r>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92060" y="2307565"/>
            <a:ext cx="5219566" cy="4112486"/>
          </a:xfrm>
        </p:spPr>
      </p:pic>
      <p:sp>
        <p:nvSpPr>
          <p:cNvPr id="6" name="TextBox 5"/>
          <p:cNvSpPr txBox="1"/>
          <p:nvPr/>
        </p:nvSpPr>
        <p:spPr>
          <a:xfrm>
            <a:off x="6597829" y="2168285"/>
            <a:ext cx="4806215" cy="261610"/>
          </a:xfrm>
          <a:prstGeom prst="rect">
            <a:avLst/>
          </a:prstGeom>
          <a:solidFill>
            <a:schemeClr val="bg1"/>
          </a:solidFill>
        </p:spPr>
        <p:txBody>
          <a:bodyPr wrap="square" rtlCol="0">
            <a:spAutoFit/>
          </a:bodyPr>
          <a:lstStyle/>
          <a:p>
            <a:r>
              <a:rPr lang="en-US" sz="1050" b="1" dirty="0" smtClean="0"/>
              <a:t>Major Ion Component of Seawater</a:t>
            </a:r>
            <a:endParaRPr lang="en-US" sz="1050" b="1" dirty="0"/>
          </a:p>
        </p:txBody>
      </p:sp>
      <p:sp>
        <p:nvSpPr>
          <p:cNvPr id="8" name="TextBox 7"/>
          <p:cNvSpPr txBox="1"/>
          <p:nvPr/>
        </p:nvSpPr>
        <p:spPr>
          <a:xfrm>
            <a:off x="6597829" y="4438848"/>
            <a:ext cx="5012980" cy="261610"/>
          </a:xfrm>
          <a:prstGeom prst="rect">
            <a:avLst/>
          </a:prstGeom>
          <a:solidFill>
            <a:schemeClr val="bg1"/>
          </a:solidFill>
        </p:spPr>
        <p:txBody>
          <a:bodyPr wrap="square" rtlCol="0">
            <a:spAutoFit/>
          </a:bodyPr>
          <a:lstStyle/>
          <a:p>
            <a:r>
              <a:rPr lang="en-US" sz="1050" b="1" dirty="0" smtClean="0"/>
              <a:t>Major Ion Component of Brackish Water</a:t>
            </a:r>
            <a:endParaRPr lang="en-US" sz="1050" b="1" dirty="0"/>
          </a:p>
        </p:txBody>
      </p:sp>
    </p:spTree>
    <p:extLst>
      <p:ext uri="{BB962C8B-B14F-4D97-AF65-F5344CB8AC3E}">
        <p14:creationId xmlns:p14="http://schemas.microsoft.com/office/powerpoint/2010/main" val="1106270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Distribution of Water Supplies</a:t>
            </a:r>
            <a:endParaRPr lang="en-US" dirty="0"/>
          </a:p>
        </p:txBody>
      </p:sp>
      <p:pic>
        <p:nvPicPr>
          <p:cNvPr id="5" name="Picture 4" descr="0101-water-quantity-EN-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5608" y="1890732"/>
            <a:ext cx="7820784" cy="4979300"/>
          </a:xfrm>
          <a:prstGeom prst="rect">
            <a:avLst/>
          </a:prstGeom>
        </p:spPr>
      </p:pic>
    </p:spTree>
    <p:extLst>
      <p:ext uri="{BB962C8B-B14F-4D97-AF65-F5344CB8AC3E}">
        <p14:creationId xmlns:p14="http://schemas.microsoft.com/office/powerpoint/2010/main" val="733066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333" y="395110"/>
            <a:ext cx="11328400" cy="1400530"/>
          </a:xfrm>
        </p:spPr>
        <p:txBody>
          <a:bodyPr/>
          <a:lstStyle/>
          <a:p>
            <a:r>
              <a:rPr lang="en-US" dirty="0" smtClean="0"/>
              <a:t>Water Requirements in Developed and Developing Nations</a:t>
            </a:r>
            <a:endParaRPr lang="en-US" dirty="0"/>
          </a:p>
        </p:txBody>
      </p:sp>
      <p:sp>
        <p:nvSpPr>
          <p:cNvPr id="2" name="Content Placeholder 1"/>
          <p:cNvSpPr>
            <a:spLocks noGrp="1"/>
          </p:cNvSpPr>
          <p:nvPr>
            <p:ph idx="1"/>
          </p:nvPr>
        </p:nvSpPr>
        <p:spPr>
          <a:xfrm>
            <a:off x="221183" y="2399840"/>
            <a:ext cx="5840950" cy="2138265"/>
          </a:xfrm>
        </p:spPr>
        <p:txBody>
          <a:bodyPr/>
          <a:lstStyle/>
          <a:p>
            <a:r>
              <a:rPr lang="en-US" dirty="0" smtClean="0"/>
              <a:t> A human needs roughly </a:t>
            </a:r>
            <a:r>
              <a:rPr lang="en-US" b="1" dirty="0" smtClean="0"/>
              <a:t>4 liters </a:t>
            </a:r>
            <a:r>
              <a:rPr lang="en-US" dirty="0" smtClean="0"/>
              <a:t>(~1 Gallon)</a:t>
            </a:r>
            <a:r>
              <a:rPr lang="en-US" b="1" dirty="0" smtClean="0"/>
              <a:t> </a:t>
            </a:r>
            <a:r>
              <a:rPr lang="en-US" dirty="0" smtClean="0"/>
              <a:t>of water a day to stay hydrated and survive</a:t>
            </a:r>
          </a:p>
          <a:p>
            <a:r>
              <a:rPr lang="en-US" dirty="0" smtClean="0"/>
              <a:t>An average person in the United States uses 380 liters/day (~100 gallons)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661" y="2552241"/>
            <a:ext cx="5653540" cy="3052691"/>
          </a:xfrm>
          <a:prstGeom prst="rect">
            <a:avLst/>
          </a:prstGeom>
        </p:spPr>
      </p:pic>
    </p:spTree>
    <p:extLst>
      <p:ext uri="{BB962C8B-B14F-4D97-AF65-F5344CB8AC3E}">
        <p14:creationId xmlns:p14="http://schemas.microsoft.com/office/powerpoint/2010/main" val="2242827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Desalination  Solutions  for  Single  Family  and </a:t>
            </a:r>
            <a:br>
              <a:rPr lang="en-US" dirty="0" smtClean="0"/>
            </a:br>
            <a:r>
              <a:rPr lang="en-US" dirty="0" err="1" smtClean="0"/>
              <a:t>MultI</a:t>
            </a:r>
            <a:r>
              <a:rPr lang="en-US" dirty="0" smtClean="0"/>
              <a:t>-family Households  in  Developing Nations</a:t>
            </a:r>
            <a:endParaRPr lang="en-US" dirty="0"/>
          </a:p>
        </p:txBody>
      </p:sp>
      <p:sp>
        <p:nvSpPr>
          <p:cNvPr id="3" name="Content Placeholder 2"/>
          <p:cNvSpPr>
            <a:spLocks noGrp="1"/>
          </p:cNvSpPr>
          <p:nvPr>
            <p:ph idx="1"/>
          </p:nvPr>
        </p:nvSpPr>
        <p:spPr>
          <a:xfrm>
            <a:off x="581191" y="2336800"/>
            <a:ext cx="10170227" cy="3967747"/>
          </a:xfrm>
        </p:spPr>
        <p:txBody>
          <a:bodyPr>
            <a:normAutofit fontScale="92500" lnSpcReduction="10000"/>
          </a:bodyPr>
          <a:lstStyle/>
          <a:p>
            <a:r>
              <a:rPr lang="en-US" b="1" dirty="0" smtClean="0"/>
              <a:t>Major methods of providing fresh water for inhabitants of rural areas include drilling, piping, trucking, resettlement, and desalination</a:t>
            </a:r>
          </a:p>
          <a:p>
            <a:r>
              <a:rPr lang="en-US" b="1" dirty="0" smtClean="0"/>
              <a:t>While in the long term drilling for freshwater is generally preferred drilling activity requires highly technical and expensive drilling equipment</a:t>
            </a:r>
          </a:p>
          <a:p>
            <a:r>
              <a:rPr lang="en-US" b="1" dirty="0" smtClean="0"/>
              <a:t>Additionally the water found in the drilling process is often brackish and therefore unsuitable for human consumption</a:t>
            </a:r>
          </a:p>
          <a:p>
            <a:r>
              <a:rPr lang="en-US" b="1" dirty="0" smtClean="0"/>
              <a:t>Due to the high cost of most desalination technologies and other water production techniques, use of solar still technologies are recommended the method of desalination for both single and multifamily households</a:t>
            </a:r>
          </a:p>
          <a:p>
            <a:r>
              <a:rPr lang="en-US" b="1" dirty="0" smtClean="0">
                <a:solidFill>
                  <a:schemeClr val="tx1"/>
                </a:solidFill>
              </a:rPr>
              <a:t>Solar Stills are best utilized in situations where the demand for fresh water is small and land is inexpensive</a:t>
            </a:r>
          </a:p>
          <a:p>
            <a:r>
              <a:rPr lang="en-US" b="1" dirty="0" smtClean="0"/>
              <a:t>Solar Stills are inexpensive and require less technical knowledge to design and construct</a:t>
            </a:r>
          </a:p>
          <a:p>
            <a:r>
              <a:rPr lang="en-US" b="1" dirty="0" smtClean="0"/>
              <a:t>Solar Stills can help promote self reliance and enable communities to develop further</a:t>
            </a:r>
          </a:p>
        </p:txBody>
      </p:sp>
    </p:spTree>
    <p:extLst>
      <p:ext uri="{BB962C8B-B14F-4D97-AF65-F5344CB8AC3E}">
        <p14:creationId xmlns:p14="http://schemas.microsoft.com/office/powerpoint/2010/main" val="3190255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68" y="452718"/>
            <a:ext cx="10115256" cy="1400530"/>
          </a:xfrm>
        </p:spPr>
        <p:txBody>
          <a:bodyPr>
            <a:normAutofit/>
          </a:bodyPr>
          <a:lstStyle/>
          <a:p>
            <a:r>
              <a:rPr lang="en-US" dirty="0" smtClean="0"/>
              <a:t>Desalination  Technologies  in Developing Nations</a:t>
            </a:r>
            <a:br>
              <a:rPr lang="en-US" dirty="0" smtClean="0"/>
            </a:br>
            <a:r>
              <a:rPr lang="en-US" dirty="0" smtClean="0"/>
              <a:t>                                  Towns  And  CITIES</a:t>
            </a:r>
            <a:endParaRPr lang="en-US" dirty="0"/>
          </a:p>
        </p:txBody>
      </p:sp>
      <p:sp>
        <p:nvSpPr>
          <p:cNvPr id="3" name="Content Placeholder 2"/>
          <p:cNvSpPr txBox="1">
            <a:spLocks/>
          </p:cNvSpPr>
          <p:nvPr/>
        </p:nvSpPr>
        <p:spPr>
          <a:xfrm>
            <a:off x="445168" y="2389802"/>
            <a:ext cx="8946541" cy="4195481"/>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b="1" dirty="0" smtClean="0"/>
              <a:t>Desalination Technologies for larger operations have significant a capital cost and energy requirement</a:t>
            </a:r>
          </a:p>
          <a:p>
            <a:pPr>
              <a:buClr>
                <a:schemeClr val="accent1">
                  <a:lumMod val="60000"/>
                  <a:lumOff val="40000"/>
                </a:schemeClr>
              </a:buClr>
              <a:buFont typeface="Wingdings" panose="05000000000000000000" pitchFamily="2" charset="2"/>
              <a:buChar char="§"/>
            </a:pPr>
            <a:r>
              <a:rPr lang="en-US" b="1" dirty="0"/>
              <a:t>The European Union funded a report assessing the best available technologies for desalination in rural/local areas</a:t>
            </a:r>
          </a:p>
          <a:p>
            <a:pPr lvl="1">
              <a:buClr>
                <a:srgbClr val="FF0000"/>
              </a:buClr>
              <a:buSzPct val="100000"/>
              <a:buFont typeface="Arial" panose="020B0604020202020204" pitchFamily="34" charset="0"/>
              <a:buChar char="•"/>
            </a:pPr>
            <a:r>
              <a:rPr lang="en-US" b="1" dirty="0"/>
              <a:t>This report assessed the current state of 11 different desalination </a:t>
            </a:r>
            <a:r>
              <a:rPr lang="en-US" b="1" dirty="0" smtClean="0"/>
              <a:t>technologies</a:t>
            </a:r>
          </a:p>
          <a:p>
            <a:pPr>
              <a:buClr>
                <a:schemeClr val="accent1">
                  <a:lumMod val="60000"/>
                  <a:lumOff val="40000"/>
                </a:schemeClr>
              </a:buClr>
              <a:buFont typeface="Wingdings" panose="05000000000000000000" pitchFamily="2" charset="2"/>
              <a:buChar char="§"/>
            </a:pPr>
            <a:r>
              <a:rPr lang="en-US" b="1" dirty="0" smtClean="0"/>
              <a:t>The best low cost and effective desalination method for local areas seems to be Electro-</a:t>
            </a:r>
            <a:r>
              <a:rPr lang="en-US" b="1" dirty="0" err="1"/>
              <a:t>d</a:t>
            </a:r>
            <a:r>
              <a:rPr lang="en-US" b="1" dirty="0" err="1" smtClean="0"/>
              <a:t>iyalsis</a:t>
            </a:r>
            <a:r>
              <a:rPr lang="en-US" b="1" dirty="0" smtClean="0"/>
              <a:t> (ED)</a:t>
            </a:r>
            <a:endParaRPr lang="en-US" b="1" dirty="0"/>
          </a:p>
          <a:p>
            <a:pPr lvl="1"/>
            <a:endParaRPr lang="en-US" dirty="0"/>
          </a:p>
        </p:txBody>
      </p:sp>
    </p:spTree>
    <p:extLst>
      <p:ext uri="{BB962C8B-B14F-4D97-AF65-F5344CB8AC3E}">
        <p14:creationId xmlns:p14="http://schemas.microsoft.com/office/powerpoint/2010/main" val="898615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22566"/>
          </a:xfrm>
          <a:prstGeom prst="rect">
            <a:avLst/>
          </a:prstGeom>
        </p:spPr>
      </p:pic>
    </p:spTree>
    <p:extLst>
      <p:ext uri="{BB962C8B-B14F-4D97-AF65-F5344CB8AC3E}">
        <p14:creationId xmlns:p14="http://schemas.microsoft.com/office/powerpoint/2010/main" val="399129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85" y="406400"/>
            <a:ext cx="12008839" cy="1400530"/>
          </a:xfrm>
        </p:spPr>
        <p:txBody>
          <a:bodyPr/>
          <a:lstStyle/>
          <a:p>
            <a:r>
              <a:rPr lang="en-US" dirty="0" smtClean="0"/>
              <a:t>Solar Stills</a:t>
            </a:r>
            <a:endParaRPr lang="en-US" dirty="0"/>
          </a:p>
        </p:txBody>
      </p:sp>
      <p:sp>
        <p:nvSpPr>
          <p:cNvPr id="3" name="Content Placeholder 2"/>
          <p:cNvSpPr>
            <a:spLocks noGrp="1"/>
          </p:cNvSpPr>
          <p:nvPr>
            <p:ph idx="1"/>
          </p:nvPr>
        </p:nvSpPr>
        <p:spPr>
          <a:xfrm>
            <a:off x="403729" y="2329026"/>
            <a:ext cx="5640936" cy="4235403"/>
          </a:xfrm>
        </p:spPr>
        <p:txBody>
          <a:bodyPr>
            <a:normAutofit fontScale="85000" lnSpcReduction="10000"/>
          </a:bodyPr>
          <a:lstStyle/>
          <a:p>
            <a:r>
              <a:rPr lang="en-US" b="1" dirty="0" smtClean="0"/>
              <a:t>Solar stills are a simple solution to water quality problems in rural parts of developing nations</a:t>
            </a:r>
          </a:p>
          <a:p>
            <a:r>
              <a:rPr lang="en-US" b="1" dirty="0" smtClean="0"/>
              <a:t>Solar stills are a low-cost treatment option</a:t>
            </a:r>
          </a:p>
          <a:p>
            <a:r>
              <a:rPr lang="en-US" b="1" dirty="0"/>
              <a:t>A solar still absorbs solar radiation in order to evaporate brine water</a:t>
            </a:r>
          </a:p>
          <a:p>
            <a:r>
              <a:rPr lang="en-US" b="1" dirty="0"/>
              <a:t>The evaporated water condenses on the inside of the solar still cover</a:t>
            </a:r>
          </a:p>
          <a:p>
            <a:r>
              <a:rPr lang="en-US" b="1" dirty="0"/>
              <a:t>This distilled water then drops into a collector where it is stored and is readily available for consumption </a:t>
            </a:r>
            <a:endParaRPr lang="en-US" b="1" dirty="0" smtClean="0"/>
          </a:p>
          <a:p>
            <a:r>
              <a:rPr lang="en-US" b="1" dirty="0"/>
              <a:t>The basic design for a solar still is a wooden frame with a glass or plastic cover for insulation and a darkly colored absorber </a:t>
            </a:r>
            <a:r>
              <a:rPr lang="en-US" b="1" dirty="0" smtClean="0"/>
              <a:t>bed</a:t>
            </a:r>
          </a:p>
          <a:p>
            <a:r>
              <a:rPr lang="en-US" b="1" dirty="0" smtClean="0"/>
              <a:t>A solar still’s fresh water production varies anywhere from 2-7L/m^2/day. These water production variations are due to design geometry differences</a:t>
            </a:r>
            <a:endParaRPr lang="en-US" b="1" dirty="0"/>
          </a:p>
          <a:p>
            <a:endParaRPr lang="en-US" dirty="0"/>
          </a:p>
          <a:p>
            <a:endParaRPr lang="en-US" dirty="0"/>
          </a:p>
        </p:txBody>
      </p:sp>
      <p:pic>
        <p:nvPicPr>
          <p:cNvPr id="5" name="Picture 4"/>
          <p:cNvPicPr>
            <a:picLocks noChangeAspect="1"/>
          </p:cNvPicPr>
          <p:nvPr/>
        </p:nvPicPr>
        <p:blipFill>
          <a:blip r:embed="rId2"/>
          <a:stretch>
            <a:fillRect/>
          </a:stretch>
        </p:blipFill>
        <p:spPr>
          <a:xfrm>
            <a:off x="6563105" y="1973425"/>
            <a:ext cx="5140818" cy="3505199"/>
          </a:xfrm>
          <a:prstGeom prst="rect">
            <a:avLst/>
          </a:prstGeom>
        </p:spPr>
      </p:pic>
    </p:spTree>
    <p:extLst>
      <p:ext uri="{BB962C8B-B14F-4D97-AF65-F5344CB8AC3E}">
        <p14:creationId xmlns:p14="http://schemas.microsoft.com/office/powerpoint/2010/main" val="2056972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Stills</a:t>
            </a:r>
          </a:p>
        </p:txBody>
      </p:sp>
      <p:sp>
        <p:nvSpPr>
          <p:cNvPr id="3" name="Content Placeholder 2"/>
          <p:cNvSpPr>
            <a:spLocks noGrp="1"/>
          </p:cNvSpPr>
          <p:nvPr>
            <p:ph sz="half" idx="1"/>
          </p:nvPr>
        </p:nvSpPr>
        <p:spPr>
          <a:xfrm>
            <a:off x="581193" y="2211071"/>
            <a:ext cx="5422390" cy="2255051"/>
          </a:xfrm>
        </p:spPr>
        <p:txBody>
          <a:bodyPr/>
          <a:lstStyle/>
          <a:p>
            <a:pPr marL="0" indent="0">
              <a:buNone/>
            </a:pPr>
            <a:r>
              <a:rPr lang="en-US" b="1" dirty="0" smtClean="0"/>
              <a:t>Advantages:</a:t>
            </a:r>
          </a:p>
          <a:p>
            <a:r>
              <a:rPr lang="en-US" dirty="0" smtClean="0"/>
              <a:t>Low Cost</a:t>
            </a:r>
            <a:endParaRPr lang="en-US" dirty="0"/>
          </a:p>
          <a:p>
            <a:r>
              <a:rPr lang="en-US" dirty="0" smtClean="0"/>
              <a:t>Easy to build</a:t>
            </a:r>
          </a:p>
          <a:p>
            <a:r>
              <a:rPr lang="en-US" dirty="0" smtClean="0"/>
              <a:t>No additional chemicals needed to treat water</a:t>
            </a:r>
            <a:endParaRPr lang="en-US" dirty="0"/>
          </a:p>
        </p:txBody>
      </p:sp>
      <p:sp>
        <p:nvSpPr>
          <p:cNvPr id="4" name="Content Placeholder 3"/>
          <p:cNvSpPr>
            <a:spLocks noGrp="1"/>
          </p:cNvSpPr>
          <p:nvPr>
            <p:ph sz="half" idx="2"/>
          </p:nvPr>
        </p:nvSpPr>
        <p:spPr>
          <a:xfrm>
            <a:off x="6188417" y="2211073"/>
            <a:ext cx="5422392" cy="2255050"/>
          </a:xfrm>
        </p:spPr>
        <p:txBody>
          <a:bodyPr/>
          <a:lstStyle/>
          <a:p>
            <a:pPr marL="0" indent="0">
              <a:buNone/>
            </a:pPr>
            <a:r>
              <a:rPr lang="en-US" b="1" dirty="0" smtClean="0"/>
              <a:t>Disadvantages</a:t>
            </a:r>
          </a:p>
          <a:p>
            <a:r>
              <a:rPr lang="en-US" dirty="0" smtClean="0"/>
              <a:t>Low production yield 2 – 7 L/M</a:t>
            </a:r>
            <a:r>
              <a:rPr lang="en-US" baseline="30000" dirty="0" smtClean="0"/>
              <a:t>2</a:t>
            </a:r>
            <a:r>
              <a:rPr lang="en-US" dirty="0" smtClean="0"/>
              <a:t>/day</a:t>
            </a:r>
          </a:p>
          <a:p>
            <a:r>
              <a:rPr lang="en-US" dirty="0" smtClean="0"/>
              <a:t>Not economically viable for large-scale applications</a:t>
            </a:r>
          </a:p>
          <a:p>
            <a:r>
              <a:rPr lang="en-US" dirty="0" smtClean="0"/>
              <a:t>Large land requirements to scale up size of operation</a:t>
            </a:r>
            <a:endParaRPr lang="en-US" dirty="0"/>
          </a:p>
        </p:txBody>
      </p:sp>
    </p:spTree>
    <p:extLst>
      <p:ext uri="{BB962C8B-B14F-4D97-AF65-F5344CB8AC3E}">
        <p14:creationId xmlns:p14="http://schemas.microsoft.com/office/powerpoint/2010/main" val="243991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Still Variations</a:t>
            </a:r>
            <a:endParaRPr lang="en-US" dirty="0"/>
          </a:p>
        </p:txBody>
      </p:sp>
      <p:sp>
        <p:nvSpPr>
          <p:cNvPr id="3" name="Content Placeholder 2"/>
          <p:cNvSpPr>
            <a:spLocks noGrp="1"/>
          </p:cNvSpPr>
          <p:nvPr>
            <p:ph idx="1"/>
          </p:nvPr>
        </p:nvSpPr>
        <p:spPr>
          <a:xfrm>
            <a:off x="581193" y="2180496"/>
            <a:ext cx="5944736" cy="3678303"/>
          </a:xfrm>
        </p:spPr>
        <p:txBody>
          <a:bodyPr>
            <a:normAutofit/>
          </a:bodyPr>
          <a:lstStyle/>
          <a:p>
            <a:r>
              <a:rPr lang="en-US" dirty="0"/>
              <a:t>C</a:t>
            </a:r>
            <a:r>
              <a:rPr lang="en-US" dirty="0" smtClean="0"/>
              <a:t>over: can be made of glass or other transparent materials, and can be given a number of different glosses that vary in efficiency (amount of water condensed), cost, and availability</a:t>
            </a:r>
          </a:p>
          <a:p>
            <a:r>
              <a:rPr lang="en-US" dirty="0" smtClean="0"/>
              <a:t>Additives: several solar stills use brine or another substance to aid in water absorption</a:t>
            </a:r>
          </a:p>
          <a:p>
            <a:r>
              <a:rPr lang="en-US" dirty="0" smtClean="0"/>
              <a:t>Spout run-off: </a:t>
            </a:r>
            <a:r>
              <a:rPr lang="en-US" dirty="0"/>
              <a:t>a</a:t>
            </a:r>
            <a:r>
              <a:rPr lang="en-US" dirty="0" smtClean="0"/>
              <a:t>fter the clean water falls out of the still, it can be put through a variety of run-off for further cleaning. Example: slow sand filter</a:t>
            </a:r>
          </a:p>
          <a:p>
            <a:r>
              <a:rPr lang="en-US" dirty="0" smtClean="0"/>
              <a:t>Design: multiple slopes, addition of trays, tilt, etc.</a:t>
            </a:r>
          </a:p>
          <a:p>
            <a:endParaRPr lang="en-US" dirty="0"/>
          </a:p>
        </p:txBody>
      </p:sp>
      <p:pic>
        <p:nvPicPr>
          <p:cNvPr id="1026" name="Picture 2" descr="https://s-media-cache-ak0.pinimg.com/736x/c3/86/94/c38694e1a5181182559dba4d6d42306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269" y="1971772"/>
            <a:ext cx="40957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43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3763" y="3789535"/>
            <a:ext cx="8946541" cy="4195481"/>
          </a:xfrm>
        </p:spPr>
        <p:txBody>
          <a:bodyPr/>
          <a:lstStyle/>
          <a:p>
            <a:pPr marL="0" indent="0">
              <a:buNone/>
            </a:pPr>
            <a:r>
              <a:rPr lang="en-US" dirty="0">
                <a:solidFill>
                  <a:schemeClr val="tx1">
                    <a:lumMod val="95000"/>
                  </a:schemeClr>
                </a:solidFill>
                <a:latin typeface="Arial"/>
                <a:ea typeface="ＭＳ Ｐゴシック"/>
              </a:rPr>
              <a:t>SWAN is an initiative started by Professor </a:t>
            </a:r>
            <a:r>
              <a:rPr lang="en-US" dirty="0" err="1">
                <a:solidFill>
                  <a:schemeClr val="tx1">
                    <a:lumMod val="95000"/>
                  </a:schemeClr>
                </a:solidFill>
                <a:latin typeface="Arial"/>
                <a:ea typeface="ＭＳ Ｐゴシック"/>
              </a:rPr>
              <a:t>Massoud</a:t>
            </a:r>
            <a:r>
              <a:rPr lang="en-US" dirty="0">
                <a:solidFill>
                  <a:schemeClr val="tx1">
                    <a:lumMod val="95000"/>
                  </a:schemeClr>
                </a:solidFill>
                <a:latin typeface="Arial"/>
                <a:ea typeface="ＭＳ Ｐゴシック"/>
              </a:rPr>
              <a:t> </a:t>
            </a:r>
            <a:r>
              <a:rPr lang="en-US" dirty="0" err="1">
                <a:solidFill>
                  <a:schemeClr val="tx1">
                    <a:lumMod val="95000"/>
                  </a:schemeClr>
                </a:solidFill>
                <a:latin typeface="Arial"/>
                <a:ea typeface="ＭＳ Ｐゴシック"/>
              </a:rPr>
              <a:t>Pirbazari</a:t>
            </a:r>
            <a:r>
              <a:rPr lang="en-US" dirty="0">
                <a:solidFill>
                  <a:schemeClr val="tx1">
                    <a:lumMod val="95000"/>
                  </a:schemeClr>
                </a:solidFill>
                <a:latin typeface="Arial"/>
                <a:ea typeface="ＭＳ Ｐゴシック"/>
              </a:rPr>
              <a:t> of the University of Southern California focusing on the improvement of drinking water quality for citizens of developing countries. SWAN's goal is to provide comprehensive and visually based information so that people, at the household level, can treat their water, and in turn, improve their health and well-being.</a:t>
            </a:r>
          </a:p>
          <a:p>
            <a:pPr marL="0" indent="0">
              <a:buNone/>
            </a:pPr>
            <a:endParaRPr lang="en-US" dirty="0">
              <a:solidFill>
                <a:schemeClr val="accent1">
                  <a:lumMod val="20000"/>
                  <a:lumOff val="80000"/>
                </a:schemeClr>
              </a:solidFill>
            </a:endParaRPr>
          </a:p>
        </p:txBody>
      </p:sp>
      <p:pic>
        <p:nvPicPr>
          <p:cNvPr id="4" name="Picture 3"/>
          <p:cNvPicPr>
            <a:picLocks noChangeAspect="1"/>
          </p:cNvPicPr>
          <p:nvPr/>
        </p:nvPicPr>
        <p:blipFill>
          <a:blip r:embed="rId2"/>
          <a:stretch>
            <a:fillRect/>
          </a:stretch>
        </p:blipFill>
        <p:spPr>
          <a:xfrm>
            <a:off x="2929166" y="1994044"/>
            <a:ext cx="5660713" cy="2999492"/>
          </a:xfrm>
          <a:prstGeom prst="rect">
            <a:avLst/>
          </a:prstGeom>
        </p:spPr>
      </p:pic>
    </p:spTree>
    <p:extLst>
      <p:ext uri="{BB962C8B-B14F-4D97-AF65-F5344CB8AC3E}">
        <p14:creationId xmlns:p14="http://schemas.microsoft.com/office/powerpoint/2010/main" val="3101128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Solar Still Designs in </a:t>
            </a:r>
            <a:r>
              <a:rPr lang="en-US" dirty="0" err="1" smtClean="0"/>
              <a:t>INdia</a:t>
            </a:r>
            <a:endParaRPr lang="en-US" dirty="0"/>
          </a:p>
        </p:txBody>
      </p:sp>
      <p:sp>
        <p:nvSpPr>
          <p:cNvPr id="3" name="Content Placeholder 2"/>
          <p:cNvSpPr>
            <a:spLocks noGrp="1"/>
          </p:cNvSpPr>
          <p:nvPr>
            <p:ph sz="half" idx="1"/>
          </p:nvPr>
        </p:nvSpPr>
        <p:spPr>
          <a:xfrm>
            <a:off x="771304" y="2320512"/>
            <a:ext cx="3822192" cy="3447288"/>
          </a:xfrm>
          <a:prstGeom prst="rect">
            <a:avLst/>
          </a:prstGeom>
        </p:spPr>
        <p:txBody>
          <a:bodyPr>
            <a:normAutofit/>
          </a:bodyPr>
          <a:lstStyle/>
          <a:p>
            <a:r>
              <a:rPr lang="en-US" dirty="0" smtClean="0"/>
              <a:t>Location: Coimbatore, Tamil Nadu, India</a:t>
            </a:r>
          </a:p>
          <a:p>
            <a:r>
              <a:rPr lang="en-US" dirty="0" smtClean="0"/>
              <a:t>Dates of testing: January – May 2011</a:t>
            </a:r>
          </a:p>
          <a:p>
            <a:r>
              <a:rPr lang="en-US" dirty="0" smtClean="0"/>
              <a:t>Study compared output from 6 different solar still designs to determine which had the greatest yield (Spherical, Double-Basin, Pyramid, Hemispherical, Tubular, Tubular w/ Pyramid)</a:t>
            </a:r>
            <a:endParaRPr lang="en-US" dirty="0"/>
          </a:p>
        </p:txBody>
      </p:sp>
      <p:pic>
        <p:nvPicPr>
          <p:cNvPr id="5" name="Content Placeholder 4"/>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tretch/>
        </p:blipFill>
        <p:spPr>
          <a:xfrm>
            <a:off x="6751474" y="2227263"/>
            <a:ext cx="4296102" cy="3633787"/>
          </a:xfrm>
          <a:prstGeom prst="rect">
            <a:avLst/>
          </a:prstGeom>
        </p:spPr>
      </p:pic>
    </p:spTree>
    <p:extLst>
      <p:ext uri="{BB962C8B-B14F-4D97-AF65-F5344CB8AC3E}">
        <p14:creationId xmlns:p14="http://schemas.microsoft.com/office/powerpoint/2010/main" val="2043901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Circular Still</a:t>
            </a:r>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652232" y="2789359"/>
            <a:ext cx="4958577" cy="3501021"/>
          </a:xfrm>
        </p:spPr>
      </p:pic>
      <p:pic>
        <p:nvPicPr>
          <p:cNvPr id="8" name="Content Placeholder 7"/>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445209" y="3518411"/>
            <a:ext cx="3780952" cy="2933333"/>
          </a:xfrm>
        </p:spPr>
      </p:pic>
      <p:sp>
        <p:nvSpPr>
          <p:cNvPr id="9" name="Content Placeholder 2"/>
          <p:cNvSpPr txBox="1">
            <a:spLocks/>
          </p:cNvSpPr>
          <p:nvPr/>
        </p:nvSpPr>
        <p:spPr>
          <a:xfrm>
            <a:off x="445209" y="2225264"/>
            <a:ext cx="5868082"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40000"/>
                  <a:lumOff val="60000"/>
                </a:schemeClr>
              </a:buClr>
              <a:buFont typeface="Wingdings" panose="05000000000000000000" pitchFamily="2" charset="2"/>
              <a:buChar char="§"/>
            </a:pPr>
            <a:r>
              <a:rPr lang="en-US" dirty="0" smtClean="0"/>
              <a:t>Collector Plate area: </a:t>
            </a:r>
            <a:r>
              <a:rPr lang="en-US" dirty="0"/>
              <a:t>0.28 m</a:t>
            </a:r>
            <a:r>
              <a:rPr lang="en-US" baseline="30000" dirty="0"/>
              <a:t>2</a:t>
            </a:r>
            <a:r>
              <a:rPr lang="en-US" dirty="0" smtClean="0"/>
              <a:t>Brackish Water Storage Capacity: 16 Liters</a:t>
            </a:r>
          </a:p>
          <a:p>
            <a:pPr>
              <a:buClr>
                <a:schemeClr val="accent1">
                  <a:lumMod val="40000"/>
                  <a:lumOff val="60000"/>
                </a:schemeClr>
              </a:buClr>
              <a:buFont typeface="Wingdings" panose="05000000000000000000" pitchFamily="2" charset="2"/>
              <a:buChar char="§"/>
            </a:pPr>
            <a:r>
              <a:rPr lang="en-US" dirty="0" smtClean="0"/>
              <a:t>Production: </a:t>
            </a:r>
            <a:r>
              <a:rPr lang="en-US" dirty="0"/>
              <a:t>2.3L/m</a:t>
            </a:r>
            <a:r>
              <a:rPr lang="en-US" baseline="30000" dirty="0"/>
              <a:t>2</a:t>
            </a:r>
            <a:r>
              <a:rPr lang="en-US" dirty="0" smtClean="0"/>
              <a:t>/day</a:t>
            </a:r>
          </a:p>
          <a:p>
            <a:pPr>
              <a:buClr>
                <a:schemeClr val="accent1">
                  <a:lumMod val="40000"/>
                  <a:lumOff val="60000"/>
                </a:schemeClr>
              </a:buClr>
              <a:buFont typeface="Arial" panose="020B0604020202020204" pitchFamily="34" charset="0"/>
              <a:buChar char="•"/>
            </a:pPr>
            <a:endParaRPr lang="en-US" dirty="0"/>
          </a:p>
        </p:txBody>
      </p:sp>
    </p:spTree>
    <p:extLst>
      <p:ext uri="{BB962C8B-B14F-4D97-AF65-F5344CB8AC3E}">
        <p14:creationId xmlns:p14="http://schemas.microsoft.com/office/powerpoint/2010/main" val="848460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69" y="300509"/>
            <a:ext cx="6704115" cy="1400530"/>
          </a:xfrm>
        </p:spPr>
        <p:txBody>
          <a:bodyPr>
            <a:normAutofit/>
          </a:bodyPr>
          <a:lstStyle/>
          <a:p>
            <a:r>
              <a:rPr lang="en-US" dirty="0"/>
              <a:t>Double-Basin Glass Solar Still</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020394" y="2456330"/>
            <a:ext cx="5809383" cy="4028140"/>
          </a:xfrm>
        </p:spPr>
      </p:pic>
      <p:pic>
        <p:nvPicPr>
          <p:cNvPr id="9" name="Content Placeholder 8"/>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879580" y="3962024"/>
            <a:ext cx="3809524" cy="2695238"/>
          </a:xfrm>
        </p:spPr>
      </p:pic>
      <p:sp>
        <p:nvSpPr>
          <p:cNvPr id="8" name="Content Placeholder 2"/>
          <p:cNvSpPr txBox="1">
            <a:spLocks/>
          </p:cNvSpPr>
          <p:nvPr/>
        </p:nvSpPr>
        <p:spPr>
          <a:xfrm>
            <a:off x="488469" y="1862355"/>
            <a:ext cx="5720184"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dirty="0" smtClean="0"/>
              <a:t>Two stacked basins with dimensions:</a:t>
            </a:r>
          </a:p>
          <a:p>
            <a:pPr lvl="1">
              <a:buClr>
                <a:srgbClr val="FF0000"/>
              </a:buClr>
              <a:buSzPct val="125000"/>
              <a:buFont typeface="Arial" panose="020B0604020202020204" pitchFamily="34" charset="0"/>
              <a:buChar char="•"/>
            </a:pPr>
            <a:r>
              <a:rPr lang="en-US" dirty="0" smtClean="0"/>
              <a:t>.590m x .440m x .440m</a:t>
            </a:r>
          </a:p>
          <a:p>
            <a:pPr lvl="1">
              <a:buClr>
                <a:srgbClr val="FF0000"/>
              </a:buClr>
              <a:buSzPct val="125000"/>
              <a:buFont typeface="Arial" panose="020B0604020202020204" pitchFamily="34" charset="0"/>
              <a:buChar char="•"/>
            </a:pPr>
            <a:r>
              <a:rPr lang="en-US" dirty="0" smtClean="0"/>
              <a:t>.600m x .460m x .460m</a:t>
            </a:r>
          </a:p>
          <a:p>
            <a:pPr>
              <a:buClr>
                <a:schemeClr val="accent1">
                  <a:lumMod val="60000"/>
                  <a:lumOff val="40000"/>
                </a:schemeClr>
              </a:buClr>
              <a:buFont typeface="Wingdings" panose="05000000000000000000" pitchFamily="2" charset="2"/>
              <a:buChar char="§"/>
            </a:pPr>
            <a:r>
              <a:rPr lang="en-US" dirty="0" smtClean="0"/>
              <a:t>Brackish Water Storage Capacity: 30L</a:t>
            </a:r>
          </a:p>
          <a:p>
            <a:pPr>
              <a:buClr>
                <a:schemeClr val="accent1">
                  <a:lumMod val="60000"/>
                  <a:lumOff val="40000"/>
                </a:schemeClr>
              </a:buClr>
              <a:buFont typeface="Wingdings" panose="05000000000000000000" pitchFamily="2" charset="2"/>
              <a:buChar char="§"/>
            </a:pPr>
            <a:r>
              <a:rPr lang="en-US" dirty="0" smtClean="0"/>
              <a:t>Fresh Water Production: </a:t>
            </a:r>
            <a:r>
              <a:rPr lang="en-US" dirty="0"/>
              <a:t>3L/m</a:t>
            </a:r>
            <a:r>
              <a:rPr lang="en-US" baseline="30000" dirty="0"/>
              <a:t>2</a:t>
            </a:r>
            <a:r>
              <a:rPr lang="en-US" dirty="0" smtClean="0"/>
              <a:t>/day</a:t>
            </a:r>
          </a:p>
          <a:p>
            <a:pPr>
              <a:buClr>
                <a:schemeClr val="accent1">
                  <a:lumMod val="60000"/>
                  <a:lumOff val="40000"/>
                </a:schemeClr>
              </a:buClr>
              <a:buFont typeface="Wingdings" panose="05000000000000000000" pitchFamily="2" charset="2"/>
              <a:buChar char="§"/>
            </a:pPr>
            <a:endParaRPr lang="en-US" dirty="0"/>
          </a:p>
        </p:txBody>
      </p:sp>
    </p:spTree>
    <p:extLst>
      <p:ext uri="{BB962C8B-B14F-4D97-AF65-F5344CB8AC3E}">
        <p14:creationId xmlns:p14="http://schemas.microsoft.com/office/powerpoint/2010/main" val="2921344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 Solar Still</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73924" y="3482716"/>
            <a:ext cx="4164876" cy="3074543"/>
          </a:xfrm>
        </p:spPr>
      </p:pic>
      <p:pic>
        <p:nvPicPr>
          <p:cNvPr id="8" name="Picture 7"/>
          <p:cNvPicPr>
            <a:picLocks noChangeAspect="1"/>
          </p:cNvPicPr>
          <p:nvPr/>
        </p:nvPicPr>
        <p:blipFill>
          <a:blip r:embed="rId4"/>
          <a:stretch>
            <a:fillRect/>
          </a:stretch>
        </p:blipFill>
        <p:spPr>
          <a:xfrm>
            <a:off x="6648235" y="3029253"/>
            <a:ext cx="4962574" cy="3266189"/>
          </a:xfrm>
          <a:prstGeom prst="rect">
            <a:avLst/>
          </a:prstGeom>
        </p:spPr>
      </p:pic>
      <p:sp>
        <p:nvSpPr>
          <p:cNvPr id="11" name="Content Placeholder 2"/>
          <p:cNvSpPr txBox="1">
            <a:spLocks/>
          </p:cNvSpPr>
          <p:nvPr/>
        </p:nvSpPr>
        <p:spPr>
          <a:xfrm>
            <a:off x="552786" y="1981674"/>
            <a:ext cx="5636156"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dirty="0" smtClean="0"/>
              <a:t>Collector Plate area</a:t>
            </a:r>
            <a:r>
              <a:rPr lang="en-US" dirty="0"/>
              <a:t>: </a:t>
            </a:r>
            <a:r>
              <a:rPr lang="en-US" dirty="0" smtClean="0"/>
              <a:t>1.21m</a:t>
            </a:r>
            <a:r>
              <a:rPr lang="en-US" baseline="30000" dirty="0" smtClean="0"/>
              <a:t>2</a:t>
            </a:r>
          </a:p>
          <a:p>
            <a:pPr>
              <a:buClr>
                <a:schemeClr val="accent1">
                  <a:lumMod val="60000"/>
                  <a:lumOff val="40000"/>
                </a:schemeClr>
              </a:buClr>
              <a:buFont typeface="Wingdings" panose="05000000000000000000" pitchFamily="2" charset="2"/>
              <a:buChar char="§"/>
            </a:pPr>
            <a:r>
              <a:rPr lang="en-US" dirty="0" smtClean="0"/>
              <a:t>Brackish Water Storage Capacity: 60.5 L</a:t>
            </a:r>
          </a:p>
          <a:p>
            <a:pPr>
              <a:buClr>
                <a:schemeClr val="accent1">
                  <a:lumMod val="60000"/>
                  <a:lumOff val="40000"/>
                </a:schemeClr>
              </a:buClr>
              <a:buFont typeface="Wingdings" panose="05000000000000000000" pitchFamily="2" charset="2"/>
              <a:buChar char="§"/>
            </a:pPr>
            <a:r>
              <a:rPr lang="en-US" dirty="0" smtClean="0"/>
              <a:t> Fresh Water Production: </a:t>
            </a:r>
            <a:r>
              <a:rPr lang="en-US" dirty="0"/>
              <a:t>3.4L/m</a:t>
            </a:r>
            <a:r>
              <a:rPr lang="en-US" baseline="30000" dirty="0"/>
              <a:t>2</a:t>
            </a:r>
            <a:r>
              <a:rPr lang="en-US" dirty="0" smtClean="0"/>
              <a:t>/day</a:t>
            </a:r>
          </a:p>
        </p:txBody>
      </p:sp>
    </p:spTree>
    <p:extLst>
      <p:ext uri="{BB962C8B-B14F-4D97-AF65-F5344CB8AC3E}">
        <p14:creationId xmlns:p14="http://schemas.microsoft.com/office/powerpoint/2010/main" val="2140981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79612"/>
            <a:ext cx="9404723" cy="1400530"/>
          </a:xfrm>
        </p:spPr>
        <p:txBody>
          <a:bodyPr/>
          <a:lstStyle/>
          <a:p>
            <a:r>
              <a:rPr lang="en-US" dirty="0" smtClean="0"/>
              <a:t>Hemispherical Solar Still</a:t>
            </a:r>
            <a:endParaRPr lang="en-US" dirty="0"/>
          </a:p>
        </p:txBody>
      </p:sp>
      <p:sp>
        <p:nvSpPr>
          <p:cNvPr id="6" name="Content Placeholder 2"/>
          <p:cNvSpPr txBox="1">
            <a:spLocks/>
          </p:cNvSpPr>
          <p:nvPr/>
        </p:nvSpPr>
        <p:spPr>
          <a:xfrm>
            <a:off x="457852" y="2125007"/>
            <a:ext cx="6144156"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dirty="0" smtClean="0"/>
              <a:t>Collector Plate area</a:t>
            </a:r>
            <a:r>
              <a:rPr lang="en-US" dirty="0"/>
              <a:t>: </a:t>
            </a:r>
            <a:r>
              <a:rPr lang="en-US" dirty="0" smtClean="0"/>
              <a:t>1.21m</a:t>
            </a:r>
            <a:r>
              <a:rPr lang="en-US" baseline="30000" dirty="0" smtClean="0"/>
              <a:t>2</a:t>
            </a:r>
          </a:p>
          <a:p>
            <a:pPr>
              <a:buClr>
                <a:schemeClr val="accent1">
                  <a:lumMod val="60000"/>
                  <a:lumOff val="40000"/>
                </a:schemeClr>
              </a:buClr>
              <a:buFont typeface="Wingdings" panose="05000000000000000000" pitchFamily="2" charset="2"/>
              <a:buChar char="§"/>
            </a:pPr>
            <a:r>
              <a:rPr lang="en-US" dirty="0" smtClean="0"/>
              <a:t>Brackish Water Storage Capacity: 60.5 L</a:t>
            </a:r>
          </a:p>
          <a:p>
            <a:pPr>
              <a:buClr>
                <a:schemeClr val="accent1">
                  <a:lumMod val="60000"/>
                  <a:lumOff val="40000"/>
                </a:schemeClr>
              </a:buClr>
              <a:buFont typeface="Wingdings" panose="05000000000000000000" pitchFamily="2" charset="2"/>
              <a:buChar char="§"/>
            </a:pPr>
            <a:r>
              <a:rPr lang="en-US" dirty="0" smtClean="0"/>
              <a:t>Fresh Water Production: </a:t>
            </a:r>
            <a:r>
              <a:rPr lang="en-US" dirty="0"/>
              <a:t>3.5L/m</a:t>
            </a:r>
            <a:r>
              <a:rPr lang="en-US" baseline="30000" dirty="0"/>
              <a:t>2</a:t>
            </a:r>
            <a:r>
              <a:rPr lang="en-US" dirty="0" smtClean="0"/>
              <a:t>/day</a:t>
            </a:r>
          </a:p>
        </p:txBody>
      </p:sp>
      <p:pic>
        <p:nvPicPr>
          <p:cNvPr id="5" name="Content Placeholder 4"/>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tretch/>
        </p:blipFill>
        <p:spPr>
          <a:xfrm>
            <a:off x="215806" y="4121511"/>
            <a:ext cx="7182967" cy="2148534"/>
          </a:xfrm>
        </p:spPr>
      </p:pic>
      <p:pic>
        <p:nvPicPr>
          <p:cNvPr id="9" name="Content Placeholder 8"/>
          <p:cNvPicPr>
            <a:picLocks noGrp="1" noChangeAspect="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a:xfrm>
            <a:off x="7398773" y="1964550"/>
            <a:ext cx="4510419" cy="3231228"/>
          </a:xfrm>
        </p:spPr>
      </p:pic>
    </p:spTree>
    <p:extLst>
      <p:ext uri="{BB962C8B-B14F-4D97-AF65-F5344CB8AC3E}">
        <p14:creationId xmlns:p14="http://schemas.microsoft.com/office/powerpoint/2010/main" val="1748116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Tubular Solar Still</a:t>
            </a:r>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00103" y="4622507"/>
            <a:ext cx="5908756" cy="2235493"/>
          </a:xfrm>
        </p:spPr>
      </p:pic>
      <p:pic>
        <p:nvPicPr>
          <p:cNvPr id="8" name="Content Placeholder 7"/>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a:stretch/>
        </p:blipFill>
        <p:spPr>
          <a:xfrm>
            <a:off x="7103881" y="2004951"/>
            <a:ext cx="3012142" cy="2558061"/>
          </a:xfrm>
        </p:spPr>
      </p:pic>
      <p:sp>
        <p:nvSpPr>
          <p:cNvPr id="7" name="Content Placeholder 2"/>
          <p:cNvSpPr txBox="1">
            <a:spLocks/>
          </p:cNvSpPr>
          <p:nvPr/>
        </p:nvSpPr>
        <p:spPr>
          <a:xfrm>
            <a:off x="366889" y="1945456"/>
            <a:ext cx="6144156"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dirty="0" smtClean="0"/>
              <a:t>Brackish water is put into a tube and surrounded by a parabolic trough that absorbs solar radiation and causes condensation and evaporation cycle to occur</a:t>
            </a:r>
          </a:p>
          <a:p>
            <a:pPr>
              <a:buClr>
                <a:schemeClr val="accent1">
                  <a:lumMod val="60000"/>
                  <a:lumOff val="40000"/>
                </a:schemeClr>
              </a:buClr>
              <a:buFont typeface="Wingdings" panose="05000000000000000000" pitchFamily="2" charset="2"/>
              <a:buChar char="§"/>
            </a:pPr>
            <a:r>
              <a:rPr lang="en-US" dirty="0" smtClean="0"/>
              <a:t>Glass tubes are 2 m long</a:t>
            </a:r>
          </a:p>
          <a:p>
            <a:pPr>
              <a:buClr>
                <a:schemeClr val="accent1">
                  <a:lumMod val="60000"/>
                  <a:lumOff val="40000"/>
                </a:schemeClr>
              </a:buClr>
              <a:buFont typeface="Wingdings" panose="05000000000000000000" pitchFamily="2" charset="2"/>
              <a:buChar char="§"/>
            </a:pPr>
            <a:r>
              <a:rPr lang="en-US" dirty="0" smtClean="0"/>
              <a:t>Production: </a:t>
            </a:r>
            <a:r>
              <a:rPr lang="en-US" dirty="0"/>
              <a:t>4.5L/m</a:t>
            </a:r>
            <a:r>
              <a:rPr lang="en-US" baseline="30000" dirty="0"/>
              <a:t>2</a:t>
            </a:r>
            <a:r>
              <a:rPr lang="en-US" dirty="0" smtClean="0"/>
              <a:t>/day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89" y="4661647"/>
            <a:ext cx="4384405" cy="1947438"/>
          </a:xfrm>
          <a:prstGeom prst="rect">
            <a:avLst/>
          </a:prstGeom>
        </p:spPr>
      </p:pic>
    </p:spTree>
    <p:extLst>
      <p:ext uri="{BB962C8B-B14F-4D97-AF65-F5344CB8AC3E}">
        <p14:creationId xmlns:p14="http://schemas.microsoft.com/office/powerpoint/2010/main" val="3286700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Tubular Solar Still coupled with Pyramid Solar Still</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731555" y="3053448"/>
            <a:ext cx="5153114" cy="3638374"/>
          </a:xfrm>
        </p:spPr>
      </p:pic>
      <p:pic>
        <p:nvPicPr>
          <p:cNvPr id="8" name="Content Placeholder 7"/>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46111" y="3741581"/>
            <a:ext cx="4066667" cy="2857143"/>
          </a:xfrm>
        </p:spPr>
      </p:pic>
      <p:sp>
        <p:nvSpPr>
          <p:cNvPr id="7" name="Content Placeholder 2"/>
          <p:cNvSpPr txBox="1">
            <a:spLocks/>
          </p:cNvSpPr>
          <p:nvPr/>
        </p:nvSpPr>
        <p:spPr>
          <a:xfrm>
            <a:off x="646111" y="2481262"/>
            <a:ext cx="6144156"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dirty="0" smtClean="0"/>
              <a:t>Brackish water flows from a tubular solar still into a pyramid solar still</a:t>
            </a:r>
          </a:p>
          <a:p>
            <a:pPr>
              <a:buClr>
                <a:schemeClr val="accent1">
                  <a:lumMod val="60000"/>
                  <a:lumOff val="40000"/>
                </a:schemeClr>
              </a:buClr>
              <a:buFont typeface="Wingdings" panose="05000000000000000000" pitchFamily="2" charset="2"/>
              <a:buChar char="§"/>
            </a:pPr>
            <a:r>
              <a:rPr lang="en-US" dirty="0" smtClean="0"/>
              <a:t>Production: 6.8L/m</a:t>
            </a:r>
            <a:r>
              <a:rPr lang="en-US" baseline="30000" dirty="0" smtClean="0"/>
              <a:t>2</a:t>
            </a:r>
            <a:r>
              <a:rPr lang="en-US" dirty="0" smtClean="0"/>
              <a:t>/day</a:t>
            </a:r>
          </a:p>
        </p:txBody>
      </p:sp>
    </p:spTree>
    <p:extLst>
      <p:ext uri="{BB962C8B-B14F-4D97-AF65-F5344CB8AC3E}">
        <p14:creationId xmlns:p14="http://schemas.microsoft.com/office/powerpoint/2010/main" val="1773493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Production  VARATIONS  FROM Indian Solar Stills</a:t>
            </a:r>
            <a:endParaRPr lang="en-US" dirty="0"/>
          </a:p>
        </p:txBody>
      </p:sp>
      <p:sp>
        <p:nvSpPr>
          <p:cNvPr id="4" name="Text Placeholder 2"/>
          <p:cNvSpPr txBox="1">
            <a:spLocks/>
          </p:cNvSpPr>
          <p:nvPr/>
        </p:nvSpPr>
        <p:spPr>
          <a:xfrm>
            <a:off x="6235081" y="6255673"/>
            <a:ext cx="5543879" cy="454717"/>
          </a:xfrm>
          <a:prstGeom prst="rect">
            <a:avLst/>
          </a:prstGeom>
        </p:spPr>
        <p:txBody>
          <a:bodyPr>
            <a:normAutofit fontScale="70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b="1" dirty="0" smtClean="0"/>
              <a:t>Water production yield versus design of solar still</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127" y="1929710"/>
            <a:ext cx="5701383" cy="4341602"/>
          </a:xfrm>
          <a:prstGeom prst="rect">
            <a:avLst/>
          </a:prstGeom>
        </p:spPr>
      </p:pic>
      <p:sp>
        <p:nvSpPr>
          <p:cNvPr id="6" name="Content Placeholder 2"/>
          <p:cNvSpPr txBox="1">
            <a:spLocks/>
          </p:cNvSpPr>
          <p:nvPr/>
        </p:nvSpPr>
        <p:spPr>
          <a:xfrm>
            <a:off x="488799" y="2376867"/>
            <a:ext cx="5601903" cy="3447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accent1">
                  <a:lumMod val="60000"/>
                  <a:lumOff val="40000"/>
                </a:schemeClr>
              </a:buClr>
              <a:buFont typeface="Wingdings" panose="05000000000000000000" pitchFamily="2" charset="2"/>
              <a:buChar char="§"/>
            </a:pPr>
            <a:r>
              <a:rPr lang="en-US" b="1" dirty="0" smtClean="0"/>
              <a:t>The CPC Pyramidal Solar still produced the greatest quantity of water per day per square meter (~7L/m</a:t>
            </a:r>
            <a:r>
              <a:rPr lang="en-US" b="1" baseline="30000" dirty="0" smtClean="0"/>
              <a:t>2</a:t>
            </a:r>
            <a:r>
              <a:rPr lang="en-US" b="1" dirty="0" smtClean="0"/>
              <a:t>/day)</a:t>
            </a:r>
            <a:endParaRPr lang="en-US" b="1" baseline="30000" dirty="0" smtClean="0"/>
          </a:p>
        </p:txBody>
      </p:sp>
    </p:spTree>
    <p:extLst>
      <p:ext uri="{BB962C8B-B14F-4D97-AF65-F5344CB8AC3E}">
        <p14:creationId xmlns:p14="http://schemas.microsoft.com/office/powerpoint/2010/main" val="3832212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Aquamate Solar Still</a:t>
            </a:r>
            <a:endParaRPr lang="en-US" dirty="0"/>
          </a:p>
        </p:txBody>
      </p:sp>
      <p:sp>
        <p:nvSpPr>
          <p:cNvPr id="3" name="Content Placeholder 2"/>
          <p:cNvSpPr>
            <a:spLocks noGrp="1"/>
          </p:cNvSpPr>
          <p:nvPr>
            <p:ph idx="1"/>
          </p:nvPr>
        </p:nvSpPr>
        <p:spPr>
          <a:xfrm>
            <a:off x="448234" y="2395430"/>
            <a:ext cx="5942337" cy="2227728"/>
          </a:xfrm>
        </p:spPr>
        <p:txBody>
          <a:bodyPr/>
          <a:lstStyle/>
          <a:p>
            <a:pPr>
              <a:spcBef>
                <a:spcPts val="0"/>
              </a:spcBef>
            </a:pPr>
            <a:r>
              <a:rPr lang="en-US" b="1" dirty="0" smtClean="0">
                <a:latin typeface="+mj-lt"/>
                <a:cs typeface="Times New Roman"/>
              </a:rPr>
              <a:t>Portable variation used for seawater</a:t>
            </a:r>
          </a:p>
          <a:p>
            <a:pPr>
              <a:spcBef>
                <a:spcPts val="0"/>
              </a:spcBef>
            </a:pPr>
            <a:r>
              <a:rPr lang="en-US" b="1" dirty="0" smtClean="0">
                <a:latin typeface="+mj-lt"/>
                <a:cs typeface="Times New Roman"/>
              </a:rPr>
              <a:t>Clean water falls into the donut of the buoy and can be sucked through drinking tube</a:t>
            </a:r>
          </a:p>
          <a:p>
            <a:pPr>
              <a:spcBef>
                <a:spcPts val="0"/>
              </a:spcBef>
            </a:pPr>
            <a:r>
              <a:rPr lang="en-US" b="1" dirty="0" smtClean="0">
                <a:latin typeface="+mj-lt"/>
                <a:cs typeface="Times New Roman"/>
              </a:rPr>
              <a:t>Used by U.S. military and life-raft survival kits</a:t>
            </a:r>
            <a:endParaRPr lang="en-US" b="1" dirty="0">
              <a:latin typeface="+mj-lt"/>
              <a:cs typeface="Times New Roman"/>
            </a:endParaRPr>
          </a:p>
        </p:txBody>
      </p:sp>
      <p:pic>
        <p:nvPicPr>
          <p:cNvPr id="5" name="Picture 4" descr="238d_aquamate_solar_still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821" y="2395430"/>
            <a:ext cx="3995230" cy="3020393"/>
          </a:xfrm>
          <a:prstGeom prst="rect">
            <a:avLst/>
          </a:prstGeom>
        </p:spPr>
      </p:pic>
    </p:spTree>
    <p:extLst>
      <p:ext uri="{BB962C8B-B14F-4D97-AF65-F5344CB8AC3E}">
        <p14:creationId xmlns:p14="http://schemas.microsoft.com/office/powerpoint/2010/main" val="269322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28" y="764600"/>
            <a:ext cx="8042276" cy="992976"/>
          </a:xfrm>
        </p:spPr>
        <p:txBody>
          <a:bodyPr/>
          <a:lstStyle/>
          <a:p>
            <a:r>
              <a:rPr lang="en-US" dirty="0" smtClean="0"/>
              <a:t>Primitive Solar Still</a:t>
            </a:r>
            <a:endParaRPr lang="en-US" dirty="0"/>
          </a:p>
        </p:txBody>
      </p:sp>
      <p:sp>
        <p:nvSpPr>
          <p:cNvPr id="3" name="Content Placeholder 2"/>
          <p:cNvSpPr>
            <a:spLocks noGrp="1"/>
          </p:cNvSpPr>
          <p:nvPr>
            <p:ph idx="1"/>
          </p:nvPr>
        </p:nvSpPr>
        <p:spPr>
          <a:xfrm>
            <a:off x="459628" y="2324690"/>
            <a:ext cx="6066678" cy="2743200"/>
          </a:xfrm>
        </p:spPr>
        <p:txBody>
          <a:bodyPr/>
          <a:lstStyle/>
          <a:p>
            <a:pPr>
              <a:spcBef>
                <a:spcPts val="0"/>
              </a:spcBef>
            </a:pPr>
            <a:r>
              <a:rPr lang="en-US" b="1" dirty="0" smtClean="0"/>
              <a:t>Traditional concept, uses very attainable resources and takes less than an hour to construct</a:t>
            </a:r>
          </a:p>
          <a:p>
            <a:pPr>
              <a:spcBef>
                <a:spcPts val="0"/>
              </a:spcBef>
            </a:pPr>
            <a:r>
              <a:rPr lang="en-US" b="1" dirty="0" smtClean="0"/>
              <a:t>Used mainly in survival scenarios but can be applied to village settings</a:t>
            </a:r>
            <a:endParaRPr lang="en-US" b="1" dirty="0"/>
          </a:p>
        </p:txBody>
      </p:sp>
      <p:pic>
        <p:nvPicPr>
          <p:cNvPr id="4" name="Picture 3" descr="ke514273b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023" y="2410199"/>
            <a:ext cx="3524867" cy="3524867"/>
          </a:xfrm>
          <a:prstGeom prst="rect">
            <a:avLst/>
          </a:prstGeom>
        </p:spPr>
      </p:pic>
    </p:spTree>
    <p:extLst>
      <p:ext uri="{BB962C8B-B14F-4D97-AF65-F5344CB8AC3E}">
        <p14:creationId xmlns:p14="http://schemas.microsoft.com/office/powerpoint/2010/main" val="2139754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to the Reader</a:t>
            </a:r>
            <a:endParaRPr lang="en-US" dirty="0"/>
          </a:p>
        </p:txBody>
      </p:sp>
      <p:sp>
        <p:nvSpPr>
          <p:cNvPr id="3" name="Content Placeholder 2"/>
          <p:cNvSpPr>
            <a:spLocks noGrp="1"/>
          </p:cNvSpPr>
          <p:nvPr>
            <p:ph idx="1"/>
          </p:nvPr>
        </p:nvSpPr>
        <p:spPr/>
        <p:txBody>
          <a:bodyPr/>
          <a:lstStyle/>
          <a:p>
            <a:pPr marL="0" indent="0" algn="ctr">
              <a:buNone/>
            </a:pPr>
            <a:r>
              <a:rPr lang="en-US" b="1" dirty="0"/>
              <a:t>THIS SITE IS UNDER </a:t>
            </a:r>
            <a:r>
              <a:rPr lang="en-US" b="1" dirty="0" smtClean="0"/>
              <a:t>CONSTRUCTION AND WILL BE FINALIZED IN THE NEAR FUTURE</a:t>
            </a:r>
            <a:endParaRPr lang="en-US" b="1" dirty="0"/>
          </a:p>
          <a:p>
            <a:pPr marL="0" indent="0" algn="ctr">
              <a:buNone/>
            </a:pPr>
            <a:r>
              <a:rPr lang="en-US" dirty="0"/>
              <a:t>All material included in this presentation have been adapted from sources* listed on the final slide.</a:t>
            </a:r>
          </a:p>
          <a:p>
            <a:pPr marL="0" indent="0" algn="ctr">
              <a:buNone/>
            </a:pPr>
            <a:endParaRPr lang="en-US" sz="1800" dirty="0"/>
          </a:p>
          <a:p>
            <a:pPr marL="0" indent="0" algn="ctr">
              <a:buNone/>
            </a:pPr>
            <a:r>
              <a:rPr lang="en-US" sz="1800" dirty="0"/>
              <a:t>* We would like to thank those whose work has been pivotal in the creation of this site. (See Reference Page for Sources)</a:t>
            </a:r>
          </a:p>
        </p:txBody>
      </p:sp>
    </p:spTree>
    <p:extLst>
      <p:ext uri="{BB962C8B-B14F-4D97-AF65-F5344CB8AC3E}">
        <p14:creationId xmlns:p14="http://schemas.microsoft.com/office/powerpoint/2010/main" val="179782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Concentrator</a:t>
            </a:r>
            <a:endParaRPr lang="en-US" dirty="0"/>
          </a:p>
        </p:txBody>
      </p:sp>
      <p:sp>
        <p:nvSpPr>
          <p:cNvPr id="3" name="Content Placeholder 2"/>
          <p:cNvSpPr>
            <a:spLocks noGrp="1"/>
          </p:cNvSpPr>
          <p:nvPr>
            <p:ph idx="1"/>
          </p:nvPr>
        </p:nvSpPr>
        <p:spPr>
          <a:xfrm>
            <a:off x="442762" y="1482291"/>
            <a:ext cx="11319311" cy="2326042"/>
          </a:xfrm>
        </p:spPr>
        <p:txBody>
          <a:bodyPr>
            <a:normAutofit/>
          </a:bodyPr>
          <a:lstStyle/>
          <a:p>
            <a:r>
              <a:rPr lang="en-US" b="1" dirty="0" smtClean="0"/>
              <a:t>Depending on the need, 3 types of concentrators exist (least efficient to most efficient): flat (stationary), parabolic (tracking), and dish (tracking)</a:t>
            </a:r>
          </a:p>
          <a:p>
            <a:r>
              <a:rPr lang="en-US" b="1" dirty="0" smtClean="0"/>
              <a:t>Desalination application: (1) the concentrated solar energy can either directly heat the water to temperatures adequate enough to remove impurities, or (2) can focus the energy onto a plane of solar thermal collectors or photovoltaic panels that then power desalination plants</a:t>
            </a:r>
            <a:endParaRPr lang="en-US" b="1" dirty="0"/>
          </a:p>
        </p:txBody>
      </p:sp>
      <p:grpSp>
        <p:nvGrpSpPr>
          <p:cNvPr id="4" name="Group 3"/>
          <p:cNvGrpSpPr/>
          <p:nvPr/>
        </p:nvGrpSpPr>
        <p:grpSpPr>
          <a:xfrm>
            <a:off x="1251284" y="3507163"/>
            <a:ext cx="8922619" cy="2213589"/>
            <a:chOff x="2040617" y="2000569"/>
            <a:chExt cx="8221949" cy="2821204"/>
          </a:xfrm>
        </p:grpSpPr>
        <p:pic>
          <p:nvPicPr>
            <p:cNvPr id="5" name="Picture 4" descr="flat-plate-solar-collecto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617" y="2857303"/>
              <a:ext cx="2603204" cy="1817510"/>
            </a:xfrm>
            <a:prstGeom prst="rect">
              <a:avLst/>
            </a:prstGeom>
          </p:spPr>
        </p:pic>
        <p:pic>
          <p:nvPicPr>
            <p:cNvPr id="6" name="Picture 5" descr="illustration_trough_sunligh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91" y="2450890"/>
              <a:ext cx="2398889" cy="1975555"/>
            </a:xfrm>
            <a:prstGeom prst="rect">
              <a:avLst/>
            </a:prstGeom>
          </p:spPr>
        </p:pic>
        <p:pic>
          <p:nvPicPr>
            <p:cNvPr id="7" name="Picture 6" descr="Solar-Parabolic-D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3208" y="2837248"/>
              <a:ext cx="2169358" cy="1984525"/>
            </a:xfrm>
            <a:prstGeom prst="rect">
              <a:avLst/>
            </a:prstGeom>
          </p:spPr>
        </p:pic>
        <p:sp>
          <p:nvSpPr>
            <p:cNvPr id="8" name="TextBox 7"/>
            <p:cNvSpPr txBox="1"/>
            <p:nvPr/>
          </p:nvSpPr>
          <p:spPr>
            <a:xfrm>
              <a:off x="2704003" y="2024734"/>
              <a:ext cx="1608666" cy="627615"/>
            </a:xfrm>
            <a:prstGeom prst="rect">
              <a:avLst/>
            </a:prstGeom>
            <a:noFill/>
          </p:spPr>
          <p:txBody>
            <a:bodyPr wrap="square" rtlCol="0">
              <a:spAutoFit/>
            </a:bodyPr>
            <a:lstStyle/>
            <a:p>
              <a:r>
                <a:rPr lang="en-US" sz="2600" dirty="0"/>
                <a:t>Flat</a:t>
              </a:r>
            </a:p>
          </p:txBody>
        </p:sp>
        <p:sp>
          <p:nvSpPr>
            <p:cNvPr id="9" name="TextBox 8"/>
            <p:cNvSpPr txBox="1"/>
            <p:nvPr/>
          </p:nvSpPr>
          <p:spPr>
            <a:xfrm>
              <a:off x="5301279" y="2000569"/>
              <a:ext cx="2035748" cy="627615"/>
            </a:xfrm>
            <a:prstGeom prst="rect">
              <a:avLst/>
            </a:prstGeom>
            <a:noFill/>
          </p:spPr>
          <p:txBody>
            <a:bodyPr wrap="square" rtlCol="0">
              <a:spAutoFit/>
            </a:bodyPr>
            <a:lstStyle/>
            <a:p>
              <a:r>
                <a:rPr lang="en-US" sz="2600" dirty="0"/>
                <a:t>Parabolic</a:t>
              </a:r>
            </a:p>
          </p:txBody>
        </p:sp>
        <p:sp>
          <p:nvSpPr>
            <p:cNvPr id="10" name="TextBox 9"/>
            <p:cNvSpPr txBox="1"/>
            <p:nvPr/>
          </p:nvSpPr>
          <p:spPr>
            <a:xfrm>
              <a:off x="8293018" y="2031262"/>
              <a:ext cx="1201579" cy="627615"/>
            </a:xfrm>
            <a:prstGeom prst="rect">
              <a:avLst/>
            </a:prstGeom>
            <a:noFill/>
          </p:spPr>
          <p:txBody>
            <a:bodyPr wrap="square" rtlCol="0">
              <a:spAutoFit/>
            </a:bodyPr>
            <a:lstStyle/>
            <a:p>
              <a:r>
                <a:rPr lang="en-US" sz="2600" dirty="0"/>
                <a:t>Dish</a:t>
              </a:r>
            </a:p>
          </p:txBody>
        </p:sp>
      </p:grpSp>
      <p:sp>
        <p:nvSpPr>
          <p:cNvPr id="11" name="Content Placeholder 2"/>
          <p:cNvSpPr txBox="1">
            <a:spLocks/>
          </p:cNvSpPr>
          <p:nvPr/>
        </p:nvSpPr>
        <p:spPr>
          <a:xfrm>
            <a:off x="1446998" y="5550521"/>
            <a:ext cx="9298004" cy="147037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b="1" dirty="0" smtClean="0"/>
              <a:t>Flat solar collector merely absorbs and does not reflect rays, so it can be stationary, whereas the other two collectors must move in order to concentrate rays to a plane or point.</a:t>
            </a:r>
            <a:endParaRPr lang="en-US" b="1" dirty="0"/>
          </a:p>
        </p:txBody>
      </p:sp>
    </p:spTree>
    <p:extLst>
      <p:ext uri="{BB962C8B-B14F-4D97-AF65-F5344CB8AC3E}">
        <p14:creationId xmlns:p14="http://schemas.microsoft.com/office/powerpoint/2010/main" val="1978599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944" y="910556"/>
            <a:ext cx="8042276" cy="851865"/>
          </a:xfrm>
        </p:spPr>
        <p:txBody>
          <a:bodyPr/>
          <a:lstStyle/>
          <a:p>
            <a:r>
              <a:rPr lang="en-US" dirty="0" smtClean="0"/>
              <a:t>Concentrating Collector Still</a:t>
            </a:r>
            <a:endParaRPr lang="en-US" dirty="0"/>
          </a:p>
        </p:txBody>
      </p:sp>
      <p:sp>
        <p:nvSpPr>
          <p:cNvPr id="3" name="Content Placeholder 2"/>
          <p:cNvSpPr>
            <a:spLocks noGrp="1"/>
          </p:cNvSpPr>
          <p:nvPr>
            <p:ph idx="1"/>
          </p:nvPr>
        </p:nvSpPr>
        <p:spPr>
          <a:xfrm>
            <a:off x="500943" y="2190331"/>
            <a:ext cx="6323369" cy="3392322"/>
          </a:xfrm>
        </p:spPr>
        <p:txBody>
          <a:bodyPr>
            <a:normAutofit/>
          </a:bodyPr>
          <a:lstStyle/>
          <a:p>
            <a:r>
              <a:rPr lang="en-US" b="1" dirty="0" smtClean="0"/>
              <a:t>Combines the concept of solar collectors and solar stills.</a:t>
            </a:r>
          </a:p>
          <a:p>
            <a:r>
              <a:rPr lang="en-US" b="1" dirty="0" smtClean="0"/>
              <a:t>Solar heat is concentrated into a container of impure water, creating vapor that then runs through a tube where it is condensed. Example of heating water source directly.</a:t>
            </a:r>
          </a:p>
        </p:txBody>
      </p:sp>
      <p:grpSp>
        <p:nvGrpSpPr>
          <p:cNvPr id="6" name="Group 5"/>
          <p:cNvGrpSpPr/>
          <p:nvPr/>
        </p:nvGrpSpPr>
        <p:grpSpPr>
          <a:xfrm>
            <a:off x="7333649" y="1997826"/>
            <a:ext cx="4531299" cy="5975101"/>
            <a:chOff x="7173021" y="2007451"/>
            <a:chExt cx="4531299" cy="4460726"/>
          </a:xfrm>
        </p:grpSpPr>
        <p:pic>
          <p:nvPicPr>
            <p:cNvPr id="4" name="Picture 3" descr="29P0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021" y="2007451"/>
              <a:ext cx="4531299" cy="4460726"/>
            </a:xfrm>
            <a:prstGeom prst="rect">
              <a:avLst/>
            </a:prstGeom>
          </p:spPr>
        </p:pic>
        <p:sp>
          <p:nvSpPr>
            <p:cNvPr id="5" name="TextBox 4"/>
            <p:cNvSpPr txBox="1"/>
            <p:nvPr/>
          </p:nvSpPr>
          <p:spPr>
            <a:xfrm>
              <a:off x="7173021" y="5288446"/>
              <a:ext cx="4531299" cy="964130"/>
            </a:xfrm>
            <a:prstGeom prst="rect">
              <a:avLst/>
            </a:prstGeom>
            <a:solidFill>
              <a:schemeClr val="bg1"/>
            </a:solidFill>
          </p:spPr>
          <p:txBody>
            <a:bodyPr wrap="square" rtlCol="0">
              <a:spAutoFit/>
            </a:bodyPr>
            <a:lstStyle/>
            <a:p>
              <a:endParaRPr lang="en-US" dirty="0"/>
            </a:p>
          </p:txBody>
        </p:sp>
      </p:grpSp>
      <p:sp>
        <p:nvSpPr>
          <p:cNvPr id="7" name="TextBox 6"/>
          <p:cNvSpPr txBox="1"/>
          <p:nvPr/>
        </p:nvSpPr>
        <p:spPr>
          <a:xfrm>
            <a:off x="7515934" y="6103892"/>
            <a:ext cx="4858351" cy="369332"/>
          </a:xfrm>
          <a:prstGeom prst="rect">
            <a:avLst/>
          </a:prstGeom>
          <a:noFill/>
        </p:spPr>
        <p:txBody>
          <a:bodyPr wrap="square" rtlCol="0">
            <a:spAutoFit/>
          </a:bodyPr>
          <a:lstStyle/>
          <a:p>
            <a:r>
              <a:rPr lang="en-US" dirty="0" smtClean="0"/>
              <a:t>Concentrating Solar Still Diagram</a:t>
            </a:r>
            <a:endParaRPr lang="en-US" dirty="0"/>
          </a:p>
        </p:txBody>
      </p:sp>
    </p:spTree>
    <p:extLst>
      <p:ext uri="{BB962C8B-B14F-4D97-AF65-F5344CB8AC3E}">
        <p14:creationId xmlns:p14="http://schemas.microsoft.com/office/powerpoint/2010/main" val="715813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Eliodomestico</a:t>
            </a:r>
            <a:endParaRPr lang="en-US" dirty="0"/>
          </a:p>
        </p:txBody>
      </p:sp>
      <p:pic>
        <p:nvPicPr>
          <p:cNvPr id="5" name="Picture 4" descr="7_gabriele-diamanti-eliodomestico-prix-hemile-hermes-2011-worki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923" y="1896267"/>
            <a:ext cx="3387725" cy="2247191"/>
          </a:xfrm>
          <a:prstGeom prst="rect">
            <a:avLst/>
          </a:prstGeom>
        </p:spPr>
      </p:pic>
      <p:sp>
        <p:nvSpPr>
          <p:cNvPr id="6" name="TextBox 5"/>
          <p:cNvSpPr txBox="1"/>
          <p:nvPr/>
        </p:nvSpPr>
        <p:spPr>
          <a:xfrm>
            <a:off x="5585574" y="2694292"/>
            <a:ext cx="4645481" cy="2708434"/>
          </a:xfrm>
          <a:prstGeom prst="rect">
            <a:avLst/>
          </a:prstGeom>
          <a:noFill/>
        </p:spPr>
        <p:txBody>
          <a:bodyPr wrap="square" rtlCol="0">
            <a:spAutoFit/>
          </a:bodyPr>
          <a:lstStyle/>
          <a:p>
            <a:r>
              <a:rPr lang="en-US" sz="1700" dirty="0"/>
              <a:t>Ceramic pot that utilizes basic concept of boiling</a:t>
            </a:r>
          </a:p>
          <a:p>
            <a:endParaRPr lang="en-US" sz="1700" dirty="0"/>
          </a:p>
          <a:p>
            <a:r>
              <a:rPr lang="en-US" sz="1700" dirty="0"/>
              <a:t>Sun heats black boiler on top, turning it into steam which is forced down an expansion nozzle where it condenses against the lid</a:t>
            </a:r>
          </a:p>
          <a:p>
            <a:endParaRPr lang="en-US" sz="1700" dirty="0"/>
          </a:p>
          <a:p>
            <a:r>
              <a:rPr lang="en-US" sz="1700" dirty="0"/>
              <a:t>Yields 5 L/day</a:t>
            </a:r>
          </a:p>
          <a:p>
            <a:r>
              <a:rPr lang="en-US" sz="1700" dirty="0"/>
              <a:t>Estimated cost $50</a:t>
            </a:r>
          </a:p>
        </p:txBody>
      </p:sp>
      <p:pic>
        <p:nvPicPr>
          <p:cNvPr id="7" name="Picture 6" descr="20_gabriele-diamanti-eliodomestico-prix-hemile-hermes-2011-explanation-2.png"/>
          <p:cNvPicPr>
            <a:picLocks noChangeAspect="1"/>
          </p:cNvPicPr>
          <p:nvPr/>
        </p:nvPicPr>
        <p:blipFill rotWithShape="1">
          <a:blip r:embed="rId3">
            <a:extLst>
              <a:ext uri="{28A0092B-C50C-407E-A947-70E740481C1C}">
                <a14:useLocalDpi xmlns:a14="http://schemas.microsoft.com/office/drawing/2010/main" val="0"/>
              </a:ext>
            </a:extLst>
          </a:blip>
          <a:srcRect t="34866" r="44444"/>
          <a:stretch/>
        </p:blipFill>
        <p:spPr>
          <a:xfrm>
            <a:off x="1458049" y="4317999"/>
            <a:ext cx="2801472" cy="2540001"/>
          </a:xfrm>
          <a:prstGeom prst="rect">
            <a:avLst/>
          </a:prstGeom>
        </p:spPr>
      </p:pic>
    </p:spTree>
    <p:extLst>
      <p:ext uri="{BB962C8B-B14F-4D97-AF65-F5344CB8AC3E}">
        <p14:creationId xmlns:p14="http://schemas.microsoft.com/office/powerpoint/2010/main" val="954777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Desalination Efforts</a:t>
            </a:r>
            <a:endParaRPr lang="en-US" dirty="0"/>
          </a:p>
        </p:txBody>
      </p:sp>
      <p:sp>
        <p:nvSpPr>
          <p:cNvPr id="3" name="Content Placeholder 2"/>
          <p:cNvSpPr>
            <a:spLocks noGrp="1"/>
          </p:cNvSpPr>
          <p:nvPr>
            <p:ph idx="1"/>
          </p:nvPr>
        </p:nvSpPr>
        <p:spPr/>
        <p:txBody>
          <a:bodyPr>
            <a:normAutofit/>
          </a:bodyPr>
          <a:lstStyle/>
          <a:p>
            <a:r>
              <a:rPr lang="en-US" dirty="0" smtClean="0"/>
              <a:t>Found areas of developed nations and countries which lack access to fresh water sources</a:t>
            </a:r>
          </a:p>
          <a:p>
            <a:r>
              <a:rPr lang="en-US" dirty="0" smtClean="0"/>
              <a:t>Cheap and readily available energy sources, \but…more sustainable, opportunity for future growth</a:t>
            </a:r>
            <a:endParaRPr lang="en-US" dirty="0"/>
          </a:p>
          <a:p>
            <a:r>
              <a:rPr lang="en-US" dirty="0" smtClean="0"/>
              <a:t>Even though MENA is not fully developed, their abundant access to oil and natural gas, as well their coastal location prompts large efforts in desalination as a means of  freshwater production.</a:t>
            </a:r>
          </a:p>
          <a:p>
            <a:r>
              <a:rPr lang="en-US" dirty="0" smtClean="0"/>
              <a:t>With greater access to capital and resources, and a greater population to service, these countries are on the forefront of advancing and expanding desalination technologies.</a:t>
            </a:r>
            <a:endParaRPr lang="en-US" dirty="0"/>
          </a:p>
        </p:txBody>
      </p:sp>
      <p:sp>
        <p:nvSpPr>
          <p:cNvPr id="4" name="Slide Number Placeholder 3"/>
          <p:cNvSpPr>
            <a:spLocks noGrp="1"/>
          </p:cNvSpPr>
          <p:nvPr>
            <p:ph type="sldNum" sz="quarter" idx="12"/>
          </p:nvPr>
        </p:nvSpPr>
        <p:spPr/>
        <p:txBody>
          <a:bodyPr/>
          <a:lstStyle/>
          <a:p>
            <a:fld id="{BDF2A2E4-F073-3C44-BD15-B441C7FC9FF3}" type="slidenum">
              <a:rPr lang="en-US" smtClean="0"/>
              <a:t>33</a:t>
            </a:fld>
            <a:endParaRPr lang="en-US"/>
          </a:p>
        </p:txBody>
      </p:sp>
    </p:spTree>
    <p:extLst>
      <p:ext uri="{BB962C8B-B14F-4D97-AF65-F5344CB8AC3E}">
        <p14:creationId xmlns:p14="http://schemas.microsoft.com/office/powerpoint/2010/main" val="662427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State-of-the-Art Desalination Methods</a:t>
            </a:r>
            <a:endParaRPr lang="en-US" dirty="0"/>
          </a:p>
        </p:txBody>
      </p:sp>
      <p:sp>
        <p:nvSpPr>
          <p:cNvPr id="3" name="Content Placeholder 2"/>
          <p:cNvSpPr>
            <a:spLocks noGrp="1"/>
          </p:cNvSpPr>
          <p:nvPr>
            <p:ph idx="1"/>
          </p:nvPr>
        </p:nvSpPr>
        <p:spPr>
          <a:xfrm>
            <a:off x="842452" y="2360115"/>
            <a:ext cx="11029615" cy="3678303"/>
          </a:xfrm>
          <a:noFill/>
        </p:spPr>
        <p:txBody>
          <a:bodyPr>
            <a:normAutofit/>
          </a:bodyPr>
          <a:lstStyle/>
          <a:p>
            <a:pPr marL="0" indent="0">
              <a:buNone/>
            </a:pPr>
            <a:r>
              <a:rPr lang="en-US" dirty="0" smtClean="0"/>
              <a:t>Two Major types of processes:</a:t>
            </a:r>
          </a:p>
          <a:p>
            <a:pPr lvl="1"/>
            <a:r>
              <a:rPr lang="en-US" b="1" dirty="0" smtClean="0"/>
              <a:t>Membrane</a:t>
            </a:r>
            <a:r>
              <a:rPr lang="en-US" dirty="0" smtClean="0"/>
              <a:t>:</a:t>
            </a:r>
          </a:p>
          <a:p>
            <a:pPr lvl="2">
              <a:buClr>
                <a:srgbClr val="FF0000"/>
              </a:buClr>
              <a:buSzPct val="150000"/>
              <a:buFont typeface="Arial" panose="020B0604020202020204" pitchFamily="34" charset="0"/>
              <a:buChar char="•"/>
            </a:pPr>
            <a:r>
              <a:rPr lang="en-US" dirty="0" smtClean="0"/>
              <a:t>Reverse Osmosis (RO) (~ 60% of global desalination capacity)</a:t>
            </a:r>
          </a:p>
          <a:p>
            <a:pPr lvl="2">
              <a:buClr>
                <a:srgbClr val="FF0000"/>
              </a:buClr>
              <a:buSzPct val="150000"/>
              <a:buFont typeface="Arial" panose="020B0604020202020204" pitchFamily="34" charset="0"/>
              <a:buChar char="•"/>
            </a:pPr>
            <a:r>
              <a:rPr lang="en-US" dirty="0" smtClean="0"/>
              <a:t>Forward Osmosis (FO)</a:t>
            </a:r>
          </a:p>
          <a:p>
            <a:pPr lvl="2">
              <a:buClr>
                <a:srgbClr val="FF0000"/>
              </a:buClr>
              <a:buSzPct val="150000"/>
              <a:buFont typeface="Arial" panose="020B0604020202020204" pitchFamily="34" charset="0"/>
              <a:buChar char="•"/>
            </a:pPr>
            <a:r>
              <a:rPr lang="en-US" dirty="0" smtClean="0"/>
              <a:t>Electrodialysis (EDR)</a:t>
            </a:r>
          </a:p>
          <a:p>
            <a:pPr lvl="1"/>
            <a:r>
              <a:rPr lang="en-US" b="1" dirty="0" smtClean="0"/>
              <a:t>Thermal:</a:t>
            </a:r>
          </a:p>
          <a:p>
            <a:pPr lvl="2">
              <a:buClr>
                <a:srgbClr val="FF0000"/>
              </a:buClr>
              <a:buSzPct val="150000"/>
              <a:buFont typeface="Arial" panose="020B0604020202020204" pitchFamily="34" charset="0"/>
              <a:buChar char="•"/>
            </a:pPr>
            <a:r>
              <a:rPr lang="en-US" dirty="0" smtClean="0"/>
              <a:t>Multi-Effect Distillation (MED)</a:t>
            </a:r>
          </a:p>
          <a:p>
            <a:pPr lvl="2">
              <a:buClr>
                <a:srgbClr val="FF0000"/>
              </a:buClr>
              <a:buSzPct val="150000"/>
              <a:buFont typeface="Arial" panose="020B0604020202020204" pitchFamily="34" charset="0"/>
              <a:buChar char="•"/>
            </a:pPr>
            <a:r>
              <a:rPr lang="en-US" dirty="0" smtClean="0"/>
              <a:t>Multi-Stage Flash (MSF) (~26.8% of global capacity)</a:t>
            </a:r>
          </a:p>
          <a:p>
            <a:pPr lvl="2">
              <a:buClr>
                <a:srgbClr val="FF0000"/>
              </a:buClr>
              <a:buSzPct val="150000"/>
              <a:buFont typeface="Arial" panose="020B0604020202020204" pitchFamily="34" charset="0"/>
              <a:buChar char="•"/>
            </a:pPr>
            <a:r>
              <a:rPr lang="en-US" dirty="0" smtClean="0"/>
              <a:t>Membrane Distillation</a:t>
            </a:r>
          </a:p>
          <a:p>
            <a:pPr lvl="2">
              <a:buClr>
                <a:srgbClr val="FF0000"/>
              </a:buClr>
              <a:buSzPct val="150000"/>
              <a:buFont typeface="Arial" panose="020B0604020202020204" pitchFamily="34" charset="0"/>
              <a:buChar char="•"/>
            </a:pPr>
            <a:r>
              <a:rPr lang="en-US" dirty="0" smtClean="0"/>
              <a:t>Vapor Compression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DF2A2E4-F073-3C44-BD15-B441C7FC9FF3}" type="slidenum">
              <a:rPr lang="en-US" smtClean="0"/>
              <a:t>34</a:t>
            </a:fld>
            <a:endParaRPr lang="en-US"/>
          </a:p>
        </p:txBody>
      </p:sp>
    </p:spTree>
    <p:extLst>
      <p:ext uri="{BB962C8B-B14F-4D97-AF65-F5344CB8AC3E}">
        <p14:creationId xmlns:p14="http://schemas.microsoft.com/office/powerpoint/2010/main" val="5429152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Membrane Methods: </a:t>
            </a:r>
            <a:br>
              <a:rPr lang="en-US" dirty="0" smtClean="0"/>
            </a:br>
            <a:r>
              <a:rPr lang="en-US" dirty="0" smtClean="0"/>
              <a:t>Reverse Osmosis</a:t>
            </a:r>
            <a:endParaRPr lang="en-US" dirty="0"/>
          </a:p>
        </p:txBody>
      </p:sp>
      <p:sp>
        <p:nvSpPr>
          <p:cNvPr id="3" name="Content Placeholder 2"/>
          <p:cNvSpPr>
            <a:spLocks noGrp="1"/>
          </p:cNvSpPr>
          <p:nvPr>
            <p:ph idx="1"/>
          </p:nvPr>
        </p:nvSpPr>
        <p:spPr>
          <a:xfrm>
            <a:off x="513460" y="2197429"/>
            <a:ext cx="7021875" cy="3678303"/>
          </a:xfrm>
        </p:spPr>
        <p:txBody>
          <a:bodyPr>
            <a:normAutofit fontScale="92500" lnSpcReduction="10000"/>
          </a:bodyPr>
          <a:lstStyle/>
          <a:p>
            <a:r>
              <a:rPr lang="en-US" dirty="0" smtClean="0"/>
              <a:t>In order to understand reverse osmosis, it is best to first understand Osmosis</a:t>
            </a:r>
          </a:p>
          <a:p>
            <a:r>
              <a:rPr lang="en-US" dirty="0" smtClean="0"/>
              <a:t>Osmosis is a specialized type of diffusion</a:t>
            </a:r>
          </a:p>
          <a:p>
            <a:r>
              <a:rPr lang="en-US" dirty="0" smtClean="0"/>
              <a:t>Diffusion is the movement of a substance or particles from a region of high concentration to a region of low concentration</a:t>
            </a:r>
          </a:p>
          <a:p>
            <a:r>
              <a:rPr lang="en-US" dirty="0" smtClean="0"/>
              <a:t>In Osmosis two solutions with different concentrations of dissolved constituents are separated by a semi-permeable membrane</a:t>
            </a:r>
          </a:p>
          <a:p>
            <a:r>
              <a:rPr lang="en-US" dirty="0" smtClean="0"/>
              <a:t>Osmosis is the natural movement of a solvent(in this case water) through the semipermeable membrane from a low concentration of solvent (in this case salt) to the side with a high concentration of solvent in order to establish an equilibrium. When equilibrium is established there will be an osmotic pressure acting which can be seen by the difference in height of the two columns of water.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467" y="2180496"/>
            <a:ext cx="3488267" cy="990313"/>
          </a:xfrm>
          <a:prstGeom prst="rect">
            <a:avLst/>
          </a:prstGeom>
        </p:spPr>
      </p:pic>
      <p:sp>
        <p:nvSpPr>
          <p:cNvPr id="5" name="TextBox 4"/>
          <p:cNvSpPr txBox="1"/>
          <p:nvPr/>
        </p:nvSpPr>
        <p:spPr>
          <a:xfrm flipH="1">
            <a:off x="7755467" y="3266017"/>
            <a:ext cx="4458547" cy="369332"/>
          </a:xfrm>
          <a:prstGeom prst="rect">
            <a:avLst/>
          </a:prstGeom>
          <a:noFill/>
        </p:spPr>
        <p:txBody>
          <a:bodyPr wrap="square" rtlCol="0">
            <a:spAutoFit/>
          </a:bodyPr>
          <a:lstStyle/>
          <a:p>
            <a:r>
              <a:rPr lang="en-US" dirty="0" smtClean="0"/>
              <a:t>Process of diffusion over time</a:t>
            </a:r>
            <a:endParaRPr lang="en-US" dirty="0"/>
          </a:p>
        </p:txBody>
      </p:sp>
      <p:sp>
        <p:nvSpPr>
          <p:cNvPr id="6" name="TextBox 5"/>
          <p:cNvSpPr txBox="1"/>
          <p:nvPr/>
        </p:nvSpPr>
        <p:spPr>
          <a:xfrm>
            <a:off x="8715207" y="1811164"/>
            <a:ext cx="2895601" cy="369332"/>
          </a:xfrm>
          <a:prstGeom prst="rect">
            <a:avLst/>
          </a:prstGeom>
          <a:noFill/>
        </p:spPr>
        <p:txBody>
          <a:bodyPr wrap="square" rtlCol="0">
            <a:spAutoFit/>
          </a:bodyPr>
          <a:lstStyle/>
          <a:p>
            <a:r>
              <a:rPr lang="en-US" b="1" dirty="0" smtClean="0"/>
              <a:t>Diffusion</a:t>
            </a:r>
            <a:endParaRPr lang="en-U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140" y="4019647"/>
            <a:ext cx="3694919" cy="2317371"/>
          </a:xfrm>
          <a:prstGeom prst="rect">
            <a:avLst/>
          </a:prstGeom>
        </p:spPr>
      </p:pic>
      <p:sp>
        <p:nvSpPr>
          <p:cNvPr id="9" name="TextBox 8"/>
          <p:cNvSpPr txBox="1"/>
          <p:nvPr/>
        </p:nvSpPr>
        <p:spPr>
          <a:xfrm>
            <a:off x="8883156" y="3813810"/>
            <a:ext cx="1101584" cy="369332"/>
          </a:xfrm>
          <a:prstGeom prst="rect">
            <a:avLst/>
          </a:prstGeom>
          <a:noFill/>
        </p:spPr>
        <p:txBody>
          <a:bodyPr wrap="none" rtlCol="0">
            <a:spAutoFit/>
          </a:bodyPr>
          <a:lstStyle/>
          <a:p>
            <a:r>
              <a:rPr lang="en-US" b="1" dirty="0" smtClean="0"/>
              <a:t>Osmosis</a:t>
            </a:r>
            <a:endParaRPr lang="en-US" b="1" dirty="0"/>
          </a:p>
        </p:txBody>
      </p:sp>
    </p:spTree>
    <p:extLst>
      <p:ext uri="{BB962C8B-B14F-4D97-AF65-F5344CB8AC3E}">
        <p14:creationId xmlns:p14="http://schemas.microsoft.com/office/powerpoint/2010/main" val="2190740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Osmosis Process Explained</a:t>
            </a:r>
            <a:endParaRPr lang="en-US" dirty="0"/>
          </a:p>
        </p:txBody>
      </p:sp>
      <p:sp>
        <p:nvSpPr>
          <p:cNvPr id="3" name="Content Placeholder 2"/>
          <p:cNvSpPr>
            <a:spLocks noGrp="1"/>
          </p:cNvSpPr>
          <p:nvPr>
            <p:ph idx="1"/>
          </p:nvPr>
        </p:nvSpPr>
        <p:spPr>
          <a:xfrm>
            <a:off x="581192" y="2401720"/>
            <a:ext cx="4939075" cy="2113598"/>
          </a:xfrm>
        </p:spPr>
        <p:txBody>
          <a:bodyPr/>
          <a:lstStyle/>
          <a:p>
            <a:r>
              <a:rPr lang="en-US" dirty="0" smtClean="0"/>
              <a:t>Reverse osmosis occurs when a force is applied to the side concentrated with the solute (in this case salt) causing solvent (water) to less concentrated side of the permeable membrane thus producing fresh water.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774" y="2401720"/>
            <a:ext cx="4505041" cy="3235854"/>
          </a:xfrm>
          <a:prstGeom prst="rect">
            <a:avLst/>
          </a:prstGeom>
        </p:spPr>
      </p:pic>
    </p:spTree>
    <p:extLst>
      <p:ext uri="{BB962C8B-B14F-4D97-AF65-F5344CB8AC3E}">
        <p14:creationId xmlns:p14="http://schemas.microsoft.com/office/powerpoint/2010/main" val="4082161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Osmosis</a:t>
            </a:r>
            <a:endParaRPr lang="en-US" dirty="0"/>
          </a:p>
        </p:txBody>
      </p:sp>
      <p:sp>
        <p:nvSpPr>
          <p:cNvPr id="3" name="Content Placeholder 2"/>
          <p:cNvSpPr>
            <a:spLocks noGrp="1"/>
          </p:cNvSpPr>
          <p:nvPr>
            <p:ph idx="1"/>
          </p:nvPr>
        </p:nvSpPr>
        <p:spPr>
          <a:xfrm>
            <a:off x="5344717" y="1905892"/>
            <a:ext cx="6576349" cy="4918242"/>
          </a:xfrm>
        </p:spPr>
        <p:txBody>
          <a:bodyPr>
            <a:noAutofit/>
          </a:bodyPr>
          <a:lstStyle/>
          <a:p>
            <a:r>
              <a:rPr lang="en-US" sz="1600" dirty="0"/>
              <a:t>Most common </a:t>
            </a:r>
            <a:r>
              <a:rPr lang="en-US" sz="1600" dirty="0" smtClean="0"/>
              <a:t>method (~60% of desalination efforts)</a:t>
            </a:r>
            <a:endParaRPr lang="en-US" sz="1600" dirty="0"/>
          </a:p>
          <a:p>
            <a:r>
              <a:rPr lang="en-US" sz="1600" dirty="0" smtClean="0"/>
              <a:t>Seawater pressure is increased above osmotic pressure allowing for desalinated water to pass through the semi-permeable membrane</a:t>
            </a:r>
            <a:endParaRPr lang="en-US" sz="1600" dirty="0"/>
          </a:p>
          <a:p>
            <a:r>
              <a:rPr lang="en-US" sz="1600" dirty="0" smtClean="0"/>
              <a:t>The Semi-permeable membrane only allows water to flow through, leaving the salts behind</a:t>
            </a:r>
          </a:p>
          <a:p>
            <a:r>
              <a:rPr lang="en-US" sz="1600" dirty="0" smtClean="0"/>
              <a:t>Typically </a:t>
            </a:r>
            <a:r>
              <a:rPr lang="en-US" sz="1600" dirty="0"/>
              <a:t>a seawater RO plant produces 55-65 liters of fresh water for 100 liters of </a:t>
            </a:r>
            <a:r>
              <a:rPr lang="en-US" sz="1600" dirty="0" smtClean="0"/>
              <a:t>seawater</a:t>
            </a:r>
            <a:endParaRPr lang="en-US" sz="1600" dirty="0"/>
          </a:p>
          <a:p>
            <a:r>
              <a:rPr lang="en-US" sz="1600" dirty="0"/>
              <a:t>Where the energy is used: pumping the water through the pre-filtering, the semi-permeable membrane, and desalted/brine </a:t>
            </a:r>
            <a:r>
              <a:rPr lang="en-US" sz="1600" dirty="0" smtClean="0"/>
              <a:t>outputs</a:t>
            </a:r>
          </a:p>
          <a:p>
            <a:r>
              <a:rPr lang="en-US" sz="1600" dirty="0" smtClean="0"/>
              <a:t>Energy Consumption 3.5-5.0 </a:t>
            </a:r>
            <a:r>
              <a:rPr lang="en-US" sz="1600" dirty="0" err="1" smtClean="0"/>
              <a:t>kWH</a:t>
            </a:r>
            <a:r>
              <a:rPr lang="en-US" sz="1600" dirty="0" smtClean="0"/>
              <a:t> of electricity / m</a:t>
            </a:r>
            <a:r>
              <a:rPr lang="en-US" sz="1600" baseline="30000" dirty="0" smtClean="0"/>
              <a:t>3</a:t>
            </a:r>
            <a:r>
              <a:rPr lang="en-US" sz="1600" dirty="0" smtClean="0"/>
              <a:t> </a:t>
            </a:r>
            <a:endParaRPr lang="en-US" sz="1600" dirty="0"/>
          </a:p>
          <a:p>
            <a:r>
              <a:rPr lang="en-US" sz="1600" dirty="0"/>
              <a:t>Use of ultrafiltration membranes and renewable energy is making this technology more </a:t>
            </a:r>
            <a:r>
              <a:rPr lang="en-US" sz="1600" dirty="0" smtClean="0"/>
              <a:t>suitable</a:t>
            </a:r>
            <a:endParaRPr lang="en-US" sz="1600" dirty="0"/>
          </a:p>
          <a:p>
            <a:r>
              <a:rPr lang="en-US" sz="1600" dirty="0" err="1" smtClean="0"/>
              <a:t>Consistant</a:t>
            </a:r>
            <a:r>
              <a:rPr lang="en-US" sz="1600" dirty="0" smtClean="0"/>
              <a:t> water quality is required to increase the lifespan of the membranes therefore pretreatment of the salt water is required</a:t>
            </a:r>
          </a:p>
        </p:txBody>
      </p:sp>
      <p:sp>
        <p:nvSpPr>
          <p:cNvPr id="4" name="Slide Number Placeholder 3"/>
          <p:cNvSpPr>
            <a:spLocks noGrp="1"/>
          </p:cNvSpPr>
          <p:nvPr>
            <p:ph type="sldNum" sz="quarter" idx="12"/>
          </p:nvPr>
        </p:nvSpPr>
        <p:spPr/>
        <p:txBody>
          <a:bodyPr/>
          <a:lstStyle/>
          <a:p>
            <a:fld id="{BDF2A2E4-F073-3C44-BD15-B441C7FC9FF3}" type="slidenum">
              <a:rPr lang="en-US" smtClean="0"/>
              <a:t>37</a:t>
            </a:fld>
            <a:endParaRPr lang="en-US"/>
          </a:p>
        </p:txBody>
      </p:sp>
      <p:pic>
        <p:nvPicPr>
          <p:cNvPr id="6" name="Picture 5" descr="rodia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69" y="2179638"/>
            <a:ext cx="3985085" cy="2624660"/>
          </a:xfrm>
          <a:prstGeom prst="rect">
            <a:avLst/>
          </a:prstGeom>
        </p:spPr>
      </p:pic>
      <p:pic>
        <p:nvPicPr>
          <p:cNvPr id="7" name="Picture 6"/>
          <p:cNvPicPr>
            <a:picLocks noChangeAspect="1"/>
          </p:cNvPicPr>
          <p:nvPr/>
        </p:nvPicPr>
        <p:blipFill rotWithShape="1">
          <a:blip r:embed="rId3"/>
          <a:srcRect l="7250" r="7473"/>
          <a:stretch/>
        </p:blipFill>
        <p:spPr>
          <a:xfrm>
            <a:off x="542817" y="4602173"/>
            <a:ext cx="4185637" cy="2255827"/>
          </a:xfrm>
          <a:prstGeom prst="rect">
            <a:avLst/>
          </a:prstGeom>
        </p:spPr>
      </p:pic>
    </p:spTree>
    <p:extLst>
      <p:ext uri="{BB962C8B-B14F-4D97-AF65-F5344CB8AC3E}">
        <p14:creationId xmlns:p14="http://schemas.microsoft.com/office/powerpoint/2010/main" val="38966977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Membrane Methods: </a:t>
            </a:r>
            <a:br>
              <a:rPr lang="en-US" dirty="0" smtClean="0"/>
            </a:br>
            <a:r>
              <a:rPr lang="en-US" dirty="0" smtClean="0"/>
              <a:t>Forward Osmosis</a:t>
            </a:r>
            <a:endParaRPr lang="en-US" dirty="0"/>
          </a:p>
        </p:txBody>
      </p:sp>
      <p:sp>
        <p:nvSpPr>
          <p:cNvPr id="3" name="Content Placeholder 2"/>
          <p:cNvSpPr>
            <a:spLocks noGrp="1"/>
          </p:cNvSpPr>
          <p:nvPr>
            <p:ph idx="1"/>
          </p:nvPr>
        </p:nvSpPr>
        <p:spPr>
          <a:xfrm>
            <a:off x="581192" y="2231295"/>
            <a:ext cx="4210941" cy="3780037"/>
          </a:xfrm>
        </p:spPr>
        <p:txBody>
          <a:bodyPr>
            <a:normAutofit fontScale="92500"/>
          </a:bodyPr>
          <a:lstStyle/>
          <a:p>
            <a:r>
              <a:rPr lang="en-US" dirty="0" smtClean="0"/>
              <a:t>In forward osmosis the seawater or brackish water flows on one side of a membrane and the water on other side contains ammonium (NH</a:t>
            </a:r>
            <a:r>
              <a:rPr lang="en-US" baseline="-25000" dirty="0" smtClean="0"/>
              <a:t>4</a:t>
            </a:r>
            <a:r>
              <a:rPr lang="en-US" baseline="30000" dirty="0" smtClean="0"/>
              <a:t>+</a:t>
            </a:r>
            <a:r>
              <a:rPr lang="en-US" dirty="0" smtClean="0"/>
              <a:t>). The ammonium creates an environment with a high osmotic pressure which helps pure H</a:t>
            </a:r>
            <a:r>
              <a:rPr lang="en-US" baseline="-25000" dirty="0" smtClean="0"/>
              <a:t>2</a:t>
            </a:r>
            <a:r>
              <a:rPr lang="en-US" dirty="0" smtClean="0"/>
              <a:t>O in the seawater or brackish water quickly diffuse to the other side.</a:t>
            </a:r>
          </a:p>
          <a:p>
            <a:r>
              <a:rPr lang="en-US" dirty="0" smtClean="0"/>
              <a:t>The new solution can then either be subject to heat treatment or a secondary membrane to separate the ammonium and produce clean drinking water.</a:t>
            </a:r>
          </a:p>
          <a:p>
            <a:r>
              <a:rPr lang="en-US" dirty="0" smtClean="0"/>
              <a:t>Energy consumption ~30% less than RO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656" y="2485296"/>
            <a:ext cx="4850144" cy="3272037"/>
          </a:xfrm>
          <a:prstGeom prst="rect">
            <a:avLst/>
          </a:prstGeom>
        </p:spPr>
      </p:pic>
    </p:spTree>
    <p:extLst>
      <p:ext uri="{BB962C8B-B14F-4D97-AF65-F5344CB8AC3E}">
        <p14:creationId xmlns:p14="http://schemas.microsoft.com/office/powerpoint/2010/main" val="2968195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51356"/>
            <a:ext cx="11029616" cy="1013800"/>
          </a:xfrm>
        </p:spPr>
        <p:txBody>
          <a:bodyPr/>
          <a:lstStyle/>
          <a:p>
            <a:r>
              <a:rPr lang="en-US" dirty="0" smtClean="0"/>
              <a:t>Review of Membrane Methods: </a:t>
            </a:r>
            <a:br>
              <a:rPr lang="en-US" dirty="0" smtClean="0"/>
            </a:br>
            <a:r>
              <a:rPr lang="en-US" dirty="0" smtClean="0"/>
              <a:t>Electro-dialysis (ED)</a:t>
            </a:r>
            <a:endParaRPr lang="en-US" dirty="0"/>
          </a:p>
        </p:txBody>
      </p:sp>
      <p:sp>
        <p:nvSpPr>
          <p:cNvPr id="3" name="Content Placeholder 2"/>
          <p:cNvSpPr>
            <a:spLocks noGrp="1"/>
          </p:cNvSpPr>
          <p:nvPr>
            <p:ph idx="1"/>
          </p:nvPr>
        </p:nvSpPr>
        <p:spPr>
          <a:xfrm>
            <a:off x="277529" y="3305397"/>
            <a:ext cx="6489032" cy="1442651"/>
          </a:xfrm>
        </p:spPr>
        <p:txBody>
          <a:bodyPr>
            <a:noAutofit/>
          </a:bodyPr>
          <a:lstStyle/>
          <a:p>
            <a:r>
              <a:rPr lang="en-US" dirty="0" smtClean="0"/>
              <a:t>ED accounts for 3.6% of the global desalination capacity</a:t>
            </a:r>
          </a:p>
          <a:p>
            <a:r>
              <a:rPr lang="en-US" dirty="0" smtClean="0"/>
              <a:t>A series of ionic and anionic membranes are lined up between two electrodes and a low DC voltage is applied causing the ions in the brackish water to migrate to the electrodes.</a:t>
            </a:r>
          </a:p>
          <a:p>
            <a:r>
              <a:rPr lang="en-US" dirty="0" smtClean="0"/>
              <a:t>Suitable for TDS of up to 12,000 mg/L</a:t>
            </a:r>
          </a:p>
          <a:p>
            <a:r>
              <a:rPr lang="en-US" dirty="0" smtClean="0"/>
              <a:t>Energy Consumption: 1.5-4.0 kWh/m</a:t>
            </a:r>
            <a:r>
              <a:rPr lang="en-US" baseline="30000" dirty="0" smtClean="0"/>
              <a:t>3</a:t>
            </a:r>
            <a:r>
              <a:rPr lang="en-US" dirty="0" smtClean="0"/>
              <a:t> for feed water with 1500-3500 ppm solids</a:t>
            </a:r>
          </a:p>
          <a:p>
            <a:r>
              <a:rPr lang="en-US" dirty="0" smtClean="0"/>
              <a:t>Typical Plant Max Capacity: 45,000 m</a:t>
            </a:r>
            <a:r>
              <a:rPr lang="en-US" baseline="30000" dirty="0" smtClean="0"/>
              <a:t>3</a:t>
            </a:r>
            <a:r>
              <a:rPr lang="en-US" dirty="0" smtClean="0"/>
              <a:t>/day</a:t>
            </a:r>
          </a:p>
        </p:txBody>
      </p:sp>
      <p:pic>
        <p:nvPicPr>
          <p:cNvPr id="4" name="Picture 3" descr="electrodialys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571" y="2530995"/>
            <a:ext cx="4436982" cy="3253787"/>
          </a:xfrm>
          <a:prstGeom prst="rect">
            <a:avLst/>
          </a:prstGeom>
        </p:spPr>
      </p:pic>
    </p:spTree>
    <p:extLst>
      <p:ext uri="{BB962C8B-B14F-4D97-AF65-F5344CB8AC3E}">
        <p14:creationId xmlns:p14="http://schemas.microsoft.com/office/powerpoint/2010/main" val="4122205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581192" y="1915427"/>
            <a:ext cx="11029615" cy="4735629"/>
          </a:xfrm>
        </p:spPr>
        <p:txBody>
          <a:bodyPr>
            <a:normAutofit fontScale="92500" lnSpcReduction="10000"/>
          </a:bodyPr>
          <a:lstStyle/>
          <a:p>
            <a:pPr marL="0" indent="0">
              <a:buNone/>
            </a:pPr>
            <a:r>
              <a:rPr lang="en-US" b="1" dirty="0" smtClean="0"/>
              <a:t>General Information</a:t>
            </a:r>
          </a:p>
          <a:p>
            <a:r>
              <a:rPr lang="en-US" dirty="0" smtClean="0"/>
              <a:t>Purpose</a:t>
            </a:r>
          </a:p>
          <a:p>
            <a:r>
              <a:rPr lang="en-US" dirty="0" smtClean="0"/>
              <a:t>Water Crisis</a:t>
            </a:r>
          </a:p>
          <a:p>
            <a:r>
              <a:rPr lang="en-US" dirty="0" smtClean="0"/>
              <a:t>Finding a solution</a:t>
            </a:r>
          </a:p>
          <a:p>
            <a:pPr marL="0" indent="0">
              <a:buNone/>
            </a:pPr>
            <a:r>
              <a:rPr lang="en-US" b="1" dirty="0" smtClean="0"/>
              <a:t>Small Scale Desalination efforts</a:t>
            </a:r>
            <a:endParaRPr lang="en-US" b="1" dirty="0"/>
          </a:p>
          <a:p>
            <a:r>
              <a:rPr lang="en-US" dirty="0" smtClean="0"/>
              <a:t>Solar Stills</a:t>
            </a:r>
          </a:p>
          <a:p>
            <a:pPr marL="0" indent="0">
              <a:buNone/>
            </a:pPr>
            <a:r>
              <a:rPr lang="en-US" b="1" dirty="0" smtClean="0"/>
              <a:t>Large Scale Desalination Efforts</a:t>
            </a:r>
          </a:p>
          <a:p>
            <a:r>
              <a:rPr lang="en-US" dirty="0" smtClean="0"/>
              <a:t>Reverse Osmosis</a:t>
            </a:r>
          </a:p>
          <a:p>
            <a:r>
              <a:rPr lang="en-US" dirty="0" smtClean="0"/>
              <a:t>Forward Osmosis</a:t>
            </a:r>
          </a:p>
          <a:p>
            <a:r>
              <a:rPr lang="en-US" dirty="0" smtClean="0"/>
              <a:t>Electro-</a:t>
            </a:r>
            <a:r>
              <a:rPr lang="en-US" dirty="0" err="1" smtClean="0"/>
              <a:t>Diaylsis</a:t>
            </a:r>
            <a:r>
              <a:rPr lang="en-US" dirty="0" smtClean="0"/>
              <a:t> (ED)</a:t>
            </a:r>
          </a:p>
          <a:p>
            <a:r>
              <a:rPr lang="en-US" dirty="0" smtClean="0"/>
              <a:t>Multiple Effect Distillation (MED)</a:t>
            </a:r>
          </a:p>
          <a:p>
            <a:r>
              <a:rPr lang="en-US" dirty="0" smtClean="0"/>
              <a:t>Multi Stage Flash (MSF)</a:t>
            </a:r>
          </a:p>
          <a:p>
            <a:r>
              <a:rPr lang="en-US" dirty="0" smtClean="0"/>
              <a:t>Vapor Compression</a:t>
            </a:r>
            <a:endParaRPr lang="en-US" dirty="0"/>
          </a:p>
        </p:txBody>
      </p:sp>
    </p:spTree>
    <p:extLst>
      <p:ext uri="{BB962C8B-B14F-4D97-AF65-F5344CB8AC3E}">
        <p14:creationId xmlns:p14="http://schemas.microsoft.com/office/powerpoint/2010/main" val="1251306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Thermal Methods: </a:t>
            </a:r>
            <a:br>
              <a:rPr lang="en-US" dirty="0" smtClean="0"/>
            </a:br>
            <a:r>
              <a:rPr lang="en-US" dirty="0" smtClean="0"/>
              <a:t>Multiple Effect Distillation (MED)</a:t>
            </a:r>
            <a:endParaRPr lang="en-US" dirty="0"/>
          </a:p>
        </p:txBody>
      </p:sp>
      <p:sp>
        <p:nvSpPr>
          <p:cNvPr id="3" name="Content Placeholder 2"/>
          <p:cNvSpPr>
            <a:spLocks noGrp="1"/>
          </p:cNvSpPr>
          <p:nvPr>
            <p:ph idx="1"/>
          </p:nvPr>
        </p:nvSpPr>
        <p:spPr>
          <a:xfrm>
            <a:off x="1981200" y="4449445"/>
            <a:ext cx="8229600" cy="1975178"/>
          </a:xfrm>
        </p:spPr>
        <p:txBody>
          <a:bodyPr>
            <a:normAutofit fontScale="92500" lnSpcReduction="10000"/>
          </a:bodyPr>
          <a:lstStyle/>
          <a:p>
            <a:r>
              <a:rPr lang="en-US" dirty="0" smtClean="0"/>
              <a:t>MED accounts for 8.0% of global desalination capacity</a:t>
            </a:r>
          </a:p>
          <a:p>
            <a:r>
              <a:rPr lang="en-US" dirty="0" smtClean="0"/>
              <a:t>Consists </a:t>
            </a:r>
            <a:r>
              <a:rPr lang="en-US" dirty="0"/>
              <a:t>of multiple stages (</a:t>
            </a:r>
            <a:r>
              <a:rPr lang="en-US" dirty="0" smtClean="0"/>
              <a:t>"effects”) where the </a:t>
            </a:r>
            <a:r>
              <a:rPr lang="en-US" dirty="0"/>
              <a:t>feed water is heated by steam in tubes. Some of the water evaporates, and </a:t>
            </a:r>
            <a:r>
              <a:rPr lang="en-US" dirty="0" smtClean="0"/>
              <a:t>the remaining steam </a:t>
            </a:r>
            <a:r>
              <a:rPr lang="en-US" dirty="0"/>
              <a:t>flows into the tubes of the next stage, heating and evaporating more water. Each stage </a:t>
            </a:r>
            <a:r>
              <a:rPr lang="en-US" dirty="0" smtClean="0"/>
              <a:t>reuses </a:t>
            </a:r>
            <a:r>
              <a:rPr lang="en-US" dirty="0"/>
              <a:t>the energy from the previous stage</a:t>
            </a:r>
            <a:r>
              <a:rPr lang="en-US" dirty="0" smtClean="0"/>
              <a:t>.</a:t>
            </a:r>
          </a:p>
          <a:p>
            <a:r>
              <a:rPr lang="en-US" dirty="0" smtClean="0"/>
              <a:t>Where </a:t>
            </a:r>
            <a:r>
              <a:rPr lang="en-US" dirty="0"/>
              <a:t>the energy is used</a:t>
            </a:r>
            <a:r>
              <a:rPr lang="en-US" dirty="0" smtClean="0"/>
              <a:t>: heating/pressurizing the water into steam</a:t>
            </a:r>
            <a:endParaRPr lang="en-US" dirty="0"/>
          </a:p>
          <a:p>
            <a:endParaRPr lang="en-US" dirty="0"/>
          </a:p>
        </p:txBody>
      </p:sp>
      <p:pic>
        <p:nvPicPr>
          <p:cNvPr id="5" name="Picture 4" descr="multieffectdi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2041543"/>
            <a:ext cx="5080000" cy="2222500"/>
          </a:xfrm>
          <a:prstGeom prst="rect">
            <a:avLst/>
          </a:prstGeom>
        </p:spPr>
      </p:pic>
      <p:sp>
        <p:nvSpPr>
          <p:cNvPr id="4" name="Slide Number Placeholder 3"/>
          <p:cNvSpPr>
            <a:spLocks noGrp="1"/>
          </p:cNvSpPr>
          <p:nvPr>
            <p:ph type="sldNum" sz="quarter" idx="12"/>
          </p:nvPr>
        </p:nvSpPr>
        <p:spPr/>
        <p:txBody>
          <a:bodyPr/>
          <a:lstStyle/>
          <a:p>
            <a:fld id="{BDF2A2E4-F073-3C44-BD15-B441C7FC9FF3}" type="slidenum">
              <a:rPr lang="en-US" smtClean="0"/>
              <a:t>40</a:t>
            </a:fld>
            <a:endParaRPr lang="en-US"/>
          </a:p>
        </p:txBody>
      </p:sp>
    </p:spTree>
    <p:extLst>
      <p:ext uri="{BB962C8B-B14F-4D97-AF65-F5344CB8AC3E}">
        <p14:creationId xmlns:p14="http://schemas.microsoft.com/office/powerpoint/2010/main" val="1272638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Thermal </a:t>
            </a:r>
            <a:r>
              <a:rPr lang="en-US" dirty="0" smtClean="0"/>
              <a:t>Methods:</a:t>
            </a:r>
            <a:br>
              <a:rPr lang="en-US" dirty="0" smtClean="0"/>
            </a:br>
            <a:r>
              <a:rPr lang="en-US" dirty="0" smtClean="0"/>
              <a:t>Multi Stage Flash (MSF)</a:t>
            </a:r>
            <a:endParaRPr lang="en-US" dirty="0"/>
          </a:p>
        </p:txBody>
      </p:sp>
      <p:sp>
        <p:nvSpPr>
          <p:cNvPr id="3" name="Content Placeholder 2"/>
          <p:cNvSpPr>
            <a:spLocks noGrp="1"/>
          </p:cNvSpPr>
          <p:nvPr>
            <p:ph idx="1"/>
          </p:nvPr>
        </p:nvSpPr>
        <p:spPr>
          <a:xfrm>
            <a:off x="413885" y="2223436"/>
            <a:ext cx="6814687" cy="4302491"/>
          </a:xfrm>
        </p:spPr>
        <p:txBody>
          <a:bodyPr>
            <a:noAutofit/>
          </a:bodyPr>
          <a:lstStyle/>
          <a:p>
            <a:r>
              <a:rPr lang="en-US" sz="1600" dirty="0" smtClean="0"/>
              <a:t>MSF process accounts for 26.8% of global desalination capacity</a:t>
            </a:r>
          </a:p>
          <a:p>
            <a:r>
              <a:rPr lang="en-US" sz="1600" dirty="0" smtClean="0"/>
              <a:t>Seawater or brackish water is heated between 90-110 degrees Celsius and the tanks decrease in pressure at each stage</a:t>
            </a:r>
          </a:p>
          <a:p>
            <a:r>
              <a:rPr lang="en-US" sz="1600" dirty="0" smtClean="0"/>
              <a:t>The decreases in pressure allow water to flash (quickly vaporize)</a:t>
            </a:r>
          </a:p>
          <a:p>
            <a:r>
              <a:rPr lang="en-US" sz="1600" dirty="0" smtClean="0"/>
              <a:t>The MSF process can be powered by waste heat making it commonly used in the MENA area due to the large resources of readily available, cheap fossil fuels</a:t>
            </a:r>
          </a:p>
          <a:p>
            <a:r>
              <a:rPr lang="en-US" sz="1600" dirty="0" smtClean="0"/>
              <a:t>Where the energy is used: water </a:t>
            </a:r>
            <a:r>
              <a:rPr lang="en-US" sz="1600" dirty="0"/>
              <a:t>must be pumped through each stage, as well as vaporized into steam and later condensed. Separate needs include air extraction and pumping of the condensate, distillate and brine outputs</a:t>
            </a:r>
            <a:r>
              <a:rPr lang="en-US" sz="1600" dirty="0" smtClean="0"/>
              <a:t>.</a:t>
            </a:r>
          </a:p>
          <a:p>
            <a:r>
              <a:rPr lang="en-US" sz="1600" dirty="0" smtClean="0"/>
              <a:t>Energy Consumption: ~80.6kWH of heat plus 2.5-3.5 </a:t>
            </a:r>
            <a:r>
              <a:rPr lang="en-US" sz="1600" dirty="0" err="1" smtClean="0"/>
              <a:t>kWH</a:t>
            </a:r>
            <a:r>
              <a:rPr lang="en-US" sz="1600" dirty="0" smtClean="0"/>
              <a:t> of electricity per m</a:t>
            </a:r>
            <a:r>
              <a:rPr lang="en-US" sz="1600" baseline="30000" dirty="0" smtClean="0"/>
              <a:t>3</a:t>
            </a:r>
            <a:r>
              <a:rPr lang="en-US" sz="1600" dirty="0" smtClean="0"/>
              <a:t> of water</a:t>
            </a:r>
            <a:endParaRPr lang="en-US" sz="1600" dirty="0"/>
          </a:p>
          <a:p>
            <a:endParaRPr lang="en-US" sz="1000" dirty="0"/>
          </a:p>
        </p:txBody>
      </p:sp>
      <p:sp>
        <p:nvSpPr>
          <p:cNvPr id="4" name="Slide Number Placeholder 3"/>
          <p:cNvSpPr>
            <a:spLocks noGrp="1"/>
          </p:cNvSpPr>
          <p:nvPr>
            <p:ph type="sldNum" sz="quarter" idx="12"/>
          </p:nvPr>
        </p:nvSpPr>
        <p:spPr/>
        <p:txBody>
          <a:bodyPr/>
          <a:lstStyle/>
          <a:p>
            <a:fld id="{BDF2A2E4-F073-3C44-BD15-B441C7FC9FF3}" type="slidenum">
              <a:rPr lang="en-US" smtClean="0"/>
              <a:t>41</a:t>
            </a:fld>
            <a:endParaRPr lang="en-US"/>
          </a:p>
        </p:txBody>
      </p:sp>
      <p:pic>
        <p:nvPicPr>
          <p:cNvPr id="6" name="Picture 5" descr="27822,zoom,MSF-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934" y="2746511"/>
            <a:ext cx="4132874" cy="2797776"/>
          </a:xfrm>
          <a:prstGeom prst="rect">
            <a:avLst/>
          </a:prstGeom>
        </p:spPr>
      </p:pic>
    </p:spTree>
    <p:extLst>
      <p:ext uri="{BB962C8B-B14F-4D97-AF65-F5344CB8AC3E}">
        <p14:creationId xmlns:p14="http://schemas.microsoft.com/office/powerpoint/2010/main" val="614105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Thermal Methods: Vapor Compression</a:t>
            </a:r>
            <a:endParaRPr lang="en-US" dirty="0"/>
          </a:p>
        </p:txBody>
      </p:sp>
      <p:sp>
        <p:nvSpPr>
          <p:cNvPr id="3" name="Content Placeholder 2"/>
          <p:cNvSpPr>
            <a:spLocks noGrp="1"/>
          </p:cNvSpPr>
          <p:nvPr>
            <p:ph idx="1"/>
          </p:nvPr>
        </p:nvSpPr>
        <p:spPr>
          <a:xfrm>
            <a:off x="581192" y="2366167"/>
            <a:ext cx="6040989" cy="2891308"/>
          </a:xfrm>
        </p:spPr>
        <p:txBody>
          <a:bodyPr>
            <a:normAutofit/>
          </a:bodyPr>
          <a:lstStyle/>
          <a:p>
            <a:r>
              <a:rPr lang="en-US" dirty="0" smtClean="0"/>
              <a:t>Evaporation of feed water is achieved by the application of heat from compressed vapor.</a:t>
            </a:r>
          </a:p>
          <a:p>
            <a:r>
              <a:rPr lang="en-US" dirty="0" smtClean="0"/>
              <a:t>The vapor is compressed either by steam or mechanically.</a:t>
            </a:r>
          </a:p>
          <a:p>
            <a:r>
              <a:rPr lang="en-US" dirty="0" smtClean="0"/>
              <a:t>Where the energy is used: compressing the vapor - either heating the steam or moving the mechanical device (e.g. compression turbine).</a:t>
            </a:r>
          </a:p>
        </p:txBody>
      </p:sp>
      <p:sp>
        <p:nvSpPr>
          <p:cNvPr id="4" name="Slide Number Placeholder 3"/>
          <p:cNvSpPr>
            <a:spLocks noGrp="1"/>
          </p:cNvSpPr>
          <p:nvPr>
            <p:ph type="sldNum" sz="quarter" idx="12"/>
          </p:nvPr>
        </p:nvSpPr>
        <p:spPr/>
        <p:txBody>
          <a:bodyPr/>
          <a:lstStyle/>
          <a:p>
            <a:fld id="{BDF2A2E4-F073-3C44-BD15-B441C7FC9FF3}" type="slidenum">
              <a:rPr lang="en-US" smtClean="0"/>
              <a:t>42</a:t>
            </a:fld>
            <a:endParaRPr lang="en-US" dirty="0"/>
          </a:p>
        </p:txBody>
      </p:sp>
      <p:pic>
        <p:nvPicPr>
          <p:cNvPr id="5" name="Picture 4"/>
          <p:cNvPicPr>
            <a:picLocks noChangeAspect="1"/>
          </p:cNvPicPr>
          <p:nvPr/>
        </p:nvPicPr>
        <p:blipFill>
          <a:blip r:embed="rId2"/>
          <a:stretch>
            <a:fillRect/>
          </a:stretch>
        </p:blipFill>
        <p:spPr>
          <a:xfrm>
            <a:off x="7218947" y="2510546"/>
            <a:ext cx="4642676" cy="3445591"/>
          </a:xfrm>
          <a:prstGeom prst="rect">
            <a:avLst/>
          </a:prstGeom>
        </p:spPr>
      </p:pic>
    </p:spTree>
    <p:extLst>
      <p:ext uri="{BB962C8B-B14F-4D97-AF65-F5344CB8AC3E}">
        <p14:creationId xmlns:p14="http://schemas.microsoft.com/office/powerpoint/2010/main" val="1377583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 Potential In Desalination Efforts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8777" y="2072519"/>
            <a:ext cx="4105798" cy="37869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8" y="2072519"/>
            <a:ext cx="4131212" cy="3786944"/>
          </a:xfrm>
          <a:prstGeom prst="rect">
            <a:avLst/>
          </a:prstGeom>
        </p:spPr>
      </p:pic>
    </p:spTree>
    <p:extLst>
      <p:ext uri="{BB962C8B-B14F-4D97-AF65-F5344CB8AC3E}">
        <p14:creationId xmlns:p14="http://schemas.microsoft.com/office/powerpoint/2010/main" val="2891987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of Renewable Energy Usage in Desalination efforts</a:t>
            </a:r>
          </a:p>
        </p:txBody>
      </p:sp>
      <p:sp>
        <p:nvSpPr>
          <p:cNvPr id="3" name="Content Placeholder 2"/>
          <p:cNvSpPr>
            <a:spLocks noGrp="1"/>
          </p:cNvSpPr>
          <p:nvPr>
            <p:ph idx="1"/>
          </p:nvPr>
        </p:nvSpPr>
        <p:spPr>
          <a:xfrm>
            <a:off x="494565" y="1858049"/>
            <a:ext cx="11029615" cy="4999951"/>
          </a:xfrm>
          <a:noFill/>
        </p:spPr>
        <p:txBody>
          <a:bodyPr>
            <a:normAutofit fontScale="92500"/>
          </a:bodyPr>
          <a:lstStyle/>
          <a:p>
            <a:r>
              <a:rPr lang="en-US" dirty="0" smtClean="0"/>
              <a:t>The addition of renewable energy sources to desalination efforts can make the process more sustainable</a:t>
            </a:r>
          </a:p>
          <a:p>
            <a:r>
              <a:rPr lang="en-US" dirty="0" smtClean="0"/>
              <a:t>Fossil fuel prices are predicted to continue to increase in price while renewable energy technologies are expected to decline in cost</a:t>
            </a:r>
          </a:p>
          <a:p>
            <a:r>
              <a:rPr lang="en-US" dirty="0" smtClean="0"/>
              <a:t>There are two major ways renewable energies can be utilized in desalination efforts</a:t>
            </a:r>
          </a:p>
          <a:p>
            <a:pPr lvl="1">
              <a:buClr>
                <a:srgbClr val="FF0000"/>
              </a:buClr>
              <a:buSzPct val="130000"/>
              <a:buFont typeface="Arial" panose="020B0604020202020204" pitchFamily="34" charset="0"/>
              <a:buChar char="•"/>
            </a:pPr>
            <a:r>
              <a:rPr lang="en-US" dirty="0" smtClean="0"/>
              <a:t>Distillation processes driven by heat produced directly from the renewable energy system</a:t>
            </a:r>
          </a:p>
          <a:p>
            <a:pPr lvl="1">
              <a:buClr>
                <a:srgbClr val="FF0000"/>
              </a:buClr>
              <a:buSzPct val="130000"/>
              <a:buFont typeface="Arial" panose="020B0604020202020204" pitchFamily="34" charset="0"/>
              <a:buChar char="•"/>
            </a:pPr>
            <a:r>
              <a:rPr lang="en-US" dirty="0" smtClean="0"/>
              <a:t>Membrane and distillation processes driven by electricity or mechanical energy produced by the renewable energy system</a:t>
            </a:r>
          </a:p>
          <a:p>
            <a:r>
              <a:rPr lang="en-US" dirty="0" smtClean="0"/>
              <a:t>Renewable energy sources that could be utilized in desalination efforts include:</a:t>
            </a:r>
          </a:p>
          <a:p>
            <a:pPr lvl="1">
              <a:buClr>
                <a:srgbClr val="FF0000"/>
              </a:buClr>
              <a:buSzPct val="130000"/>
              <a:buFont typeface="Arial" panose="020B0604020202020204" pitchFamily="34" charset="0"/>
              <a:buChar char="•"/>
            </a:pPr>
            <a:r>
              <a:rPr lang="en-US" dirty="0"/>
              <a:t>Solar thermal</a:t>
            </a:r>
          </a:p>
          <a:p>
            <a:pPr lvl="1">
              <a:buClr>
                <a:srgbClr val="FF0000"/>
              </a:buClr>
              <a:buSzPct val="130000"/>
              <a:buFont typeface="Arial" panose="020B0604020202020204" pitchFamily="34" charset="0"/>
              <a:buChar char="•"/>
            </a:pPr>
            <a:r>
              <a:rPr lang="en-US" dirty="0"/>
              <a:t>Solar Photovoltaics (PV)</a:t>
            </a:r>
          </a:p>
          <a:p>
            <a:pPr lvl="1">
              <a:buClr>
                <a:srgbClr val="FF0000"/>
              </a:buClr>
              <a:buSzPct val="130000"/>
              <a:buFont typeface="Arial" panose="020B0604020202020204" pitchFamily="34" charset="0"/>
              <a:buChar char="•"/>
            </a:pPr>
            <a:r>
              <a:rPr lang="en-US" dirty="0"/>
              <a:t>Concentrating Solar Power (CSP</a:t>
            </a:r>
            <a:r>
              <a:rPr lang="en-US" dirty="0" smtClean="0"/>
              <a:t>)</a:t>
            </a:r>
          </a:p>
          <a:p>
            <a:pPr lvl="1">
              <a:buClr>
                <a:srgbClr val="FF0000"/>
              </a:buClr>
              <a:buSzPct val="130000"/>
              <a:buFont typeface="Arial" panose="020B0604020202020204" pitchFamily="34" charset="0"/>
              <a:buChar char="•"/>
            </a:pPr>
            <a:r>
              <a:rPr lang="en-US" dirty="0" smtClean="0"/>
              <a:t>Wind Power</a:t>
            </a:r>
            <a:endParaRPr lang="en-US" dirty="0"/>
          </a:p>
          <a:p>
            <a:pPr lvl="1">
              <a:buClr>
                <a:srgbClr val="FF0000"/>
              </a:buClr>
              <a:buSzPct val="130000"/>
              <a:buFont typeface="Arial" panose="020B0604020202020204" pitchFamily="34" charset="0"/>
              <a:buChar char="•"/>
            </a:pPr>
            <a:r>
              <a:rPr lang="en-US" dirty="0" smtClean="0"/>
              <a:t>Geothermal</a:t>
            </a:r>
          </a:p>
          <a:p>
            <a:pPr lvl="1">
              <a:buClr>
                <a:srgbClr val="FF0000"/>
              </a:buClr>
              <a:buSzPct val="130000"/>
              <a:buFont typeface="Arial" panose="020B0604020202020204" pitchFamily="34" charset="0"/>
              <a:buChar char="•"/>
            </a:pPr>
            <a:r>
              <a:rPr lang="en-US" dirty="0" smtClean="0"/>
              <a:t>Wave Power</a:t>
            </a:r>
            <a:endParaRPr lang="en-US" dirty="0"/>
          </a:p>
          <a:p>
            <a:r>
              <a:rPr lang="en-US" dirty="0" smtClean="0"/>
              <a:t>Renewable energy can be used on a case to case basis depending on the sources of energy available in a given area</a:t>
            </a:r>
          </a:p>
        </p:txBody>
      </p:sp>
    </p:spTree>
    <p:extLst>
      <p:ext uri="{BB962C8B-B14F-4D97-AF65-F5344CB8AC3E}">
        <p14:creationId xmlns:p14="http://schemas.microsoft.com/office/powerpoint/2010/main" val="39749402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Applicability of various Renewable energy sources to Various desalination technologies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822" y="2231296"/>
            <a:ext cx="7710354" cy="3204304"/>
          </a:xfrm>
          <a:prstGeom prst="rect">
            <a:avLst/>
          </a:prstGeom>
        </p:spPr>
      </p:pic>
    </p:spTree>
    <p:extLst>
      <p:ext uri="{BB962C8B-B14F-4D97-AF65-F5344CB8AC3E}">
        <p14:creationId xmlns:p14="http://schemas.microsoft.com/office/powerpoint/2010/main" val="3299717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 Cost Analysis of common methods of Desalination using Renewable energy Sources</a:t>
            </a:r>
            <a:endParaRPr lang="en-US" dirty="0"/>
          </a:p>
        </p:txBody>
      </p:sp>
      <p:pic>
        <p:nvPicPr>
          <p:cNvPr id="4" name="Content Placeholder 3"/>
          <p:cNvPicPr>
            <a:picLocks noGrp="1" noChangeAspect="1"/>
          </p:cNvPicPr>
          <p:nvPr>
            <p:ph idx="1"/>
          </p:nvPr>
        </p:nvPicPr>
        <p:blipFill>
          <a:blip r:embed="rId2"/>
          <a:stretch>
            <a:fillRect/>
          </a:stretch>
        </p:blipFill>
        <p:spPr>
          <a:xfrm>
            <a:off x="3302000" y="2226709"/>
            <a:ext cx="5587999" cy="4241824"/>
          </a:xfrm>
          <a:prstGeom prst="rect">
            <a:avLst/>
          </a:prstGeom>
        </p:spPr>
      </p:pic>
    </p:spTree>
    <p:extLst>
      <p:ext uri="{BB962C8B-B14F-4D97-AF65-F5344CB8AC3E}">
        <p14:creationId xmlns:p14="http://schemas.microsoft.com/office/powerpoint/2010/main" val="2806650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52956"/>
            <a:ext cx="11029616" cy="1013800"/>
          </a:xfrm>
        </p:spPr>
        <p:txBody>
          <a:bodyPr/>
          <a:lstStyle/>
          <a:p>
            <a:r>
              <a:rPr lang="en-US" dirty="0" smtClean="0"/>
              <a:t>Solar Thermal Desalination</a:t>
            </a:r>
            <a:endParaRPr lang="en-US" dirty="0"/>
          </a:p>
        </p:txBody>
      </p:sp>
      <p:sp>
        <p:nvSpPr>
          <p:cNvPr id="3" name="Content Placeholder 2"/>
          <p:cNvSpPr>
            <a:spLocks noGrp="1"/>
          </p:cNvSpPr>
          <p:nvPr>
            <p:ph idx="1"/>
          </p:nvPr>
        </p:nvSpPr>
        <p:spPr>
          <a:xfrm>
            <a:off x="581193" y="2180496"/>
            <a:ext cx="5193966" cy="4249180"/>
          </a:xfrm>
        </p:spPr>
        <p:txBody>
          <a:bodyPr>
            <a:normAutofit/>
          </a:bodyPr>
          <a:lstStyle/>
          <a:p>
            <a:r>
              <a:rPr lang="en-US" dirty="0" smtClean="0"/>
              <a:t>Solar Thermal can either be direct or indirect</a:t>
            </a:r>
          </a:p>
          <a:p>
            <a:pPr lvl="1">
              <a:buClr>
                <a:srgbClr val="FF0000"/>
              </a:buClr>
              <a:buSzPct val="130000"/>
              <a:buFont typeface="Arial" panose="020B0604020202020204" pitchFamily="34" charset="0"/>
              <a:buChar char="•"/>
            </a:pPr>
            <a:r>
              <a:rPr lang="en-US" dirty="0" smtClean="0"/>
              <a:t>Direct with solar condensers and collectors integrated into one unit</a:t>
            </a:r>
          </a:p>
          <a:p>
            <a:pPr lvl="1">
              <a:buClr>
                <a:srgbClr val="FF0000"/>
              </a:buClr>
              <a:buSzPct val="130000"/>
              <a:buFont typeface="Arial" panose="020B0604020202020204" pitchFamily="34" charset="0"/>
              <a:buChar char="•"/>
            </a:pPr>
            <a:r>
              <a:rPr lang="en-US" dirty="0" smtClean="0"/>
              <a:t>Indirect with condensers connected externally to collectors</a:t>
            </a:r>
          </a:p>
          <a:p>
            <a:r>
              <a:rPr lang="en-US" dirty="0" smtClean="0"/>
              <a:t>Direct systems are relatively low cost and simply to construct (i.e. solar stills) but require large areas of land and have low fresh water production</a:t>
            </a:r>
          </a:p>
          <a:p>
            <a:r>
              <a:rPr lang="en-US" dirty="0" smtClean="0"/>
              <a:t>Indirect Systems (MED, MSF) are able to produce greater quantities of fresh water but have a higher capital cost</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475576"/>
            <a:ext cx="5723421" cy="3659019"/>
          </a:xfrm>
          <a:prstGeom prst="rect">
            <a:avLst/>
          </a:prstGeom>
        </p:spPr>
      </p:pic>
    </p:spTree>
    <p:extLst>
      <p:ext uri="{BB962C8B-B14F-4D97-AF65-F5344CB8AC3E}">
        <p14:creationId xmlns:p14="http://schemas.microsoft.com/office/powerpoint/2010/main" val="56920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Photovoltaic Desalination</a:t>
            </a:r>
            <a:endParaRPr lang="en-US" dirty="0"/>
          </a:p>
        </p:txBody>
      </p:sp>
      <p:sp>
        <p:nvSpPr>
          <p:cNvPr id="3" name="Content Placeholder 2"/>
          <p:cNvSpPr>
            <a:spLocks noGrp="1"/>
          </p:cNvSpPr>
          <p:nvPr>
            <p:ph idx="1"/>
          </p:nvPr>
        </p:nvSpPr>
        <p:spPr>
          <a:xfrm>
            <a:off x="581192" y="2180496"/>
            <a:ext cx="4786675" cy="3678303"/>
          </a:xfrm>
        </p:spPr>
        <p:txBody>
          <a:bodyPr>
            <a:normAutofit/>
          </a:bodyPr>
          <a:lstStyle/>
          <a:p>
            <a:r>
              <a:rPr lang="en-US" dirty="0" smtClean="0"/>
              <a:t>Solar panels can be used to generate electrical energy which can then be used in the RO process</a:t>
            </a:r>
          </a:p>
          <a:p>
            <a:r>
              <a:rPr lang="en-US" dirty="0" smtClean="0"/>
              <a:t>Fluctuations in power generation is to be expected as the input of solar energy can change with weather</a:t>
            </a:r>
          </a:p>
          <a:p>
            <a:r>
              <a:rPr lang="en-US" dirty="0" smtClean="0"/>
              <a:t>Power fluctuations would decrease the efficiency of the  RO process</a:t>
            </a:r>
          </a:p>
          <a:p>
            <a:pPr lvl="1">
              <a:buClr>
                <a:srgbClr val="FF0000"/>
              </a:buClr>
              <a:buSzPct val="130000"/>
              <a:buFont typeface="Arial" panose="020B0604020202020204" pitchFamily="34" charset="0"/>
              <a:buChar char="•"/>
            </a:pPr>
            <a:r>
              <a:rPr lang="en-US" dirty="0" smtClean="0"/>
              <a:t>Battery storage would be required for times where there is little or no solar energy (night time and cloudy days)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236" y="2576896"/>
            <a:ext cx="4657695" cy="3105130"/>
          </a:xfrm>
          <a:prstGeom prst="rect">
            <a:avLst/>
          </a:prstGeom>
        </p:spPr>
      </p:pic>
      <p:sp>
        <p:nvSpPr>
          <p:cNvPr id="5" name="TextBox 4"/>
          <p:cNvSpPr txBox="1"/>
          <p:nvPr/>
        </p:nvSpPr>
        <p:spPr>
          <a:xfrm>
            <a:off x="7418448" y="5858799"/>
            <a:ext cx="2855269" cy="369332"/>
          </a:xfrm>
          <a:prstGeom prst="rect">
            <a:avLst/>
          </a:prstGeom>
          <a:noFill/>
        </p:spPr>
        <p:txBody>
          <a:bodyPr wrap="none" rtlCol="0">
            <a:spAutoFit/>
          </a:bodyPr>
          <a:lstStyle/>
          <a:p>
            <a:r>
              <a:rPr lang="en-US" dirty="0" smtClean="0"/>
              <a:t>Photovoltaic Solar Array</a:t>
            </a:r>
            <a:endParaRPr lang="en-US" dirty="0"/>
          </a:p>
        </p:txBody>
      </p:sp>
    </p:spTree>
    <p:extLst>
      <p:ext uri="{BB962C8B-B14F-4D97-AF65-F5344CB8AC3E}">
        <p14:creationId xmlns:p14="http://schemas.microsoft.com/office/powerpoint/2010/main" val="2388579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solidFill>
                  <a:srgbClr val="00B050"/>
                </a:solidFill>
              </a:rPr>
              <a:t>Case Study</a:t>
            </a:r>
            <a:r>
              <a:rPr lang="en-US" dirty="0" smtClean="0"/>
              <a:t>:  Solar Water Desalination in Al-</a:t>
            </a:r>
            <a:r>
              <a:rPr lang="en-US" dirty="0" err="1" smtClean="0"/>
              <a:t>KHafji</a:t>
            </a:r>
            <a:r>
              <a:rPr lang="en-US" dirty="0" smtClean="0"/>
              <a:t>, Saudi Arabia</a:t>
            </a:r>
            <a:endParaRPr lang="en-US" dirty="0"/>
          </a:p>
        </p:txBody>
      </p:sp>
      <p:sp>
        <p:nvSpPr>
          <p:cNvPr id="3" name="Content Placeholder 2"/>
          <p:cNvSpPr>
            <a:spLocks noGrp="1"/>
          </p:cNvSpPr>
          <p:nvPr>
            <p:ph idx="1"/>
          </p:nvPr>
        </p:nvSpPr>
        <p:spPr>
          <a:xfrm>
            <a:off x="581192" y="2156559"/>
            <a:ext cx="5721637" cy="3678303"/>
          </a:xfrm>
        </p:spPr>
        <p:txBody>
          <a:bodyPr>
            <a:normAutofit fontScale="92500" lnSpcReduction="10000"/>
          </a:bodyPr>
          <a:lstStyle/>
          <a:p>
            <a:r>
              <a:rPr lang="en-US" dirty="0" smtClean="0"/>
              <a:t>Announced in early 2010 and the first plant in Al-</a:t>
            </a:r>
            <a:r>
              <a:rPr lang="en-US" dirty="0" err="1" smtClean="0"/>
              <a:t>Hafji</a:t>
            </a:r>
            <a:r>
              <a:rPr lang="en-US" dirty="0" smtClean="0"/>
              <a:t> is currently under construction</a:t>
            </a:r>
          </a:p>
          <a:p>
            <a:r>
              <a:rPr lang="en-US" dirty="0" smtClean="0"/>
              <a:t>Plant utilizes a Ultra High Concentrator Photovoltaic (UHCPV) system</a:t>
            </a:r>
          </a:p>
          <a:p>
            <a:r>
              <a:rPr lang="en-US" dirty="0" smtClean="0"/>
              <a:t>Three phase plan</a:t>
            </a:r>
          </a:p>
          <a:p>
            <a:pPr lvl="1">
              <a:buClr>
                <a:srgbClr val="FF0000"/>
              </a:buClr>
              <a:buSzPct val="120000"/>
              <a:buFont typeface="Arial" panose="020B0604020202020204" pitchFamily="34" charset="0"/>
              <a:buChar char="•"/>
            </a:pPr>
            <a:r>
              <a:rPr lang="en-US" dirty="0"/>
              <a:t>Phase I: Construction of solar-powered desalination plant at </a:t>
            </a:r>
            <a:r>
              <a:rPr lang="en-US" dirty="0" err="1"/>
              <a:t>Khafji</a:t>
            </a:r>
            <a:r>
              <a:rPr lang="en-US" dirty="0"/>
              <a:t> (30,000,000 l/day)</a:t>
            </a:r>
          </a:p>
          <a:p>
            <a:pPr lvl="1">
              <a:buClr>
                <a:srgbClr val="FF0000"/>
              </a:buClr>
              <a:buSzPct val="120000"/>
              <a:buFont typeface="Arial" panose="020B0604020202020204" pitchFamily="34" charset="0"/>
              <a:buChar char="•"/>
            </a:pPr>
            <a:r>
              <a:rPr lang="en-US" dirty="0"/>
              <a:t>Phase II: Construction of a second solar-powered desalination plant (3,000,000,000 l/day)</a:t>
            </a:r>
          </a:p>
          <a:p>
            <a:pPr lvl="1">
              <a:buClr>
                <a:srgbClr val="FF0000"/>
              </a:buClr>
              <a:buSzPct val="120000"/>
              <a:buFont typeface="Arial" panose="020B0604020202020204" pitchFamily="34" charset="0"/>
              <a:buChar char="•"/>
            </a:pPr>
            <a:r>
              <a:rPr lang="en-US" dirty="0"/>
              <a:t>Phase III: Construction of additional solar-powered desalination plants across Saudi </a:t>
            </a:r>
            <a:r>
              <a:rPr lang="en-US" dirty="0" err="1" smtClean="0"/>
              <a:t>Arabi</a:t>
            </a:r>
            <a:endParaRPr lang="en-US" dirty="0" smtClean="0"/>
          </a:p>
          <a:p>
            <a:r>
              <a:rPr lang="en-US" dirty="0" smtClean="0"/>
              <a:t>All three phases are projected to be completed by 2020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641" y="2156559"/>
            <a:ext cx="5169166" cy="3702240"/>
          </a:xfrm>
          <a:prstGeom prst="rect">
            <a:avLst/>
          </a:prstGeom>
        </p:spPr>
      </p:pic>
    </p:spTree>
    <p:extLst>
      <p:ext uri="{BB962C8B-B14F-4D97-AF65-F5344CB8AC3E}">
        <p14:creationId xmlns:p14="http://schemas.microsoft.com/office/powerpoint/2010/main" val="2300039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 </a:t>
            </a:r>
            <a:r>
              <a:rPr lang="en-US" sz="1800" dirty="0" smtClean="0"/>
              <a:t>(continued)</a:t>
            </a:r>
            <a:endParaRPr lang="en-US" dirty="0"/>
          </a:p>
        </p:txBody>
      </p:sp>
      <p:sp>
        <p:nvSpPr>
          <p:cNvPr id="3" name="Content Placeholder 2"/>
          <p:cNvSpPr>
            <a:spLocks noGrp="1"/>
          </p:cNvSpPr>
          <p:nvPr>
            <p:ph idx="1"/>
          </p:nvPr>
        </p:nvSpPr>
        <p:spPr>
          <a:xfrm>
            <a:off x="494564" y="1978366"/>
            <a:ext cx="11029615" cy="2920894"/>
          </a:xfrm>
        </p:spPr>
        <p:txBody>
          <a:bodyPr/>
          <a:lstStyle/>
          <a:p>
            <a:pPr marL="0" indent="0">
              <a:buNone/>
            </a:pPr>
            <a:r>
              <a:rPr lang="en-US" b="1" dirty="0" smtClean="0"/>
              <a:t>Renewable Energy Sources for Desalination</a:t>
            </a:r>
            <a:endParaRPr lang="en-US" b="1" dirty="0"/>
          </a:p>
          <a:p>
            <a:pPr lvl="1"/>
            <a:r>
              <a:rPr lang="en-US" dirty="0"/>
              <a:t>Solar thermal</a:t>
            </a:r>
          </a:p>
          <a:p>
            <a:pPr lvl="1"/>
            <a:r>
              <a:rPr lang="en-US" dirty="0"/>
              <a:t>Solar Photovoltaics (PV)</a:t>
            </a:r>
          </a:p>
          <a:p>
            <a:pPr lvl="1"/>
            <a:r>
              <a:rPr lang="en-US" dirty="0"/>
              <a:t>Concentrating Solar Power (CSP)</a:t>
            </a:r>
          </a:p>
          <a:p>
            <a:pPr lvl="1"/>
            <a:r>
              <a:rPr lang="en-US" dirty="0"/>
              <a:t>Wind Power</a:t>
            </a:r>
          </a:p>
          <a:p>
            <a:pPr lvl="1"/>
            <a:r>
              <a:rPr lang="en-US" dirty="0"/>
              <a:t>Geothermal</a:t>
            </a:r>
          </a:p>
          <a:p>
            <a:pPr lvl="1"/>
            <a:r>
              <a:rPr lang="en-US" dirty="0"/>
              <a:t>Wave </a:t>
            </a:r>
            <a:r>
              <a:rPr lang="en-US" dirty="0" smtClean="0"/>
              <a:t>Power</a:t>
            </a:r>
            <a:endParaRPr lang="en-US" dirty="0"/>
          </a:p>
        </p:txBody>
      </p:sp>
    </p:spTree>
    <p:extLst>
      <p:ext uri="{BB962C8B-B14F-4D97-AF65-F5344CB8AC3E}">
        <p14:creationId xmlns:p14="http://schemas.microsoft.com/office/powerpoint/2010/main" val="2596975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Case Study</a:t>
            </a:r>
            <a:r>
              <a:rPr lang="en-US" dirty="0" smtClean="0"/>
              <a:t>:  timeline of Al-</a:t>
            </a:r>
            <a:r>
              <a:rPr lang="en-US" dirty="0" err="1" smtClean="0"/>
              <a:t>khafji</a:t>
            </a:r>
            <a:r>
              <a:rPr lang="en-US" dirty="0" smtClean="0"/>
              <a:t> Solar Project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049" y="1997068"/>
            <a:ext cx="6521785" cy="4045158"/>
          </a:xfrm>
          <a:prstGeom prst="rect">
            <a:avLst/>
          </a:prstGeom>
        </p:spPr>
      </p:pic>
      <p:sp>
        <p:nvSpPr>
          <p:cNvPr id="6" name="TextBox 5"/>
          <p:cNvSpPr txBox="1"/>
          <p:nvPr/>
        </p:nvSpPr>
        <p:spPr>
          <a:xfrm>
            <a:off x="3194957" y="6225654"/>
            <a:ext cx="6613070" cy="369332"/>
          </a:xfrm>
          <a:prstGeom prst="rect">
            <a:avLst/>
          </a:prstGeom>
          <a:noFill/>
        </p:spPr>
        <p:txBody>
          <a:bodyPr wrap="square" rtlCol="0">
            <a:spAutoFit/>
          </a:bodyPr>
          <a:lstStyle/>
          <a:p>
            <a:r>
              <a:rPr lang="en-US" dirty="0" smtClean="0"/>
              <a:t>Current Timeline of Al-</a:t>
            </a:r>
            <a:r>
              <a:rPr lang="en-US" dirty="0" err="1" smtClean="0"/>
              <a:t>Khafji</a:t>
            </a:r>
            <a:r>
              <a:rPr lang="en-US" dirty="0" smtClean="0"/>
              <a:t> Solar Project</a:t>
            </a:r>
            <a:endParaRPr lang="en-US" dirty="0"/>
          </a:p>
        </p:txBody>
      </p:sp>
    </p:spTree>
    <p:extLst>
      <p:ext uri="{BB962C8B-B14F-4D97-AF65-F5344CB8AC3E}">
        <p14:creationId xmlns:p14="http://schemas.microsoft.com/office/powerpoint/2010/main" val="29996147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Ponds</a:t>
            </a:r>
            <a:endParaRPr lang="en-US" dirty="0"/>
          </a:p>
        </p:txBody>
      </p:sp>
      <p:sp>
        <p:nvSpPr>
          <p:cNvPr id="3" name="Content Placeholder 2"/>
          <p:cNvSpPr>
            <a:spLocks noGrp="1"/>
          </p:cNvSpPr>
          <p:nvPr>
            <p:ph idx="1"/>
          </p:nvPr>
        </p:nvSpPr>
        <p:spPr>
          <a:xfrm>
            <a:off x="581192" y="2180496"/>
            <a:ext cx="5497875" cy="4268430"/>
          </a:xfrm>
        </p:spPr>
        <p:txBody>
          <a:bodyPr>
            <a:normAutofit fontScale="92500" lnSpcReduction="10000"/>
          </a:bodyPr>
          <a:lstStyle/>
          <a:p>
            <a:r>
              <a:rPr lang="en-US" sz="2100" dirty="0" smtClean="0"/>
              <a:t>Solar energy from the sun is absorbed by saltwater causing the pond to heat off</a:t>
            </a:r>
          </a:p>
          <a:p>
            <a:r>
              <a:rPr lang="en-US" sz="2100" dirty="0" smtClean="0"/>
              <a:t>Ambient air causes the top layer of water to cool off causing convective circulation (war water rises from the bottom and cooler water sinks from the top)</a:t>
            </a:r>
          </a:p>
          <a:p>
            <a:r>
              <a:rPr lang="en-US" sz="2100" dirty="0" smtClean="0"/>
              <a:t>A solar pond is designed in a way so that the top layer is less dense and therefore less saline while the bottom layer is more dense and therefore more saline</a:t>
            </a:r>
          </a:p>
          <a:p>
            <a:pPr lvl="1">
              <a:buClr>
                <a:srgbClr val="FF0000"/>
              </a:buClr>
              <a:buSzPct val="130000"/>
              <a:buFont typeface="Arial" panose="020B0604020202020204" pitchFamily="34" charset="0"/>
              <a:buChar char="•"/>
            </a:pPr>
            <a:r>
              <a:rPr lang="en-US" dirty="0" smtClean="0"/>
              <a:t>This design inhibits convective circulation enabling thermal energy to be stored in the bottom layer of the pond</a:t>
            </a:r>
          </a:p>
          <a:p>
            <a:r>
              <a:rPr lang="en-US" sz="1900" dirty="0" smtClean="0"/>
              <a:t>Thermal energy can be extracted by piping the bottom layer through a heat exchanger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723" y="2336800"/>
            <a:ext cx="4899085" cy="3166399"/>
          </a:xfrm>
          <a:prstGeom prst="rect">
            <a:avLst/>
          </a:prstGeom>
        </p:spPr>
      </p:pic>
      <p:sp>
        <p:nvSpPr>
          <p:cNvPr id="5" name="TextBox 4"/>
          <p:cNvSpPr txBox="1"/>
          <p:nvPr/>
        </p:nvSpPr>
        <p:spPr>
          <a:xfrm>
            <a:off x="6712237" y="5503199"/>
            <a:ext cx="4898571" cy="369332"/>
          </a:xfrm>
          <a:prstGeom prst="rect">
            <a:avLst/>
          </a:prstGeom>
          <a:noFill/>
        </p:spPr>
        <p:txBody>
          <a:bodyPr wrap="square" rtlCol="0">
            <a:spAutoFit/>
          </a:bodyPr>
          <a:lstStyle/>
          <a:p>
            <a:pPr algn="ctr"/>
            <a:r>
              <a:rPr lang="en-US" dirty="0" smtClean="0"/>
              <a:t>Solar Pond</a:t>
            </a:r>
          </a:p>
        </p:txBody>
      </p:sp>
    </p:spTree>
    <p:extLst>
      <p:ext uri="{BB962C8B-B14F-4D97-AF65-F5344CB8AC3E}">
        <p14:creationId xmlns:p14="http://schemas.microsoft.com/office/powerpoint/2010/main" val="15768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Power Desalination</a:t>
            </a:r>
            <a:endParaRPr lang="en-US" dirty="0"/>
          </a:p>
        </p:txBody>
      </p:sp>
      <p:sp>
        <p:nvSpPr>
          <p:cNvPr id="3" name="Content Placeholder 2"/>
          <p:cNvSpPr>
            <a:spLocks noGrp="1"/>
          </p:cNvSpPr>
          <p:nvPr>
            <p:ph idx="1"/>
          </p:nvPr>
        </p:nvSpPr>
        <p:spPr>
          <a:xfrm>
            <a:off x="581192" y="1930400"/>
            <a:ext cx="7123475" cy="4724400"/>
          </a:xfrm>
        </p:spPr>
        <p:txBody>
          <a:bodyPr>
            <a:normAutofit/>
          </a:bodyPr>
          <a:lstStyle/>
          <a:p>
            <a:r>
              <a:rPr lang="en-US" dirty="0" smtClean="0"/>
              <a:t>Wind Powered Desalination is highly applicable to locations with ample wind energy resources such as islands</a:t>
            </a:r>
          </a:p>
          <a:p>
            <a:r>
              <a:rPr lang="en-US" dirty="0" smtClean="0"/>
              <a:t>Wind energy could be used to power seawater desalination for fresh water production</a:t>
            </a:r>
          </a:p>
          <a:p>
            <a:r>
              <a:rPr lang="en-US" dirty="0" smtClean="0"/>
              <a:t>Wind turbines could either be connected in a grid system which provides power to a desalination system or individual wind turbines could be coupled directly to a desalination system</a:t>
            </a:r>
          </a:p>
          <a:p>
            <a:r>
              <a:rPr lang="en-US" dirty="0" smtClean="0"/>
              <a:t>With either system power variations could occur due to wind fluctuations. These power variations would decrease the performance of desalination equipment and possibly reduce the life cycle of specific components</a:t>
            </a:r>
          </a:p>
          <a:p>
            <a:pPr lvl="1">
              <a:buClr>
                <a:srgbClr val="FF0000"/>
              </a:buClr>
              <a:buSzPct val="130000"/>
              <a:buFont typeface="Arial" panose="020B0604020202020204" pitchFamily="34" charset="0"/>
              <a:buChar char="•"/>
            </a:pPr>
            <a:r>
              <a:rPr lang="en-US" dirty="0" smtClean="0"/>
              <a:t>Back up energy systems would be required to put in place to be used in times when no wind is present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094" y="2150533"/>
            <a:ext cx="3806714" cy="2704770"/>
          </a:xfrm>
          <a:prstGeom prst="rect">
            <a:avLst/>
          </a:prstGeom>
        </p:spPr>
      </p:pic>
    </p:spTree>
    <p:extLst>
      <p:ext uri="{BB962C8B-B14F-4D97-AF65-F5344CB8AC3E}">
        <p14:creationId xmlns:p14="http://schemas.microsoft.com/office/powerpoint/2010/main" val="39275191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Case Study:  </a:t>
            </a:r>
            <a:r>
              <a:rPr lang="en-US" dirty="0" smtClean="0"/>
              <a:t>Wind Powered Desalination Perth, Australia Emu Downs Wind Farm</a:t>
            </a:r>
            <a:endParaRPr lang="en-US" dirty="0"/>
          </a:p>
        </p:txBody>
      </p:sp>
      <p:sp>
        <p:nvSpPr>
          <p:cNvPr id="3" name="Content Placeholder 2"/>
          <p:cNvSpPr>
            <a:spLocks noGrp="1"/>
          </p:cNvSpPr>
          <p:nvPr>
            <p:ph sz="half" idx="1"/>
          </p:nvPr>
        </p:nvSpPr>
        <p:spPr>
          <a:xfrm>
            <a:off x="424542" y="2228003"/>
            <a:ext cx="5763874" cy="3633047"/>
          </a:xfrm>
          <a:solidFill>
            <a:schemeClr val="bg1"/>
          </a:solidFill>
        </p:spPr>
        <p:txBody>
          <a:bodyPr>
            <a:normAutofit fontScale="77500" lnSpcReduction="20000"/>
          </a:bodyPr>
          <a:lstStyle/>
          <a:p>
            <a:r>
              <a:rPr lang="en-US" sz="1900" dirty="0" smtClean="0"/>
              <a:t>Location: North of Perth, Australia in Cervantes</a:t>
            </a:r>
          </a:p>
          <a:p>
            <a:r>
              <a:rPr lang="en-US" sz="1900" dirty="0" smtClean="0"/>
              <a:t>The Emu Downs wind farm power for the </a:t>
            </a:r>
            <a:r>
              <a:rPr lang="en-US" sz="1900" dirty="0" err="1" smtClean="0"/>
              <a:t>Kwinana</a:t>
            </a:r>
            <a:r>
              <a:rPr lang="en-US" sz="1900" dirty="0" smtClean="0"/>
              <a:t> desalination plant in Perth.</a:t>
            </a:r>
          </a:p>
          <a:p>
            <a:r>
              <a:rPr lang="en-US" sz="1900" dirty="0"/>
              <a:t>Capital Cost: $170 </a:t>
            </a:r>
            <a:r>
              <a:rPr lang="en-US" sz="1900" dirty="0" smtClean="0"/>
              <a:t>Million</a:t>
            </a:r>
          </a:p>
          <a:p>
            <a:r>
              <a:rPr lang="en-US" sz="1900" dirty="0" smtClean="0"/>
              <a:t>Wind Farm Capacity: 80 MW</a:t>
            </a:r>
          </a:p>
          <a:p>
            <a:r>
              <a:rPr lang="en-US" sz="1900" dirty="0" smtClean="0"/>
              <a:t>Power Production: 270 </a:t>
            </a:r>
            <a:r>
              <a:rPr lang="en-US" sz="1900" dirty="0" err="1" smtClean="0"/>
              <a:t>GWh</a:t>
            </a:r>
            <a:r>
              <a:rPr lang="en-US" sz="1900" dirty="0" smtClean="0"/>
              <a:t>/year (180 </a:t>
            </a:r>
            <a:r>
              <a:rPr lang="en-US" sz="1900" dirty="0" err="1" smtClean="0"/>
              <a:t>GWh</a:t>
            </a:r>
            <a:r>
              <a:rPr lang="en-US" sz="1900" dirty="0" smtClean="0"/>
              <a:t>/year used by </a:t>
            </a:r>
            <a:r>
              <a:rPr lang="en-US" sz="1900" dirty="0" err="1"/>
              <a:t>K</a:t>
            </a:r>
            <a:r>
              <a:rPr lang="en-US" sz="1900" dirty="0" err="1" smtClean="0"/>
              <a:t>winana</a:t>
            </a:r>
            <a:r>
              <a:rPr lang="en-US" sz="1900" dirty="0" smtClean="0"/>
              <a:t> desalination plant) </a:t>
            </a:r>
          </a:p>
          <a:p>
            <a:r>
              <a:rPr lang="en-US" sz="1900" dirty="0" smtClean="0"/>
              <a:t>Greenhouse Gas Savings: 280,000 </a:t>
            </a:r>
            <a:r>
              <a:rPr lang="en-US" sz="1900" dirty="0" err="1" smtClean="0"/>
              <a:t>tonnes</a:t>
            </a:r>
            <a:r>
              <a:rPr lang="en-US" sz="1900" dirty="0" smtClean="0"/>
              <a:t>/year</a:t>
            </a:r>
          </a:p>
          <a:p>
            <a:r>
              <a:rPr lang="en-US" sz="1900" dirty="0" smtClean="0"/>
              <a:t>Number of Turbines: 48 </a:t>
            </a:r>
            <a:r>
              <a:rPr lang="en-US" sz="1900" dirty="0" err="1" smtClean="0"/>
              <a:t>Vestas</a:t>
            </a:r>
            <a:r>
              <a:rPr lang="en-US" sz="1900" dirty="0" smtClean="0"/>
              <a:t> wind turbine</a:t>
            </a:r>
          </a:p>
          <a:p>
            <a:r>
              <a:rPr lang="en-US" sz="1900" dirty="0" smtClean="0"/>
              <a:t>Turbine Height: 68.5m</a:t>
            </a:r>
          </a:p>
          <a:p>
            <a:r>
              <a:rPr lang="en-US" sz="1900" dirty="0" smtClean="0"/>
              <a:t>Blade Length: 41m</a:t>
            </a:r>
          </a:p>
          <a:p>
            <a:r>
              <a:rPr lang="en-US" sz="1900" dirty="0" smtClean="0"/>
              <a:t>Blade Rotational Speed: 14.4 m/s</a:t>
            </a:r>
          </a:p>
          <a:p>
            <a:pPr marL="0" indent="0">
              <a:buNone/>
            </a:pPr>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416" y="2228003"/>
            <a:ext cx="5654129" cy="2980811"/>
          </a:xfrm>
        </p:spPr>
      </p:pic>
      <p:sp>
        <p:nvSpPr>
          <p:cNvPr id="6" name="TextBox 5"/>
          <p:cNvSpPr txBox="1"/>
          <p:nvPr/>
        </p:nvSpPr>
        <p:spPr>
          <a:xfrm>
            <a:off x="7652768" y="5208814"/>
            <a:ext cx="2725426" cy="369332"/>
          </a:xfrm>
          <a:prstGeom prst="rect">
            <a:avLst/>
          </a:prstGeom>
          <a:noFill/>
        </p:spPr>
        <p:txBody>
          <a:bodyPr wrap="none" rtlCol="0">
            <a:spAutoFit/>
          </a:bodyPr>
          <a:lstStyle/>
          <a:p>
            <a:r>
              <a:rPr lang="en-US" dirty="0" smtClean="0"/>
              <a:t>Emu Downs Wind Farm</a:t>
            </a:r>
            <a:endParaRPr lang="en-US" dirty="0"/>
          </a:p>
        </p:txBody>
      </p:sp>
    </p:spTree>
    <p:extLst>
      <p:ext uri="{BB962C8B-B14F-4D97-AF65-F5344CB8AC3E}">
        <p14:creationId xmlns:p14="http://schemas.microsoft.com/office/powerpoint/2010/main" val="20266922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Case Study:  </a:t>
            </a:r>
            <a:r>
              <a:rPr lang="en-US" dirty="0" smtClean="0"/>
              <a:t>Wind powered Desalination PERTH, Australia </a:t>
            </a:r>
            <a:r>
              <a:rPr lang="en-US" dirty="0" err="1" smtClean="0"/>
              <a:t>Kwinana</a:t>
            </a:r>
            <a:r>
              <a:rPr lang="en-US" dirty="0" smtClean="0"/>
              <a:t> Desalination </a:t>
            </a:r>
            <a:r>
              <a:rPr lang="en-US" dirty="0" err="1" smtClean="0"/>
              <a:t>PLant</a:t>
            </a:r>
            <a:endParaRPr lang="en-US" dirty="0"/>
          </a:p>
        </p:txBody>
      </p:sp>
      <p:sp>
        <p:nvSpPr>
          <p:cNvPr id="3" name="Content Placeholder 2"/>
          <p:cNvSpPr>
            <a:spLocks noGrp="1"/>
          </p:cNvSpPr>
          <p:nvPr>
            <p:ph sz="half" idx="1"/>
          </p:nvPr>
        </p:nvSpPr>
        <p:spPr>
          <a:xfrm>
            <a:off x="581193" y="2351318"/>
            <a:ext cx="5607224" cy="2219779"/>
          </a:xfrm>
          <a:solidFill>
            <a:schemeClr val="bg1"/>
          </a:solidFill>
        </p:spPr>
        <p:txBody>
          <a:bodyPr/>
          <a:lstStyle/>
          <a:p>
            <a:r>
              <a:rPr lang="en-US" dirty="0" smtClean="0"/>
              <a:t>The </a:t>
            </a:r>
            <a:r>
              <a:rPr lang="en-US" dirty="0" err="1" smtClean="0"/>
              <a:t>Kwinana</a:t>
            </a:r>
            <a:r>
              <a:rPr lang="en-US" dirty="0" smtClean="0"/>
              <a:t> Desalination plant uses reverse osmosis process and electricity for the plant is provided by the Emu Downs Wind Farm</a:t>
            </a:r>
          </a:p>
          <a:p>
            <a:r>
              <a:rPr lang="en-US" dirty="0" smtClean="0"/>
              <a:t>Fresh Water Production: 140,000,000 Liters/Day</a:t>
            </a:r>
          </a:p>
          <a:p>
            <a:r>
              <a:rPr lang="en-US" dirty="0" smtClean="0"/>
              <a:t>Energy Usage: 180 </a:t>
            </a:r>
            <a:r>
              <a:rPr lang="en-US" dirty="0" err="1" smtClean="0"/>
              <a:t>GWh</a:t>
            </a:r>
            <a:r>
              <a:rPr lang="en-US" dirty="0" smtClean="0"/>
              <a:t>/year</a:t>
            </a:r>
          </a:p>
          <a:p>
            <a:r>
              <a:rPr lang="en-US" dirty="0" smtClean="0"/>
              <a:t>Capital Cost: $298 Million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4490" y="2352639"/>
            <a:ext cx="5226319" cy="2502029"/>
          </a:xfrm>
        </p:spPr>
      </p:pic>
      <p:sp>
        <p:nvSpPr>
          <p:cNvPr id="6" name="TextBox 5"/>
          <p:cNvSpPr txBox="1"/>
          <p:nvPr/>
        </p:nvSpPr>
        <p:spPr>
          <a:xfrm>
            <a:off x="6384490" y="4854668"/>
            <a:ext cx="4898571" cy="646331"/>
          </a:xfrm>
          <a:prstGeom prst="rect">
            <a:avLst/>
          </a:prstGeom>
          <a:noFill/>
        </p:spPr>
        <p:txBody>
          <a:bodyPr wrap="square" rtlCol="0">
            <a:spAutoFit/>
          </a:bodyPr>
          <a:lstStyle/>
          <a:p>
            <a:r>
              <a:rPr lang="en-US" dirty="0" err="1" smtClean="0"/>
              <a:t>Kwinana</a:t>
            </a:r>
            <a:r>
              <a:rPr lang="en-US" dirty="0" smtClean="0"/>
              <a:t> Seawater Desalination Plant during its construction</a:t>
            </a:r>
          </a:p>
        </p:txBody>
      </p:sp>
    </p:spTree>
    <p:extLst>
      <p:ext uri="{BB962C8B-B14F-4D97-AF65-F5344CB8AC3E}">
        <p14:creationId xmlns:p14="http://schemas.microsoft.com/office/powerpoint/2010/main" val="15224408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653170"/>
            <a:ext cx="11338831" cy="1013800"/>
          </a:xfrm>
        </p:spPr>
        <p:txBody>
          <a:bodyPr/>
          <a:lstStyle/>
          <a:p>
            <a:r>
              <a:rPr lang="en-US" dirty="0" smtClean="0"/>
              <a:t>Geothermal Desalination</a:t>
            </a:r>
            <a:endParaRPr lang="en-US" dirty="0"/>
          </a:p>
        </p:txBody>
      </p:sp>
      <p:sp>
        <p:nvSpPr>
          <p:cNvPr id="3" name="Content Placeholder 2"/>
          <p:cNvSpPr>
            <a:spLocks noGrp="1"/>
          </p:cNvSpPr>
          <p:nvPr>
            <p:ph idx="1"/>
          </p:nvPr>
        </p:nvSpPr>
        <p:spPr>
          <a:xfrm>
            <a:off x="581192" y="2180496"/>
            <a:ext cx="5243875" cy="3678303"/>
          </a:xfrm>
        </p:spPr>
        <p:txBody>
          <a:bodyPr>
            <a:normAutofit fontScale="85000" lnSpcReduction="10000"/>
          </a:bodyPr>
          <a:lstStyle/>
          <a:p>
            <a:r>
              <a:rPr lang="en-US" dirty="0" smtClean="0"/>
              <a:t>The use of geothermal energy in desalination is still in the process of being developed</a:t>
            </a:r>
          </a:p>
          <a:p>
            <a:r>
              <a:rPr lang="en-US" dirty="0" smtClean="0"/>
              <a:t>Geothermal energy is energy that is already generated and stored in the earth</a:t>
            </a:r>
          </a:p>
          <a:p>
            <a:r>
              <a:rPr lang="en-US" dirty="0" smtClean="0"/>
              <a:t>Geothermal energy is the 3</a:t>
            </a:r>
            <a:r>
              <a:rPr lang="en-US" baseline="30000" dirty="0" smtClean="0"/>
              <a:t>rd</a:t>
            </a:r>
            <a:r>
              <a:rPr lang="en-US" dirty="0" smtClean="0"/>
              <a:t> largest renewable resource currently utilized</a:t>
            </a:r>
          </a:p>
          <a:p>
            <a:r>
              <a:rPr lang="en-US" dirty="0" smtClean="0"/>
              <a:t>The energy can be can be used directly as heat or converted in to electricity making it applicable for most desalination process (MED, MSF, MD, VS, RO, FO, EDR)</a:t>
            </a:r>
          </a:p>
          <a:p>
            <a:r>
              <a:rPr lang="en-US" dirty="0" smtClean="0"/>
              <a:t>Geothermal energy production is considerably more stable than other renewable energy sources such as solar and wind power</a:t>
            </a:r>
          </a:p>
          <a:p>
            <a:r>
              <a:rPr lang="en-US" dirty="0" smtClean="0"/>
              <a:t>Geothermal power could be directly used for steam power in thermal desalination plants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80496"/>
            <a:ext cx="5667375" cy="3543300"/>
          </a:xfrm>
          <a:prstGeom prst="rect">
            <a:avLst/>
          </a:prstGeom>
        </p:spPr>
      </p:pic>
    </p:spTree>
    <p:extLst>
      <p:ext uri="{BB962C8B-B14F-4D97-AF65-F5344CB8AC3E}">
        <p14:creationId xmlns:p14="http://schemas.microsoft.com/office/powerpoint/2010/main" val="42495065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B050"/>
                </a:solidFill>
              </a:rPr>
              <a:t>cAse</a:t>
            </a:r>
            <a:r>
              <a:rPr lang="en-US" dirty="0" smtClean="0">
                <a:solidFill>
                  <a:srgbClr val="00B050"/>
                </a:solidFill>
              </a:rPr>
              <a:t> Study:  </a:t>
            </a:r>
            <a:r>
              <a:rPr lang="en-US" dirty="0" smtClean="0"/>
              <a:t>Geothermal Desalination, Milos Greece</a:t>
            </a:r>
            <a:endParaRPr lang="en-US" dirty="0"/>
          </a:p>
        </p:txBody>
      </p:sp>
      <p:sp>
        <p:nvSpPr>
          <p:cNvPr id="3" name="Content Placeholder 2"/>
          <p:cNvSpPr>
            <a:spLocks noGrp="1"/>
          </p:cNvSpPr>
          <p:nvPr>
            <p:ph idx="1"/>
          </p:nvPr>
        </p:nvSpPr>
        <p:spPr>
          <a:xfrm>
            <a:off x="581192" y="2228622"/>
            <a:ext cx="5030714" cy="2407173"/>
          </a:xfrm>
          <a:solidFill>
            <a:schemeClr val="bg1"/>
          </a:solidFill>
        </p:spPr>
        <p:txBody>
          <a:bodyPr>
            <a:normAutofit/>
          </a:bodyPr>
          <a:lstStyle/>
          <a:p>
            <a:r>
              <a:rPr lang="en-US" dirty="0" smtClean="0"/>
              <a:t>Geothermal desalination unit to produce 80 m3/</a:t>
            </a:r>
            <a:r>
              <a:rPr lang="en-US" dirty="0" err="1" smtClean="0"/>
              <a:t>hr</a:t>
            </a:r>
            <a:r>
              <a:rPr lang="en-US" dirty="0" smtClean="0"/>
              <a:t> of fresh water</a:t>
            </a:r>
            <a:endParaRPr lang="en-US" dirty="0"/>
          </a:p>
          <a:p>
            <a:r>
              <a:rPr lang="en-US" dirty="0" smtClean="0"/>
              <a:t>Hot water from geothermal wells was used to run a 470 </a:t>
            </a:r>
            <a:r>
              <a:rPr lang="en-US" dirty="0" err="1" smtClean="0"/>
              <a:t>kWe</a:t>
            </a:r>
            <a:r>
              <a:rPr lang="en-US" dirty="0" smtClean="0"/>
              <a:t> power generator unit</a:t>
            </a:r>
          </a:p>
          <a:p>
            <a:r>
              <a:rPr lang="en-US" dirty="0" smtClean="0"/>
              <a:t>The generator unit powered a multiple-effect distillation (MED) process in order to produce fresh water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436" y="2228622"/>
            <a:ext cx="5203372" cy="3902529"/>
          </a:xfrm>
          <a:prstGeom prst="rect">
            <a:avLst/>
          </a:prstGeom>
        </p:spPr>
      </p:pic>
    </p:spTree>
    <p:extLst>
      <p:ext uri="{BB962C8B-B14F-4D97-AF65-F5344CB8AC3E}">
        <p14:creationId xmlns:p14="http://schemas.microsoft.com/office/powerpoint/2010/main" val="19813229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Power Desalination</a:t>
            </a:r>
            <a:endParaRPr lang="en-US" dirty="0"/>
          </a:p>
        </p:txBody>
      </p:sp>
      <p:sp>
        <p:nvSpPr>
          <p:cNvPr id="3" name="Content Placeholder 2"/>
          <p:cNvSpPr>
            <a:spLocks noGrp="1"/>
          </p:cNvSpPr>
          <p:nvPr>
            <p:ph idx="1"/>
          </p:nvPr>
        </p:nvSpPr>
        <p:spPr>
          <a:xfrm>
            <a:off x="581192" y="2180496"/>
            <a:ext cx="6141341" cy="2507007"/>
          </a:xfrm>
        </p:spPr>
        <p:txBody>
          <a:bodyPr/>
          <a:lstStyle/>
          <a:p>
            <a:r>
              <a:rPr lang="en-US" dirty="0" smtClean="0"/>
              <a:t>Wave powered energy production technologies are still in a research and development phase</a:t>
            </a:r>
          </a:p>
          <a:p>
            <a:r>
              <a:rPr lang="en-US" dirty="0" smtClean="0"/>
              <a:t>Energy can </a:t>
            </a:r>
            <a:r>
              <a:rPr lang="en-US" dirty="0"/>
              <a:t>b</a:t>
            </a:r>
            <a:r>
              <a:rPr lang="en-US" dirty="0" smtClean="0"/>
              <a:t>e harvested in the ocean via underwater currents, waves, and the tide</a:t>
            </a:r>
            <a:endParaRPr lang="en-US" dirty="0"/>
          </a:p>
          <a:p>
            <a:r>
              <a:rPr lang="en-US" dirty="0" smtClean="0"/>
              <a:t>Current research has been primarily focused on electricity production so wave power could help power RO treatment facilities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534" y="2171796"/>
            <a:ext cx="4634274" cy="3687003"/>
          </a:xfrm>
          <a:prstGeom prst="rect">
            <a:avLst/>
          </a:prstGeom>
        </p:spPr>
      </p:pic>
    </p:spTree>
    <p:extLst>
      <p:ext uri="{BB962C8B-B14F-4D97-AF65-F5344CB8AC3E}">
        <p14:creationId xmlns:p14="http://schemas.microsoft.com/office/powerpoint/2010/main" val="18497050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Case Study:  </a:t>
            </a:r>
            <a:r>
              <a:rPr lang="en-US" dirty="0" smtClean="0"/>
              <a:t>Wave-power Desalination, Garden Island, Australia</a:t>
            </a:r>
            <a:endParaRPr lang="en-US" dirty="0"/>
          </a:p>
        </p:txBody>
      </p:sp>
      <p:sp>
        <p:nvSpPr>
          <p:cNvPr id="3" name="Content Placeholder 2"/>
          <p:cNvSpPr>
            <a:spLocks noGrp="1"/>
          </p:cNvSpPr>
          <p:nvPr>
            <p:ph idx="1"/>
          </p:nvPr>
        </p:nvSpPr>
        <p:spPr>
          <a:xfrm>
            <a:off x="568827" y="2476516"/>
            <a:ext cx="5389212" cy="2210988"/>
          </a:xfrm>
          <a:noFill/>
        </p:spPr>
        <p:txBody>
          <a:bodyPr>
            <a:normAutofit fontScale="92500" lnSpcReduction="20000"/>
          </a:bodyPr>
          <a:lstStyle/>
          <a:p>
            <a:r>
              <a:rPr lang="en-US" dirty="0"/>
              <a:t>Capital Cost: 1.17 Million</a:t>
            </a:r>
          </a:p>
          <a:p>
            <a:r>
              <a:rPr lang="en-US" dirty="0" smtClean="0"/>
              <a:t>Operational as of April 2014</a:t>
            </a:r>
          </a:p>
          <a:p>
            <a:r>
              <a:rPr lang="en-US" dirty="0" smtClean="0"/>
              <a:t>Fresh water production capacity: 150 m3/day</a:t>
            </a:r>
          </a:p>
          <a:p>
            <a:r>
              <a:rPr lang="en-US" dirty="0" smtClean="0"/>
              <a:t>3 submerged CETO units that rise and fall with the waves causing a pump to expand and contract</a:t>
            </a:r>
          </a:p>
          <a:p>
            <a:r>
              <a:rPr lang="en-US" dirty="0" smtClean="0"/>
              <a:t>The CETO units provide electricity into the grid while also providing power for desalination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476515"/>
            <a:ext cx="5531134" cy="3187864"/>
          </a:xfrm>
          <a:prstGeom prst="rect">
            <a:avLst/>
          </a:prstGeom>
        </p:spPr>
      </p:pic>
    </p:spTree>
    <p:extLst>
      <p:ext uri="{BB962C8B-B14F-4D97-AF65-F5344CB8AC3E}">
        <p14:creationId xmlns:p14="http://schemas.microsoft.com/office/powerpoint/2010/main" val="2142611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2400" b="1" dirty="0" smtClean="0"/>
              <a:t>Please note that more materials will be added in the near future.</a:t>
            </a:r>
            <a:endParaRPr lang="en-US" sz="2400" b="1" dirty="0"/>
          </a:p>
        </p:txBody>
      </p:sp>
    </p:spTree>
    <p:extLst>
      <p:ext uri="{BB962C8B-B14F-4D97-AF65-F5344CB8AC3E}">
        <p14:creationId xmlns:p14="http://schemas.microsoft.com/office/powerpoint/2010/main" val="860884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581192" y="2815764"/>
            <a:ext cx="11029615" cy="2314502"/>
          </a:xfrm>
        </p:spPr>
        <p:txBody>
          <a:bodyPr>
            <a:normAutofit/>
          </a:bodyPr>
          <a:lstStyle/>
          <a:p>
            <a:pPr marL="0" indent="0" algn="just">
              <a:buNone/>
            </a:pPr>
            <a:r>
              <a:rPr lang="en-US" sz="2400" b="1" dirty="0" smtClean="0"/>
              <a:t>The purpose of this presentation is to outline current, effective desalination technologies used  worldwide. This presentation will offer different desalination technologies ranging from  implementation in single family households in developing nations to entire cities in developed nations. We hope to inspire future projects, building upon the ones shown in this presentation.</a:t>
            </a:r>
            <a:endParaRPr lang="en-US" sz="2400" b="1" dirty="0"/>
          </a:p>
        </p:txBody>
      </p:sp>
    </p:spTree>
    <p:extLst>
      <p:ext uri="{BB962C8B-B14F-4D97-AF65-F5344CB8AC3E}">
        <p14:creationId xmlns:p14="http://schemas.microsoft.com/office/powerpoint/2010/main" val="3137195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81192" y="2209372"/>
            <a:ext cx="11029615" cy="4239554"/>
          </a:xfrm>
        </p:spPr>
        <p:txBody>
          <a:bodyPr>
            <a:normAutofit/>
          </a:bodyPr>
          <a:lstStyle/>
          <a:p>
            <a:pPr marL="0" indent="0">
              <a:buNone/>
            </a:pPr>
            <a:r>
              <a:rPr lang="en-US" sz="1200" dirty="0"/>
              <a:t>[1] http://</a:t>
            </a:r>
            <a:r>
              <a:rPr lang="en-US" sz="1200" dirty="0" smtClean="0"/>
              <a:t>www.sciencedirect.com/science/article/pii/S0011916407006005 </a:t>
            </a:r>
          </a:p>
          <a:p>
            <a:pPr marL="0" indent="0">
              <a:buNone/>
            </a:pPr>
            <a:r>
              <a:rPr lang="en-US" sz="1200" dirty="0" smtClean="0"/>
              <a:t>[2] https://www.esmap.org/sites/esmap.org/files/DocumentLibrary/ESMAP-MENA_CSP-ReadMoreLink.pdf</a:t>
            </a:r>
          </a:p>
          <a:p>
            <a:pPr marL="0" indent="0">
              <a:buNone/>
            </a:pPr>
            <a:r>
              <a:rPr lang="en-US" sz="1200" dirty="0" smtClean="0"/>
              <a:t>[</a:t>
            </a:r>
            <a:r>
              <a:rPr lang="en-US" sz="1200" dirty="0"/>
              <a:t>3</a:t>
            </a:r>
            <a:r>
              <a:rPr lang="en-US" sz="1200" dirty="0" smtClean="0"/>
              <a:t>] </a:t>
            </a:r>
            <a:r>
              <a:rPr lang="en-US" sz="1200" dirty="0"/>
              <a:t>http://www.desertec.org/downloads/aqua-csp_en.pdf</a:t>
            </a:r>
          </a:p>
          <a:p>
            <a:pPr marL="0" indent="0">
              <a:buNone/>
            </a:pPr>
            <a:r>
              <a:rPr lang="en-US" sz="1200" dirty="0" smtClean="0"/>
              <a:t>[</a:t>
            </a:r>
            <a:r>
              <a:rPr lang="en-US" sz="1200" dirty="0"/>
              <a:t>4</a:t>
            </a:r>
            <a:r>
              <a:rPr lang="en-US" sz="1200" dirty="0" smtClean="0"/>
              <a:t>] </a:t>
            </a:r>
            <a:r>
              <a:rPr lang="en-US" sz="1200" dirty="0">
                <a:hlinkClick r:id="rId2"/>
              </a:rPr>
              <a:t>http://</a:t>
            </a:r>
            <a:r>
              <a:rPr lang="en-US" sz="1200" dirty="0" smtClean="0">
                <a:hlinkClick r:id="rId2"/>
              </a:rPr>
              <a:t>wle.cgiar.org/blogs/2013/05/23/desalination-using-renewable-energy-is-it-the-answer-</a:t>
            </a:r>
            <a:r>
              <a:rPr lang="en-US" sz="1200" dirty="0" smtClean="0"/>
              <a:t>to-water-scarcity</a:t>
            </a:r>
            <a:r>
              <a:rPr lang="en-US" sz="1200" dirty="0"/>
              <a:t>/</a:t>
            </a:r>
          </a:p>
          <a:p>
            <a:pPr marL="0" indent="0">
              <a:buNone/>
            </a:pPr>
            <a:r>
              <a:rPr lang="en-US" sz="1200" dirty="0" smtClean="0"/>
              <a:t>[5] </a:t>
            </a:r>
            <a:r>
              <a:rPr lang="en-US" sz="1200" dirty="0"/>
              <a:t>http://</a:t>
            </a:r>
            <a:r>
              <a:rPr lang="en-US" sz="1200" dirty="0" smtClean="0"/>
              <a:t>www.prb.org/Publications/Reports/2002/FindingtheBalancePopulationandWaterScarcityintheMiddleEastandNorthAfrica.aspx</a:t>
            </a:r>
          </a:p>
          <a:p>
            <a:pPr marL="0" indent="0">
              <a:buNone/>
            </a:pPr>
            <a:r>
              <a:rPr lang="en-US" sz="1200" dirty="0" smtClean="0"/>
              <a:t>[</a:t>
            </a:r>
            <a:r>
              <a:rPr lang="en-US" sz="1200" dirty="0"/>
              <a:t>6</a:t>
            </a:r>
            <a:r>
              <a:rPr lang="en-US" sz="1200" dirty="0" smtClean="0"/>
              <a:t>] </a:t>
            </a:r>
            <a:r>
              <a:rPr lang="en-US" sz="1200" dirty="0"/>
              <a:t>http://</a:t>
            </a:r>
            <a:r>
              <a:rPr lang="en-US" sz="1200" dirty="0" smtClean="0"/>
              <a:t>www.waterworld.com/articles/wwi/print/volume-28/issue-3/regional-spotlight-latin-america/solar-powered-water-desalination-heats.html</a:t>
            </a:r>
            <a:endParaRPr lang="en-US" sz="1200" dirty="0"/>
          </a:p>
          <a:p>
            <a:pPr marL="0" indent="0">
              <a:buNone/>
            </a:pPr>
            <a:r>
              <a:rPr lang="en-US" sz="1200" dirty="0" smtClean="0"/>
              <a:t>[7] </a:t>
            </a:r>
            <a:r>
              <a:rPr lang="en-US" sz="1200" dirty="0"/>
              <a:t>http://</a:t>
            </a:r>
            <a:r>
              <a:rPr lang="en-US" sz="1200" dirty="0" smtClean="0"/>
              <a:t>www.energyeducation.tx.gov/renewables/section_3/topics/solar_ponds/img/fig6-saltpond.png</a:t>
            </a:r>
            <a:endParaRPr lang="en-US" sz="1200" dirty="0"/>
          </a:p>
          <a:p>
            <a:pPr marL="0" indent="0">
              <a:buNone/>
            </a:pPr>
            <a:r>
              <a:rPr lang="en-US" sz="1200" dirty="0" smtClean="0"/>
              <a:t>[8]http</a:t>
            </a:r>
            <a:r>
              <a:rPr lang="en-US" sz="1200" dirty="0"/>
              <a:t>://www.eolss.net/sample-chapters/c08/e6-106-30.pdf</a:t>
            </a:r>
          </a:p>
          <a:p>
            <a:pPr marL="0" indent="0">
              <a:buNone/>
            </a:pPr>
            <a:r>
              <a:rPr lang="en-US" sz="1200" dirty="0" smtClean="0"/>
              <a:t>[9] </a:t>
            </a:r>
            <a:r>
              <a:rPr lang="en-US" sz="1200" dirty="0"/>
              <a:t>http://www.eng.nus.edu.sg/EResnews/0910/sf/sf8.html</a:t>
            </a:r>
          </a:p>
          <a:p>
            <a:pPr marL="0" indent="0">
              <a:buNone/>
            </a:pPr>
            <a:r>
              <a:rPr lang="en-US" sz="1200" dirty="0"/>
              <a:t>[</a:t>
            </a:r>
            <a:r>
              <a:rPr lang="en-US" sz="1200" dirty="0" smtClean="0"/>
              <a:t>10] </a:t>
            </a:r>
            <a:r>
              <a:rPr lang="en-US" sz="1200" dirty="0">
                <a:hlinkClick r:id="rId3"/>
              </a:rPr>
              <a:t>http://</a:t>
            </a:r>
            <a:r>
              <a:rPr lang="en-US" sz="1200" dirty="0" smtClean="0">
                <a:hlinkClick r:id="rId3"/>
              </a:rPr>
              <a:t>sine.ni.com/cms/images/casestudies/iisca.jpg?size</a:t>
            </a:r>
            <a:endParaRPr lang="en-US" sz="1200" dirty="0" smtClean="0"/>
          </a:p>
          <a:p>
            <a:pPr marL="0" indent="0">
              <a:buNone/>
            </a:pPr>
            <a:r>
              <a:rPr lang="en-US" sz="1200" dirty="0" smtClean="0"/>
              <a:t>[11] </a:t>
            </a:r>
            <a:r>
              <a:rPr lang="en-US" sz="1200" dirty="0">
                <a:hlinkClick r:id="rId4"/>
              </a:rPr>
              <a:t>http://</a:t>
            </a:r>
            <a:r>
              <a:rPr lang="en-US" sz="1200" dirty="0" smtClean="0">
                <a:hlinkClick r:id="rId4"/>
              </a:rPr>
              <a:t>kacstwatertech.org/eng/presentatoins/Day1/Session_1_1/Turki.pdf</a:t>
            </a:r>
            <a:endParaRPr lang="en-US" sz="1200" dirty="0" smtClean="0"/>
          </a:p>
          <a:p>
            <a:pPr marL="0" indent="0">
              <a:buNone/>
            </a:pPr>
            <a:r>
              <a:rPr lang="en-US" sz="1200" dirty="0" smtClean="0"/>
              <a:t>[12] </a:t>
            </a:r>
            <a:r>
              <a:rPr lang="en-US" sz="1200" dirty="0">
                <a:hlinkClick r:id="rId5"/>
              </a:rPr>
              <a:t>http://www.erec.org/fileadmin/erec_docs/Projcet_Documents/K4_RES-H/K4RES-H_Geothermal_desalination.pdf</a:t>
            </a:r>
          </a:p>
          <a:p>
            <a:pPr marL="0" indent="0">
              <a:buNone/>
            </a:pPr>
            <a:r>
              <a:rPr lang="en-US" sz="1200" dirty="0" smtClean="0"/>
              <a:t>[13] </a:t>
            </a:r>
            <a:r>
              <a:rPr lang="en-US" sz="1200" dirty="0">
                <a:hlinkClick r:id="rId6"/>
              </a:rPr>
              <a:t>http://www.geoelec.eu/wp-content/uploads/2012/01/7.-Geothermal-prospects-of-Milos-Nisyros-Lesvos-Methana-Spyridonos.pdf</a:t>
            </a:r>
          </a:p>
          <a:p>
            <a:pPr marL="0" indent="0">
              <a:buNone/>
            </a:pPr>
            <a:r>
              <a:rPr lang="en-US" sz="1200" dirty="0" smtClean="0"/>
              <a:t>[14] </a:t>
            </a:r>
            <a:r>
              <a:rPr lang="en-US" sz="1200" dirty="0">
                <a:hlinkClick r:id="rId7"/>
              </a:rPr>
              <a:t>http://egec.info/wp-content/uploads/2011/03/Brochure-DESALINATION1.pdf</a:t>
            </a:r>
            <a:endParaRPr lang="en-US" sz="1200" dirty="0" smtClean="0"/>
          </a:p>
        </p:txBody>
      </p:sp>
      <p:sp>
        <p:nvSpPr>
          <p:cNvPr id="4" name="Slide Number Placeholder 3"/>
          <p:cNvSpPr>
            <a:spLocks noGrp="1"/>
          </p:cNvSpPr>
          <p:nvPr>
            <p:ph type="sldNum" sz="quarter" idx="12"/>
          </p:nvPr>
        </p:nvSpPr>
        <p:spPr/>
        <p:txBody>
          <a:bodyPr/>
          <a:lstStyle/>
          <a:p>
            <a:fld id="{BDF2A2E4-F073-3C44-BD15-B441C7FC9FF3}" type="slidenum">
              <a:rPr lang="en-US" smtClean="0"/>
              <a:t>60</a:t>
            </a:fld>
            <a:endParaRPr lang="en-US"/>
          </a:p>
        </p:txBody>
      </p:sp>
    </p:spTree>
    <p:extLst>
      <p:ext uri="{BB962C8B-B14F-4D97-AF65-F5344CB8AC3E}">
        <p14:creationId xmlns:p14="http://schemas.microsoft.com/office/powerpoint/2010/main" val="3581808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81192" y="2132370"/>
            <a:ext cx="11029615" cy="3678303"/>
          </a:xfrm>
        </p:spPr>
        <p:txBody>
          <a:bodyPr>
            <a:normAutofit/>
          </a:bodyPr>
          <a:lstStyle/>
          <a:p>
            <a:pPr marL="0" indent="0">
              <a:buNone/>
            </a:pPr>
            <a:r>
              <a:rPr lang="en-US" sz="1200" dirty="0" smtClean="0"/>
              <a:t>[15] </a:t>
            </a:r>
            <a:r>
              <a:rPr lang="en-US" sz="1200" dirty="0">
                <a:hlinkClick r:id="rId2"/>
              </a:rPr>
              <a:t>http://www.water-technology.net/projects/perth/</a:t>
            </a:r>
            <a:endParaRPr lang="en-US" sz="1200" dirty="0" smtClean="0"/>
          </a:p>
          <a:p>
            <a:pPr marL="0" indent="0">
              <a:buNone/>
            </a:pPr>
            <a:r>
              <a:rPr lang="en-US" sz="1200" dirty="0" smtClean="0"/>
              <a:t>[16] http</a:t>
            </a:r>
            <a:r>
              <a:rPr lang="en-US" sz="1200" dirty="0"/>
              <a:t>://www.apa.com.au/media/208711/edwf%20-%20web%20page2%20feb13.pdf</a:t>
            </a:r>
          </a:p>
          <a:p>
            <a:pPr marL="0" indent="0">
              <a:buNone/>
            </a:pPr>
            <a:r>
              <a:rPr lang="en-US" sz="1200" dirty="0" smtClean="0"/>
              <a:t>[17] </a:t>
            </a:r>
            <a:r>
              <a:rPr lang="en-US" sz="1200" dirty="0">
                <a:hlinkClick r:id="rId3"/>
              </a:rPr>
              <a:t>http://www.farmertronics.com/actueel/renewable-energy/</a:t>
            </a:r>
            <a:endParaRPr lang="en-US" sz="1200" dirty="0" smtClean="0"/>
          </a:p>
          <a:p>
            <a:pPr marL="0" indent="0">
              <a:buNone/>
            </a:pPr>
            <a:r>
              <a:rPr lang="en-US" sz="1200" dirty="0" smtClean="0"/>
              <a:t>[</a:t>
            </a:r>
            <a:r>
              <a:rPr lang="en-US" sz="1200" dirty="0"/>
              <a:t>1</a:t>
            </a:r>
            <a:r>
              <a:rPr lang="en-US" sz="1200" dirty="0" smtClean="0"/>
              <a:t>8] </a:t>
            </a:r>
            <a:r>
              <a:rPr lang="en-US" sz="1200" dirty="0"/>
              <a:t>http://</a:t>
            </a:r>
            <a:r>
              <a:rPr lang="en-US" sz="1200" dirty="0" smtClean="0"/>
              <a:t>www.solar-power-made-affordable.com/types-of-renewable-energy.html</a:t>
            </a:r>
          </a:p>
          <a:p>
            <a:pPr marL="0" indent="0">
              <a:buNone/>
            </a:pPr>
            <a:r>
              <a:rPr lang="en-US" sz="1200" dirty="0" smtClean="0"/>
              <a:t>[19] </a:t>
            </a:r>
            <a:r>
              <a:rPr lang="en-US" sz="1200" dirty="0"/>
              <a:t>http://</a:t>
            </a:r>
            <a:r>
              <a:rPr lang="en-US" sz="1200" dirty="0" smtClean="0"/>
              <a:t>www.npr.org/templates/story/story.php?storyId=11134967</a:t>
            </a:r>
          </a:p>
          <a:p>
            <a:pPr marL="0" indent="0">
              <a:buNone/>
            </a:pPr>
            <a:r>
              <a:rPr lang="en-US" sz="1200" dirty="0" smtClean="0"/>
              <a:t>[20] </a:t>
            </a:r>
            <a:r>
              <a:rPr lang="en-US" sz="1200" dirty="0">
                <a:hlinkClick r:id="rId4"/>
              </a:rPr>
              <a:t>http://www.geni.org/globalenergy/library/articles-renewable-energy-transmission/small-island-nations.shtml</a:t>
            </a:r>
            <a:endParaRPr lang="en-US" sz="1200" dirty="0" smtClean="0"/>
          </a:p>
          <a:p>
            <a:pPr marL="0" indent="0">
              <a:buNone/>
            </a:pPr>
            <a:r>
              <a:rPr lang="en-US" sz="1200" dirty="0" smtClean="0"/>
              <a:t>[21] </a:t>
            </a:r>
            <a:r>
              <a:rPr lang="en-US" sz="1200" dirty="0"/>
              <a:t>http://</a:t>
            </a:r>
            <a:r>
              <a:rPr lang="en-US" sz="1200" dirty="0" smtClean="0"/>
              <a:t>assets.conferencespot.org/fileserver/file/34194/filename/a380_1.pdf</a:t>
            </a:r>
          </a:p>
          <a:p>
            <a:pPr marL="0" indent="0">
              <a:buNone/>
            </a:pPr>
            <a:r>
              <a:rPr lang="en-US" sz="1200" dirty="0"/>
              <a:t>[</a:t>
            </a:r>
            <a:r>
              <a:rPr lang="en-US" sz="1200" dirty="0" smtClean="0"/>
              <a:t>22]  </a:t>
            </a:r>
            <a:r>
              <a:rPr lang="en-US" sz="1200" dirty="0" smtClean="0">
                <a:hlinkClick r:id="rId5"/>
              </a:rPr>
              <a:t>http</a:t>
            </a:r>
            <a:r>
              <a:rPr lang="en-US" sz="1200" dirty="0">
                <a:hlinkClick r:id="rId5"/>
              </a:rPr>
              <a:t>://</a:t>
            </a:r>
            <a:r>
              <a:rPr lang="en-US" sz="1200" dirty="0" smtClean="0">
                <a:hlinkClick r:id="rId5"/>
              </a:rPr>
              <a:t>www.waterworld.com/articles/wwi/print/volume-28/issue-6/regional-spotlight-asia-pacific/wave-powered-desalination-riding-high-in-australia.html</a:t>
            </a:r>
            <a:endParaRPr lang="en-US" sz="1200" dirty="0" smtClean="0"/>
          </a:p>
          <a:p>
            <a:pPr marL="0" indent="0">
              <a:buNone/>
            </a:pPr>
            <a:r>
              <a:rPr lang="en-US" sz="1200" dirty="0"/>
              <a:t>[</a:t>
            </a:r>
            <a:r>
              <a:rPr lang="en-US" sz="1200" dirty="0" smtClean="0"/>
              <a:t>23] </a:t>
            </a:r>
            <a:r>
              <a:rPr lang="en-US" sz="1200" dirty="0">
                <a:hlinkClick r:id="rId6"/>
              </a:rPr>
              <a:t>https://</a:t>
            </a:r>
            <a:r>
              <a:rPr lang="en-US" sz="1200" dirty="0" smtClean="0">
                <a:hlinkClick r:id="rId6"/>
              </a:rPr>
              <a:t>s-media-cache-ak0.pinimg.com/736x/c3/86/94/c38694e1a5181182559dba4d6d42306d.jpg</a:t>
            </a:r>
            <a:endParaRPr lang="en-US" sz="1200" dirty="0" smtClean="0"/>
          </a:p>
          <a:p>
            <a:pPr marL="0" indent="0">
              <a:buNone/>
            </a:pPr>
            <a:r>
              <a:rPr lang="en-US" sz="1200" dirty="0"/>
              <a:t>[</a:t>
            </a:r>
            <a:r>
              <a:rPr lang="en-US" sz="1200" dirty="0" smtClean="0"/>
              <a:t>24] </a:t>
            </a:r>
            <a:r>
              <a:rPr lang="en-US" sz="1200" dirty="0"/>
              <a:t>http://www.erec.org/fileadmin/erec_docs/Projcet_Documents/K4_RES-H/K4RES-H_Geothermal_desalination.pdf</a:t>
            </a:r>
            <a:endParaRPr lang="en-US" sz="1200" dirty="0" smtClean="0"/>
          </a:p>
        </p:txBody>
      </p:sp>
    </p:spTree>
    <p:extLst>
      <p:ext uri="{BB962C8B-B14F-4D97-AF65-F5344CB8AC3E}">
        <p14:creationId xmlns:p14="http://schemas.microsoft.com/office/powerpoint/2010/main" val="12050305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81191" y="1924757"/>
            <a:ext cx="11190505" cy="4933243"/>
          </a:xfrm>
        </p:spPr>
        <p:txBody>
          <a:bodyPr>
            <a:normAutofit/>
          </a:bodyPr>
          <a:lstStyle/>
          <a:p>
            <a:pPr marL="0" indent="0">
              <a:buNone/>
            </a:pPr>
            <a:r>
              <a:rPr lang="en-US" sz="1200" dirty="0" smtClean="0"/>
              <a:t>[25] Understanding </a:t>
            </a:r>
            <a:r>
              <a:rPr lang="en-US" sz="1200" dirty="0"/>
              <a:t>Solar Stills – Horace McCracken, Joel </a:t>
            </a:r>
            <a:r>
              <a:rPr lang="en-US" sz="1200" dirty="0" err="1"/>
              <a:t>Gordes</a:t>
            </a:r>
            <a:r>
              <a:rPr lang="en-US" sz="1200" dirty="0"/>
              <a:t>, VITA 1985</a:t>
            </a:r>
          </a:p>
          <a:p>
            <a:pPr marL="0" indent="0">
              <a:buNone/>
            </a:pPr>
            <a:r>
              <a:rPr lang="en-US" sz="1200" dirty="0" smtClean="0"/>
              <a:t>[26] Fresh </a:t>
            </a:r>
            <a:r>
              <a:rPr lang="en-US" sz="1200" dirty="0"/>
              <a:t>Water From the Sun – Daniel C. Dunham, Office of Health, Development Support Bureau, U.S. Agency for International Development, 1978</a:t>
            </a:r>
          </a:p>
          <a:p>
            <a:pPr marL="0" indent="0">
              <a:buNone/>
            </a:pPr>
            <a:r>
              <a:rPr lang="en-US" sz="1200" dirty="0" smtClean="0"/>
              <a:t>[27] How </a:t>
            </a:r>
            <a:r>
              <a:rPr lang="en-US" sz="1200" dirty="0"/>
              <a:t>to Find Water in the Wild – http://www.abovetopsecret.com/forum/thread933281/pg1</a:t>
            </a:r>
          </a:p>
          <a:p>
            <a:pPr marL="0" indent="0">
              <a:buNone/>
            </a:pPr>
            <a:r>
              <a:rPr lang="en-US" sz="1200" dirty="0" smtClean="0"/>
              <a:t>[28] http</a:t>
            </a:r>
            <a:r>
              <a:rPr lang="en-US" sz="1200" dirty="0"/>
              <a:t>://inhabitat.com/6-water-purifying-devices-for-clean-drinking-water-in-the-developing-world/</a:t>
            </a:r>
          </a:p>
          <a:p>
            <a:pPr marL="0" indent="0">
              <a:buNone/>
            </a:pPr>
            <a:r>
              <a:rPr lang="en-US" sz="1200" dirty="0" smtClean="0"/>
              <a:t>[29] http</a:t>
            </a:r>
            <a:r>
              <a:rPr lang="en-US" sz="1200" dirty="0"/>
              <a:t>://www.gizmag.com/desalination-water-chip/28172/</a:t>
            </a:r>
          </a:p>
          <a:p>
            <a:pPr marL="0" indent="0">
              <a:buNone/>
            </a:pPr>
            <a:r>
              <a:rPr lang="en-US" sz="1200" dirty="0" smtClean="0"/>
              <a:t>[30] http</a:t>
            </a:r>
            <a:r>
              <a:rPr lang="en-US" sz="1200" dirty="0"/>
              <a:t>://stateimpact.npr.org/texas/2013/07/31/is-this-chip-the-key-to-desalination/</a:t>
            </a:r>
          </a:p>
          <a:p>
            <a:pPr marL="0" indent="0">
              <a:buNone/>
            </a:pPr>
            <a:r>
              <a:rPr lang="en-US" sz="1200" dirty="0" smtClean="0"/>
              <a:t>[31] https</a:t>
            </a:r>
            <a:r>
              <a:rPr lang="en-US" sz="1200" dirty="0"/>
              <a:t>://www.irena.org/DocumentDownloads/Publications/IRENA-ETSAP%20Tech%20Brief%20I12%20Water-Desalination.pdf</a:t>
            </a:r>
          </a:p>
          <a:p>
            <a:pPr marL="0" indent="0">
              <a:buNone/>
            </a:pPr>
            <a:r>
              <a:rPr lang="en-US" sz="1200" dirty="0" smtClean="0"/>
              <a:t>[32] http</a:t>
            </a:r>
            <a:r>
              <a:rPr lang="en-US" sz="1200" dirty="0"/>
              <a:t>://www.plosone.org/article/info%3Adoi%2F10.1371%2Fjournal.pone.0089934</a:t>
            </a:r>
          </a:p>
          <a:p>
            <a:pPr marL="0" indent="0">
              <a:buNone/>
            </a:pPr>
            <a:r>
              <a:rPr lang="en-US" sz="1200" dirty="0" smtClean="0"/>
              <a:t>[33] </a:t>
            </a:r>
            <a:r>
              <a:rPr lang="en-US" sz="1200" dirty="0" smtClean="0">
                <a:hlinkClick r:id="rId2"/>
              </a:rPr>
              <a:t>http</a:t>
            </a:r>
            <a:r>
              <a:rPr lang="en-US" sz="1200" dirty="0">
                <a:hlinkClick r:id="rId2"/>
              </a:rPr>
              <a:t>://www.technologyreview.com/view/524606/new-desalination-technique-also-cleans-and-disinfects-water</a:t>
            </a:r>
            <a:r>
              <a:rPr lang="en-US" sz="1200" dirty="0" smtClean="0">
                <a:hlinkClick r:id="rId2"/>
              </a:rPr>
              <a:t>/</a:t>
            </a:r>
            <a:endParaRPr lang="en-US" sz="1200" dirty="0" smtClean="0"/>
          </a:p>
          <a:p>
            <a:pPr marL="0" indent="0">
              <a:buNone/>
            </a:pPr>
            <a:r>
              <a:rPr lang="en-US" sz="1200" dirty="0"/>
              <a:t>[34] </a:t>
            </a:r>
            <a:r>
              <a:rPr lang="en-US" sz="1200" dirty="0">
                <a:hlinkClick r:id="rId3"/>
              </a:rPr>
              <a:t>http://</a:t>
            </a:r>
            <a:r>
              <a:rPr lang="en-US" sz="1200" dirty="0" smtClean="0">
                <a:hlinkClick r:id="rId3"/>
              </a:rPr>
              <a:t>static.panoramio.com/photos/large/18943324.jpg</a:t>
            </a:r>
            <a:endParaRPr lang="en-US" sz="1200" dirty="0" smtClean="0"/>
          </a:p>
          <a:p>
            <a:pPr marL="0" indent="0">
              <a:buNone/>
            </a:pPr>
            <a:r>
              <a:rPr lang="en-US" sz="1200" dirty="0" smtClean="0"/>
              <a:t>[35]</a:t>
            </a:r>
            <a:endParaRPr lang="en-US" sz="1200" dirty="0"/>
          </a:p>
          <a:p>
            <a:endParaRPr lang="en-US" sz="1200" dirty="0"/>
          </a:p>
          <a:p>
            <a:endParaRPr lang="en-US" sz="1200" dirty="0"/>
          </a:p>
        </p:txBody>
      </p:sp>
    </p:spTree>
    <p:extLst>
      <p:ext uri="{BB962C8B-B14F-4D97-AF65-F5344CB8AC3E}">
        <p14:creationId xmlns:p14="http://schemas.microsoft.com/office/powerpoint/2010/main" val="1977951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400959"/>
            <a:ext cx="9404723" cy="1400530"/>
          </a:xfrm>
        </p:spPr>
        <p:txBody>
          <a:bodyPr>
            <a:normAutofit/>
          </a:bodyPr>
          <a:lstStyle/>
          <a:p>
            <a:r>
              <a:rPr lang="en-US" sz="4000" dirty="0" smtClean="0">
                <a:solidFill>
                  <a:srgbClr val="C00000"/>
                </a:solidFill>
              </a:rPr>
              <a:t>Worldwide  Water Crisis</a:t>
            </a:r>
            <a:endParaRPr lang="en-US" sz="4000" dirty="0">
              <a:solidFill>
                <a:srgbClr val="C00000"/>
              </a:solidFill>
            </a:endParaRPr>
          </a:p>
        </p:txBody>
      </p:sp>
      <p:sp>
        <p:nvSpPr>
          <p:cNvPr id="3" name="Content Placeholder 2"/>
          <p:cNvSpPr>
            <a:spLocks noGrp="1"/>
          </p:cNvSpPr>
          <p:nvPr>
            <p:ph idx="1"/>
          </p:nvPr>
        </p:nvSpPr>
        <p:spPr>
          <a:xfrm>
            <a:off x="385011" y="1801489"/>
            <a:ext cx="6788655" cy="4801442"/>
          </a:xfrm>
        </p:spPr>
        <p:txBody>
          <a:bodyPr>
            <a:noAutofit/>
          </a:bodyPr>
          <a:lstStyle/>
          <a:p>
            <a:r>
              <a:rPr lang="en-US" sz="1400" b="1" dirty="0" smtClean="0"/>
              <a:t>1 out of 11 people lack access to clean water</a:t>
            </a:r>
          </a:p>
          <a:p>
            <a:r>
              <a:rPr lang="en-US" sz="1400" b="1" dirty="0" smtClean="0"/>
              <a:t>This is a problem for both developing nations and </a:t>
            </a:r>
            <a:r>
              <a:rPr lang="en-US" sz="1400" b="1" dirty="0"/>
              <a:t>developed </a:t>
            </a:r>
            <a:r>
              <a:rPr lang="en-US" sz="1400" b="1" dirty="0" smtClean="0"/>
              <a:t>nations</a:t>
            </a:r>
          </a:p>
          <a:p>
            <a:r>
              <a:rPr lang="en-US" sz="1400" b="1" dirty="0" smtClean="0"/>
              <a:t>By </a:t>
            </a:r>
            <a:r>
              <a:rPr lang="en-US" sz="1400" b="1" dirty="0"/>
              <a:t>2025  it is forecasted that 2/3 of the worlds population will live under water stressed conditions with 1.8 billion people living in areas of absolute water </a:t>
            </a:r>
            <a:r>
              <a:rPr lang="en-US" sz="1400" b="1" dirty="0" smtClean="0"/>
              <a:t>scarcity</a:t>
            </a:r>
          </a:p>
          <a:p>
            <a:r>
              <a:rPr lang="en-US" sz="1400" b="1" dirty="0" smtClean="0"/>
              <a:t>In many arid regions surface water sources and shallow wells being depleted at an unsustainable rate</a:t>
            </a:r>
          </a:p>
          <a:p>
            <a:r>
              <a:rPr lang="en-US" sz="1400" b="1" dirty="0" smtClean="0"/>
              <a:t>Drilling to access the water table is costly and requires specialized drilling and pumping equipment</a:t>
            </a:r>
          </a:p>
          <a:p>
            <a:r>
              <a:rPr lang="en-US" sz="1400" b="1" dirty="0" smtClean="0"/>
              <a:t>Additionally </a:t>
            </a:r>
            <a:r>
              <a:rPr lang="en-US" sz="1400" b="1" dirty="0"/>
              <a:t>shallow wells and surface water sources often contain poor quality water that can be brackish and </a:t>
            </a:r>
            <a:r>
              <a:rPr lang="en-US" sz="1400" b="1" dirty="0" smtClean="0"/>
              <a:t>salty</a:t>
            </a:r>
          </a:p>
          <a:p>
            <a:r>
              <a:rPr lang="en-US" sz="1400" b="1" dirty="0" smtClean="0"/>
              <a:t>Consumption of poor quality water can lead to adverse health impacts</a:t>
            </a:r>
          </a:p>
          <a:p>
            <a:pPr lvl="1">
              <a:buClr>
                <a:srgbClr val="FF0000"/>
              </a:buClr>
              <a:buSzPct val="150000"/>
              <a:buFont typeface="Arial" panose="020B0604020202020204" pitchFamily="34" charset="0"/>
              <a:buChar char="•"/>
            </a:pPr>
            <a:r>
              <a:rPr lang="en-US" sz="1200" b="1" dirty="0" smtClean="0"/>
              <a:t> 3.4 </a:t>
            </a:r>
            <a:r>
              <a:rPr lang="en-US" sz="1200" b="1" dirty="0"/>
              <a:t>million people die every year form water related diseases</a:t>
            </a:r>
            <a:r>
              <a:rPr lang="en-US" sz="1200" b="1" dirty="0" smtClean="0"/>
              <a:t>.</a:t>
            </a:r>
          </a:p>
          <a:p>
            <a:r>
              <a:rPr lang="en-US" sz="1400" b="1" dirty="0" smtClean="0"/>
              <a:t>The water scarcity trend is projected to increase as global population increases</a:t>
            </a:r>
          </a:p>
          <a:p>
            <a:r>
              <a:rPr lang="en-US" sz="1400" b="1" dirty="0" smtClean="0"/>
              <a:t>Global warming also plays a major role in an increase of water scarcity as localized climates change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667" y="2161928"/>
            <a:ext cx="4809000" cy="3474602"/>
          </a:xfrm>
          <a:prstGeom prst="rect">
            <a:avLst/>
          </a:prstGeom>
        </p:spPr>
      </p:pic>
    </p:spTree>
    <p:extLst>
      <p:ext uri="{BB962C8B-B14F-4D97-AF65-F5344CB8AC3E}">
        <p14:creationId xmlns:p14="http://schemas.microsoft.com/office/powerpoint/2010/main" val="1669059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09474" y="1891874"/>
            <a:ext cx="8373052" cy="4605179"/>
          </a:xfrm>
          <a:prstGeom prst="rect">
            <a:avLst/>
          </a:prstGeom>
        </p:spPr>
      </p:pic>
      <p:sp>
        <p:nvSpPr>
          <p:cNvPr id="4" name="Title 3"/>
          <p:cNvSpPr txBox="1">
            <a:spLocks noGrp="1"/>
          </p:cNvSpPr>
          <p:nvPr>
            <p:ph type="title"/>
          </p:nvPr>
        </p:nvSpPr>
        <p:spPr>
          <a:xfrm>
            <a:off x="581192" y="-16596749"/>
            <a:ext cx="11029616" cy="18312705"/>
          </a:xfrm>
          <a:prstGeom prst="rect">
            <a:avLst/>
          </a:prstGeom>
          <a:noFill/>
        </p:spPr>
        <p:txBody>
          <a:bodyPr wrap="square" rtlCol="0">
            <a:spAutoFit/>
          </a:bodyPr>
          <a:lstStyle/>
          <a:p>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the  </a:t>
            </a:r>
            <a:r>
              <a:rPr lang="en-US" sz="3200" dirty="0" err="1" smtClean="0"/>
              <a:t>wORLD</a:t>
            </a:r>
            <a:r>
              <a:rPr lang="en-US" sz="3200" dirty="0" smtClean="0"/>
              <a:t>  Regions  Deeply </a:t>
            </a:r>
            <a:r>
              <a:rPr lang="en-US" sz="3200" dirty="0"/>
              <a:t>Affected</a:t>
            </a:r>
          </a:p>
        </p:txBody>
      </p:sp>
    </p:spTree>
    <p:extLst>
      <p:ext uri="{BB962C8B-B14F-4D97-AF65-F5344CB8AC3E}">
        <p14:creationId xmlns:p14="http://schemas.microsoft.com/office/powerpoint/2010/main" val="2861920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the problem  and finding  a  solution:</a:t>
            </a:r>
            <a:br>
              <a:rPr lang="en-US" dirty="0" smtClean="0"/>
            </a:br>
            <a:r>
              <a:rPr lang="en-US" dirty="0" smtClean="0"/>
              <a:t>                                  </a:t>
            </a:r>
            <a:r>
              <a:rPr lang="en-US" dirty="0" smtClean="0">
                <a:solidFill>
                  <a:srgbClr val="FF0000"/>
                </a:solidFill>
              </a:rPr>
              <a:t>desalination</a:t>
            </a:r>
            <a:endParaRPr lang="en-US" dirty="0">
              <a:solidFill>
                <a:srgbClr val="FF0000"/>
              </a:solidFill>
            </a:endParaRPr>
          </a:p>
        </p:txBody>
      </p:sp>
      <p:sp>
        <p:nvSpPr>
          <p:cNvPr id="3" name="Content Placeholder 2"/>
          <p:cNvSpPr>
            <a:spLocks noGrp="1"/>
          </p:cNvSpPr>
          <p:nvPr>
            <p:ph idx="1"/>
          </p:nvPr>
        </p:nvSpPr>
        <p:spPr>
          <a:xfrm>
            <a:off x="581192" y="2180497"/>
            <a:ext cx="11029615" cy="2408436"/>
          </a:xfrm>
        </p:spPr>
        <p:txBody>
          <a:bodyPr>
            <a:normAutofit/>
          </a:bodyPr>
          <a:lstStyle/>
          <a:p>
            <a:r>
              <a:rPr lang="en-US" b="1" dirty="0" smtClean="0"/>
              <a:t>Desalination can play a large role in increasing the supply of fresh water in both developing and developed nations</a:t>
            </a:r>
          </a:p>
          <a:p>
            <a:r>
              <a:rPr lang="en-US" b="1" dirty="0" smtClean="0"/>
              <a:t>Desalination is the process of removing salt and other dissolved solids from water in order to produce water suitable either for human consumption or agricultural purposes and industrial processes</a:t>
            </a:r>
          </a:p>
          <a:p>
            <a:r>
              <a:rPr lang="en-US" b="1" dirty="0"/>
              <a:t>D</a:t>
            </a:r>
            <a:r>
              <a:rPr lang="en-US" b="1" dirty="0" smtClean="0"/>
              <a:t>esalination not only pertains to sea and ocean water but also to brackish water such as agricultural and industrial waters.</a:t>
            </a:r>
          </a:p>
        </p:txBody>
      </p:sp>
    </p:spTree>
    <p:extLst>
      <p:ext uri="{BB962C8B-B14F-4D97-AF65-F5344CB8AC3E}">
        <p14:creationId xmlns:p14="http://schemas.microsoft.com/office/powerpoint/2010/main" val="1336265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19511</TotalTime>
  <Words>4272</Words>
  <Application>Microsoft Office PowerPoint</Application>
  <PresentationFormat>Custom</PresentationFormat>
  <Paragraphs>389</Paragraphs>
  <Slides>62</Slides>
  <Notes>17</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Dividend</vt:lpstr>
      <vt:lpstr>A Review of Current Desalination Technologies In Developing and Developed countries   By:  Peter  Grasso, Howard Gil, and Aja Canyon  (Undergraduate  Students)  Faculty Supervisor:  Professor  Massoud  Pirbazari  Sonny Astani Department of Civil and Environmental Engineering Viterbi School of Engineering University of Southern California</vt:lpstr>
      <vt:lpstr>PowerPoint Presentation</vt:lpstr>
      <vt:lpstr>Note to the Reader</vt:lpstr>
      <vt:lpstr>Table of contents</vt:lpstr>
      <vt:lpstr>Table of contents (continued)</vt:lpstr>
      <vt:lpstr>Purpose</vt:lpstr>
      <vt:lpstr>Worldwide  Water Crisis</vt:lpstr>
      <vt:lpstr>                                    the  wORLD  Regions  Deeply Affected</vt:lpstr>
      <vt:lpstr>Addressing  the problem  and finding  a  solution:                                   desalination</vt:lpstr>
      <vt:lpstr>“Practical”  WORLDWIDE  LOCATIONS  for Desalination  TECHNOLOGY</vt:lpstr>
      <vt:lpstr>A Comparison of Seawater and Brackish Water</vt:lpstr>
      <vt:lpstr>Distribution of Water Supplies</vt:lpstr>
      <vt:lpstr>Water Requirements in Developed and Developing Nations</vt:lpstr>
      <vt:lpstr>Desalination  Solutions  for  Single  Family  and  MultI-family Households  in  Developing Nations</vt:lpstr>
      <vt:lpstr>Desalination  Technologies  in Developing Nations                                   Towns  And  CITIES</vt:lpstr>
      <vt:lpstr>PowerPoint Presentation</vt:lpstr>
      <vt:lpstr>Solar Stills</vt:lpstr>
      <vt:lpstr>Solar Stills</vt:lpstr>
      <vt:lpstr>Solar Still Variations</vt:lpstr>
      <vt:lpstr>Solar Still Designs in INdia</vt:lpstr>
      <vt:lpstr>Spherical Circular Still</vt:lpstr>
      <vt:lpstr>Double-Basin Glass Solar Still</vt:lpstr>
      <vt:lpstr>Pyramid Solar Still</vt:lpstr>
      <vt:lpstr>Hemispherical Solar Still</vt:lpstr>
      <vt:lpstr>Tubular Solar Still</vt:lpstr>
      <vt:lpstr>Tubular Solar Still coupled with Pyramid Solar Still</vt:lpstr>
      <vt:lpstr>Water Production  VARATIONS  FROM Indian Solar Stills</vt:lpstr>
      <vt:lpstr>Aquamate Solar Still</vt:lpstr>
      <vt:lpstr>Primitive Solar Still</vt:lpstr>
      <vt:lpstr>Solar Concentrator</vt:lpstr>
      <vt:lpstr>Concentrating Collector Still</vt:lpstr>
      <vt:lpstr>Eliodomestico</vt:lpstr>
      <vt:lpstr>Large Scale Desalination Efforts</vt:lpstr>
      <vt:lpstr>State-of-the-Art Desalination Methods</vt:lpstr>
      <vt:lpstr>Review of Membrane Methods:  Reverse Osmosis</vt:lpstr>
      <vt:lpstr>Reverse Osmosis Process Explained</vt:lpstr>
      <vt:lpstr>Reverse Osmosis</vt:lpstr>
      <vt:lpstr>Review Of Membrane Methods:  Forward Osmosis</vt:lpstr>
      <vt:lpstr>Review of Membrane Methods:  Electro-dialysis (ED)</vt:lpstr>
      <vt:lpstr>Review of Thermal Methods:  Multiple Effect Distillation (MED)</vt:lpstr>
      <vt:lpstr>Review of Thermal Methods: Multi Stage Flash (MSF)</vt:lpstr>
      <vt:lpstr>Review of Thermal Methods: Vapor Compression</vt:lpstr>
      <vt:lpstr>Renewable Energy Potential In Desalination Efforts</vt:lpstr>
      <vt:lpstr>Implementation of Renewable Energy Usage in Desalination efforts</vt:lpstr>
      <vt:lpstr>Applicability of various Renewable energy sources to Various desalination technologies</vt:lpstr>
      <vt:lpstr>Comparative Cost Analysis of common methods of Desalination using Renewable energy Sources</vt:lpstr>
      <vt:lpstr>Solar Thermal Desalination</vt:lpstr>
      <vt:lpstr>Photovoltaic Desalination</vt:lpstr>
      <vt:lpstr> Case Study:  Solar Water Desalination in Al-KHafji, Saudi Arabia</vt:lpstr>
      <vt:lpstr>Case Study:  timeline of Al-khafji Solar Project</vt:lpstr>
      <vt:lpstr>Solar Ponds</vt:lpstr>
      <vt:lpstr>Wind Power Desalination</vt:lpstr>
      <vt:lpstr>Case Study:  Wind Powered Desalination Perth, Australia Emu Downs Wind Farm</vt:lpstr>
      <vt:lpstr>Case Study:  Wind powered Desalination PERTH, Australia Kwinana Desalination PLant</vt:lpstr>
      <vt:lpstr>Geothermal Desalination</vt:lpstr>
      <vt:lpstr>cAse Study:  Geothermal Desalination, Milos Greece</vt:lpstr>
      <vt:lpstr>Wave Power Desalination</vt:lpstr>
      <vt:lpstr>Case Study:  Wave-power Desalination, Garden Island, Australia</vt:lpstr>
      <vt:lpstr>PowerPoint Presentation</vt:lpstr>
      <vt:lpstr>References</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Desalination Using</dc:title>
  <dc:creator>Pete</dc:creator>
  <cp:lastModifiedBy>Dr. Pirbazari</cp:lastModifiedBy>
  <cp:revision>168</cp:revision>
  <dcterms:created xsi:type="dcterms:W3CDTF">2014-10-02T19:34:59Z</dcterms:created>
  <dcterms:modified xsi:type="dcterms:W3CDTF">2015-03-25T18:51:02Z</dcterms:modified>
</cp:coreProperties>
</file>